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8"/>
  </p:notesMasterIdLst>
  <p:sldIdLst>
    <p:sldId id="256" r:id="rId2"/>
    <p:sldId id="272" r:id="rId3"/>
    <p:sldId id="273" r:id="rId4"/>
    <p:sldId id="274" r:id="rId5"/>
    <p:sldId id="275" r:id="rId6"/>
    <p:sldId id="276" r:id="rId7"/>
    <p:sldId id="269" r:id="rId8"/>
    <p:sldId id="270" r:id="rId9"/>
    <p:sldId id="312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13" r:id="rId41"/>
    <p:sldId id="314" r:id="rId42"/>
    <p:sldId id="308" r:id="rId43"/>
    <p:sldId id="264" r:id="rId44"/>
    <p:sldId id="266" r:id="rId45"/>
    <p:sldId id="267" r:id="rId46"/>
    <p:sldId id="268" r:id="rId47"/>
    <p:sldId id="257" r:id="rId48"/>
    <p:sldId id="258" r:id="rId49"/>
    <p:sldId id="259" r:id="rId50"/>
    <p:sldId id="260" r:id="rId51"/>
    <p:sldId id="261" r:id="rId52"/>
    <p:sldId id="262" r:id="rId53"/>
    <p:sldId id="263" r:id="rId54"/>
    <p:sldId id="309" r:id="rId55"/>
    <p:sldId id="310" r:id="rId56"/>
    <p:sldId id="311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A998D-5E64-47B7-807D-7D5B92D8FD7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7C0C-F435-4AE2-ACB0-30A2822C2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1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736330-6560-432D-913A-3BAEBD9E2A36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3025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0062A2-E7E9-4385-837F-C4C786CE4891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1808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FBE65D-B133-4A50-9F29-52A75B26C474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5056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D897CA-AADB-4117-8D5B-EE48E7D71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4570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74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1" y="357189"/>
            <a:ext cx="7959725" cy="657225"/>
          </a:xfrm>
        </p:spPr>
        <p:txBody>
          <a:bodyPr>
            <a:normAutofit fontScale="90000"/>
          </a:bodyPr>
          <a:lstStyle/>
          <a:p>
            <a:pPr defTabSz="912813"/>
            <a:r>
              <a:rPr lang="ru-RU" altLang="ru-RU" b="1" smtClean="0">
                <a:solidFill>
                  <a:schemeClr val="tx1"/>
                </a:solidFill>
              </a:rPr>
              <a:t>Исследовательский проект.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09751" y="1285876"/>
            <a:ext cx="8424863" cy="5084763"/>
          </a:xfrm>
        </p:spPr>
        <p:txBody>
          <a:bodyPr>
            <a:normAutofit fontScale="92500"/>
          </a:bodyPr>
          <a:lstStyle/>
          <a:p>
            <a:pPr marL="608013" indent="-609600" defTabSz="912813">
              <a:lnSpc>
                <a:spcPct val="90000"/>
              </a:lnSpc>
              <a:buClr>
                <a:schemeClr val="folHlink"/>
              </a:buClr>
            </a:pPr>
            <a:r>
              <a:rPr lang="ru-RU" altLang="ru-RU" b="1" dirty="0">
                <a:latin typeface="Arial" panose="020B0604020202020204" pitchFamily="34" charset="0"/>
              </a:rPr>
              <a:t>Обоснование актуальности избранной темы.</a:t>
            </a:r>
          </a:p>
          <a:p>
            <a:pPr marL="608013" indent="-609600" defTabSz="912813">
              <a:lnSpc>
                <a:spcPct val="90000"/>
              </a:lnSpc>
              <a:buClr>
                <a:schemeClr val="folHlink"/>
              </a:buClr>
            </a:pPr>
            <a:r>
              <a:rPr lang="ru-RU" altLang="ru-RU" b="1" dirty="0">
                <a:latin typeface="Arial" panose="020B0604020202020204" pitchFamily="34" charset="0"/>
              </a:rPr>
              <a:t>Определение объекта и предмета исследования.</a:t>
            </a:r>
          </a:p>
          <a:p>
            <a:pPr marL="608013" indent="-609600" defTabSz="912813">
              <a:lnSpc>
                <a:spcPct val="90000"/>
              </a:lnSpc>
              <a:buClr>
                <a:schemeClr val="folHlink"/>
              </a:buClr>
            </a:pPr>
            <a:r>
              <a:rPr lang="ru-RU" altLang="ru-RU" b="1" dirty="0">
                <a:latin typeface="Arial" panose="020B0604020202020204" pitchFamily="34" charset="0"/>
              </a:rPr>
              <a:t>Обозначение задач исследования.</a:t>
            </a:r>
          </a:p>
          <a:p>
            <a:pPr marL="608013" indent="-609600" defTabSz="912813">
              <a:lnSpc>
                <a:spcPct val="90000"/>
              </a:lnSpc>
              <a:buClr>
                <a:schemeClr val="folHlink"/>
              </a:buClr>
            </a:pPr>
            <a:r>
              <a:rPr lang="ru-RU" altLang="ru-RU" b="1" dirty="0">
                <a:latin typeface="Arial" panose="020B0604020202020204" pitchFamily="34" charset="0"/>
              </a:rPr>
              <a:t>Выдвижение гипотезы исследования с последующей её проверкой.</a:t>
            </a:r>
          </a:p>
          <a:p>
            <a:pPr marL="608013" indent="-609600" defTabSz="912813">
              <a:lnSpc>
                <a:spcPct val="90000"/>
              </a:lnSpc>
              <a:buClr>
                <a:schemeClr val="folHlink"/>
              </a:buClr>
            </a:pPr>
            <a:r>
              <a:rPr lang="ru-RU" altLang="ru-RU" b="1" dirty="0">
                <a:latin typeface="Arial" panose="020B0604020202020204" pitchFamily="34" charset="0"/>
              </a:rPr>
              <a:t>Определение пути  решения проблем.</a:t>
            </a:r>
          </a:p>
          <a:p>
            <a:pPr marL="608013" indent="-609600" defTabSz="912813">
              <a:lnSpc>
                <a:spcPct val="90000"/>
              </a:lnSpc>
              <a:buClr>
                <a:schemeClr val="folHlink"/>
              </a:buClr>
            </a:pPr>
            <a:r>
              <a:rPr lang="ru-RU" altLang="ru-RU" b="1" u="sng" dirty="0">
                <a:latin typeface="Arial" panose="020B0604020202020204" pitchFamily="34" charset="0"/>
              </a:rPr>
              <a:t>Освоение нового опытным путём.</a:t>
            </a:r>
          </a:p>
          <a:p>
            <a:pPr marL="608013" indent="-609600" defTabSz="912813">
              <a:lnSpc>
                <a:spcPct val="90000"/>
              </a:lnSpc>
              <a:buClr>
                <a:schemeClr val="folHlink"/>
              </a:buClr>
            </a:pPr>
            <a:r>
              <a:rPr lang="ru-RU" altLang="ru-RU" b="1" dirty="0">
                <a:latin typeface="Arial" panose="020B0604020202020204" pitchFamily="34" charset="0"/>
              </a:rPr>
              <a:t>Использование в проектной деятельности методов исследования: лабораторный эксперимент, социологический опрос, моделирование и т. д. </a:t>
            </a:r>
          </a:p>
          <a:p>
            <a:pPr marL="608013" indent="-609600" defTabSz="912813">
              <a:lnSpc>
                <a:spcPct val="90000"/>
              </a:lnSpc>
              <a:buClr>
                <a:schemeClr val="folHlink"/>
              </a:buClr>
            </a:pPr>
            <a:r>
              <a:rPr lang="ru-RU" altLang="ru-RU" b="1" dirty="0">
                <a:latin typeface="Arial" panose="020B0604020202020204" pitchFamily="34" charset="0"/>
              </a:rPr>
              <a:t>Обсуждение полученных результатов.</a:t>
            </a:r>
          </a:p>
          <a:p>
            <a:pPr marL="608013" indent="-609600" defTabSz="912813">
              <a:lnSpc>
                <a:spcPct val="90000"/>
              </a:lnSpc>
              <a:buClr>
                <a:schemeClr val="folHlink"/>
              </a:buClr>
            </a:pPr>
            <a:r>
              <a:rPr lang="ru-RU" altLang="ru-RU" b="1" dirty="0">
                <a:latin typeface="Arial" panose="020B0604020202020204" pitchFamily="34" charset="0"/>
              </a:rPr>
              <a:t>Выход на новый уровень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3524313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9412" y="543086"/>
            <a:ext cx="8893175" cy="785812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defTabSz="912813"/>
            <a:r>
              <a:rPr lang="ru-RU" altLang="ru-RU" b="1" dirty="0" smtClean="0">
                <a:solidFill>
                  <a:srgbClr val="002060"/>
                </a:solidFill>
              </a:rPr>
              <a:t>Практико-ориентированный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09750" y="1214438"/>
            <a:ext cx="8572500" cy="5143500"/>
          </a:xfrm>
        </p:spPr>
        <p:txBody>
          <a:bodyPr vert="horz" lIns="92075" tIns="46038" rIns="92075" bIns="46038" rtlCol="0" anchor="t">
            <a:normAutofit/>
          </a:bodyPr>
          <a:lstStyle/>
          <a:p>
            <a:pPr marL="93663" indent="265113" defTabSz="912813">
              <a:buClr>
                <a:schemeClr val="folHlink"/>
              </a:buClr>
              <a:buNone/>
            </a:pPr>
            <a:r>
              <a:rPr lang="ru-RU" altLang="ru-RU" b="1" u="sng" dirty="0"/>
              <a:t>нацелен на решение социальных задач, отражающих интересы участников проекта. </a:t>
            </a:r>
            <a:r>
              <a:rPr lang="ru-RU" altLang="ru-RU" b="1" dirty="0"/>
              <a:t>Эти проекты отличает четко обозначенный с самого начала результат деятельности его участников, который может быть использован в жизни класса, школы, микрорайона, города, государства. Форма конечного продукта при этом разнообразна - от учебного пособия для кабинета физики до пакета рекомендаций по восстановлению экономики России. Ценность проекта заключается в реальности использования продукта на практике и его способности решить заданную проблему.</a:t>
            </a:r>
          </a:p>
        </p:txBody>
      </p:sp>
    </p:spTree>
    <p:extLst>
      <p:ext uri="{BB962C8B-B14F-4D97-AF65-F5344CB8AC3E}">
        <p14:creationId xmlns:p14="http://schemas.microsoft.com/office/powerpoint/2010/main" val="43439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8990" y="431515"/>
            <a:ext cx="7531100" cy="1039813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defTabSz="912813">
              <a:defRPr/>
            </a:pPr>
            <a:r>
              <a:rPr lang="ru-RU" sz="4000" b="1" dirty="0">
                <a:solidFill>
                  <a:srgbClr val="002060"/>
                </a:solidFill>
              </a:rPr>
              <a:t>Информационный проект</a:t>
            </a:r>
            <a:r>
              <a:rPr lang="ru-RU" sz="4000" b="1" dirty="0"/>
              <a:t>.</a:t>
            </a:r>
            <a:endParaRPr lang="ru-RU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09750" y="1357314"/>
            <a:ext cx="8643938" cy="5000625"/>
          </a:xfrm>
        </p:spPr>
        <p:txBody>
          <a:bodyPr vert="horz" lIns="92075" tIns="46038" rIns="92075" bIns="46038" rtlCol="0" anchor="t">
            <a:normAutofit/>
          </a:bodyPr>
          <a:lstStyle/>
          <a:p>
            <a:pPr marL="608013" indent="-609600" defTabSz="912813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ru-RU" altLang="ru-RU" b="1" u="sng" dirty="0" smtClean="0"/>
              <a:t>направлен на сбор информации о каком-либо объекте </a:t>
            </a:r>
            <a:r>
              <a:rPr lang="ru-RU" altLang="ru-RU" b="1" dirty="0" smtClean="0"/>
              <a:t>или явлении с целью анализа, обобщения и представления информации для широкой аудитории. Такие проекты требуют хорошо продуманной структуры и возможности ее коррекции по ходу работы. Выходом проекта часто является публикация в СМИ, в т. ч. в сети </a:t>
            </a:r>
            <a:r>
              <a:rPr lang="ru-RU" altLang="ru-RU" b="1" dirty="0" err="1" smtClean="0"/>
              <a:t>Internet</a:t>
            </a:r>
            <a:r>
              <a:rPr lang="ru-RU" altLang="ru-RU" b="1" dirty="0" smtClean="0"/>
              <a:t>.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265287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513709"/>
            <a:ext cx="8358187" cy="1008063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defTabSz="912813"/>
            <a:r>
              <a:rPr lang="ru-RU" altLang="ru-RU" dirty="0" smtClean="0">
                <a:solidFill>
                  <a:srgbClr val="7B9899"/>
                </a:solidFill>
              </a:rPr>
              <a:t>   </a:t>
            </a:r>
            <a:r>
              <a:rPr lang="ru-RU" altLang="ru-RU" sz="4800" b="1" dirty="0">
                <a:solidFill>
                  <a:srgbClr val="002060"/>
                </a:solidFill>
              </a:rPr>
              <a:t>Творческий проект</a:t>
            </a:r>
            <a:endParaRPr lang="ru-RU" altLang="ru-RU" sz="4800" dirty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38314" y="1357314"/>
            <a:ext cx="8929687" cy="5286375"/>
          </a:xfrm>
        </p:spPr>
        <p:txBody>
          <a:bodyPr vert="horz" lIns="92075" tIns="46038" rIns="92075" bIns="46038" rtlCol="0" anchor="t">
            <a:normAutofit/>
          </a:bodyPr>
          <a:lstStyle/>
          <a:p>
            <a:pPr defTabSz="912813"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ru-RU" altLang="ru-RU" sz="3200" b="1" dirty="0"/>
              <a:t>предполагает </a:t>
            </a:r>
            <a:r>
              <a:rPr lang="ru-RU" altLang="ru-RU" sz="3200" b="1" u="sng" dirty="0"/>
              <a:t>максимально свободный и нетрадиционный подход к его выполнению </a:t>
            </a:r>
            <a:r>
              <a:rPr lang="ru-RU" altLang="ru-RU" sz="3200" b="1" dirty="0"/>
              <a:t>и презентации результатов. Это могут быть альманахи, театрализации, спортивные игры, произведения изобразительного или декоративно-прикладного искусства, видеофильмы и т. п.</a:t>
            </a:r>
          </a:p>
        </p:txBody>
      </p:sp>
    </p:spTree>
    <p:extLst>
      <p:ext uri="{BB962C8B-B14F-4D97-AF65-F5344CB8AC3E}">
        <p14:creationId xmlns:p14="http://schemas.microsoft.com/office/powerpoint/2010/main" val="3789085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1952626" y="1143001"/>
            <a:ext cx="785812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dirty="0"/>
              <a:t>При </a:t>
            </a:r>
            <a:r>
              <a:rPr lang="ru-RU" altLang="ru-RU" i="1" u="sng" dirty="0"/>
              <a:t>обосновании актуальности </a:t>
            </a:r>
            <a:r>
              <a:rPr lang="ru-RU" altLang="ru-RU" i="1" dirty="0"/>
              <a:t>исследования</a:t>
            </a:r>
            <a:r>
              <a:rPr lang="ru-RU" altLang="ru-RU" dirty="0"/>
              <a:t> в разделе </a:t>
            </a:r>
            <a:r>
              <a:rPr lang="ru-RU" altLang="ru-RU" u="sng" dirty="0"/>
              <a:t>Введение исследовательской работы</a:t>
            </a:r>
            <a:r>
              <a:rPr lang="ru-RU" altLang="ru-RU" dirty="0"/>
              <a:t> необходимо решить, почему именно эту проблему нужно в настоящее время изучать и почему именно эту тему вы выбрали для проведения исследовательской работы (проекта). Необходимы четкие и лаконичные обоснования целесообразности выбора темы проекта</a:t>
            </a: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1809750" y="357189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570"/>
                </a:solidFill>
              </a:rPr>
              <a:t>Актуальность темы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98736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1881188" y="428626"/>
            <a:ext cx="8786812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002570"/>
                </a:solidFill>
              </a:rPr>
              <a:t>Актуальность темы исследования обусловлена следующими факторами:</a:t>
            </a:r>
          </a:p>
          <a:p>
            <a:pPr eaLnBrk="1" hangingPunct="1"/>
            <a:endParaRPr lang="ru-RU" altLang="ru-RU" sz="2800" dirty="0">
              <a:solidFill>
                <a:srgbClr val="00257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dirty="0"/>
              <a:t>1. восполнение каких-либо пробелов в науке;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/>
              <a:t>2. дальнейшее развитие проблемы в современных условиях;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/>
              <a:t>3. своя точка зрения в вопросе, по которому нет единого мнения;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/>
              <a:t>4. обобщение накопленного опыта;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/>
              <a:t>5. суммирование и продвижение знаний по основному вопросу;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/>
              <a:t>6. постановка новых проблем с целью привлечения внимания общественности.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При написании индивидуального проекта актуальность исследовательской работы может состоять в необходимости получения новых данных, проверки совсем новых методов и т.п. Часто в исследовательском проекте вместе со словом "</a:t>
            </a:r>
            <a:r>
              <a:rPr lang="ru-RU" altLang="ru-RU" u="sng" dirty="0"/>
              <a:t>актуальность" используют слово "новизна" исследования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80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1881189" y="357189"/>
            <a:ext cx="8429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2570"/>
                </a:solidFill>
              </a:rPr>
              <a:t>Примеры обоснования актуальности темы:</a:t>
            </a:r>
          </a:p>
        </p:txBody>
      </p:sp>
      <p:sp>
        <p:nvSpPr>
          <p:cNvPr id="52227" name="Прямоугольник 2"/>
          <p:cNvSpPr>
            <a:spLocks noChangeArrowheads="1"/>
          </p:cNvSpPr>
          <p:nvPr/>
        </p:nvSpPr>
        <p:spPr bwMode="auto">
          <a:xfrm>
            <a:off x="1881188" y="1500189"/>
            <a:ext cx="85725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b="1"/>
              <a:t>1. Актуальность моей исследовательской работы заключается</a:t>
            </a:r>
            <a:r>
              <a:rPr lang="ru-RU" altLang="ru-RU"/>
              <a:t> в том, что у всех детей возникает проблема, когда надо выучить большой объем информации. А играть всем детям нравится, поэтому я решила превратить скучное в интересное и увлекательное.</a:t>
            </a:r>
          </a:p>
        </p:txBody>
      </p:sp>
      <p:sp>
        <p:nvSpPr>
          <p:cNvPr id="52228" name="Прямоугольник 3"/>
          <p:cNvSpPr>
            <a:spLocks noChangeArrowheads="1"/>
          </p:cNvSpPr>
          <p:nvPr/>
        </p:nvSpPr>
        <p:spPr bwMode="auto">
          <a:xfrm>
            <a:off x="1881189" y="3857626"/>
            <a:ext cx="83581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/>
              <a:t>2. Я считаю, что исследований, посвященных изучению диалектизмов как стилистического средства, недостаточно. Специальных исследований, посвященных изучению диалектизмов в творчестве В.П. Астафьева нет. Поэтому, </a:t>
            </a:r>
            <a:r>
              <a:rPr lang="ru-RU" altLang="ru-RU" b="1"/>
              <a:t>считаю свой исследовательский проект актуальным</a:t>
            </a:r>
            <a:r>
              <a:rPr lang="ru-RU" alt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78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1809750" y="428625"/>
            <a:ext cx="86439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</a:rPr>
              <a:t>Проблемой научно-исследовательской работы</a:t>
            </a:r>
            <a:r>
              <a:rPr lang="ru-RU" altLang="ru-RU" sz="2000" dirty="0">
                <a:solidFill>
                  <a:srgbClr val="FF0000"/>
                </a:solidFill>
              </a:rPr>
              <a:t> (проекта)</a:t>
            </a:r>
          </a:p>
          <a:p>
            <a:pPr eaLnBrk="1" hangingPunct="1"/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u="sng" dirty="0"/>
              <a:t>считается вопрос или совокупность вопросов, ответов на которые пока нет</a:t>
            </a:r>
            <a:r>
              <a:rPr lang="ru-RU" altLang="ru-RU" dirty="0"/>
              <a:t>, и которые требуют своего разрешения в завершении работы. Проблема исследования определяет ход исследовательской работы (проекта).</a:t>
            </a:r>
          </a:p>
        </p:txBody>
      </p:sp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1881188" y="2071688"/>
            <a:ext cx="87868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u="sng" dirty="0"/>
              <a:t>Формулировка проблемы исследовательского проекта должна отражать следующие вопросы: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/>
              <a:t> - что не так;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/>
              <a:t> - почему не так;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/>
              <a:t> - что будет, если сделать как надо.</a:t>
            </a:r>
          </a:p>
        </p:txBody>
      </p:sp>
      <p:sp>
        <p:nvSpPr>
          <p:cNvPr id="53252" name="Прямоугольник 3"/>
          <p:cNvSpPr>
            <a:spLocks noChangeArrowheads="1"/>
          </p:cNvSpPr>
          <p:nvPr/>
        </p:nvSpPr>
        <p:spPr bwMode="auto">
          <a:xfrm>
            <a:off x="1809750" y="4071938"/>
            <a:ext cx="88582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000" u="sng"/>
              <a:t>Ошибки при постановке проблемы:</a:t>
            </a:r>
            <a:endParaRPr lang="ru-RU" altLang="ru-RU" sz="2000"/>
          </a:p>
          <a:p>
            <a:pPr eaLnBrk="1" hangingPunct="1">
              <a:lnSpc>
                <a:spcPct val="150000"/>
              </a:lnSpc>
            </a:pPr>
            <a:r>
              <a:rPr lang="ru-RU" altLang="ru-RU"/>
              <a:t> - подмена проблемы вопросом;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/>
              <a:t> - подмена проблемы задачей проекта;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/>
              <a:t> - подмена формулировки проблемы на область существования проблемы.</a:t>
            </a:r>
          </a:p>
        </p:txBody>
      </p:sp>
      <p:sp>
        <p:nvSpPr>
          <p:cNvPr id="5" name="Управляющая кнопка: домой 4">
            <a:hlinkClick r:id="" action="ppaction://noaction" highlightClick="1"/>
          </p:cNvPr>
          <p:cNvSpPr/>
          <p:nvPr/>
        </p:nvSpPr>
        <p:spPr>
          <a:xfrm>
            <a:off x="10025064" y="6143626"/>
            <a:ext cx="428625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3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Анютка\Desktop\2365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1859622" y="423808"/>
            <a:ext cx="8058364" cy="604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4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Анютка\Desktop\slide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20237" r="10352" b="20659"/>
          <a:stretch/>
        </p:blipFill>
        <p:spPr bwMode="auto">
          <a:xfrm>
            <a:off x="1914362" y="1205023"/>
            <a:ext cx="8027542" cy="44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58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49" y="594299"/>
            <a:ext cx="7822754" cy="56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06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Анютка\Desktop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8" b="9857"/>
          <a:stretch>
            <a:fillRect/>
          </a:stretch>
        </p:blipFill>
        <p:spPr bwMode="auto">
          <a:xfrm>
            <a:off x="2238376" y="571500"/>
            <a:ext cx="764381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омой 2">
            <a:hlinkClick r:id="" action="ppaction://noaction" highlightClick="1"/>
          </p:cNvPr>
          <p:cNvSpPr/>
          <p:nvPr/>
        </p:nvSpPr>
        <p:spPr>
          <a:xfrm>
            <a:off x="9739313" y="6072188"/>
            <a:ext cx="571500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40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2024545" y="562672"/>
            <a:ext cx="85010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3200" b="1" u="sng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исследовательской работы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</a:p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желаемый конечный результат, который планирует достичь учащийся в итоге своего исследования в рамках выбранной темы проекта.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научно-исследовательской работы описываются действия, направленные на реализацию поставленной цели.</a:t>
            </a:r>
          </a:p>
          <a:p>
            <a:pPr eaLnBrk="1" hangingPunct="1"/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описывается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во </a:t>
            </a:r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 исследовательской работы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простыми словами и одним-двумя предложениями!</a:t>
            </a:r>
          </a:p>
        </p:txBody>
      </p:sp>
    </p:spTree>
    <p:extLst>
      <p:ext uri="{BB962C8B-B14F-4D97-AF65-F5344CB8AC3E}">
        <p14:creationId xmlns:p14="http://schemas.microsoft.com/office/powerpoint/2010/main" val="41382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2095500" y="0"/>
            <a:ext cx="8286750" cy="6248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ru-RU" sz="3200" b="1" u="sng">
                <a:solidFill>
                  <a:srgbClr val="FF0000"/>
                </a:solidFill>
                <a:latin typeface="Georgia" panose="02040502050405020303" pitchFamily="18" charset="0"/>
              </a:rPr>
              <a:t>Простая схема составления цели проекта</a:t>
            </a:r>
            <a:endParaRPr lang="ru-RU" altLang="ru-RU" sz="3200" b="1" u="sng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en-US" altLang="ru-RU" sz="2400" b="1">
              <a:solidFill>
                <a:srgbClr val="856129"/>
              </a:solidFill>
              <a:latin typeface="Georgia" panose="02040502050405020303" pitchFamily="18" charset="0"/>
            </a:endParaRPr>
          </a:p>
          <a:p>
            <a:r>
              <a:rPr lang="en-US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ru-RU" sz="2400" b="1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одно из слов, которое больше подходит к тому, что вы исследуете:</a:t>
            </a:r>
            <a:br>
              <a:rPr lang="en-US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изучить, исследовать, выяснить, выявить, определить, проанализировать, установить, показать, проверить, привлечь к проблеме, обосновать, обобщить, описать, узнать и др.</a:t>
            </a:r>
            <a:endParaRPr lang="en-US" altLang="ru-RU" sz="2400" b="1"/>
          </a:p>
          <a:p>
            <a:r>
              <a:rPr lang="en-US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Справа добавьте название вашего объекта исследования (того, что вы исследуете, за кем или чем наблюдаете, что изучаете).</a:t>
            </a:r>
            <a:endParaRPr lang="en-US" altLang="ru-RU" sz="2400" b="1"/>
          </a:p>
          <a:p>
            <a:r>
              <a:rPr lang="en-US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Полученная формулировка цели в исследовательской работе записывается так:</a:t>
            </a:r>
            <a:endParaRPr lang="en-US" altLang="ru-RU" sz="2400" b="1"/>
          </a:p>
          <a:p>
            <a:r>
              <a:rPr lang="en-US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исследовательской работы:</a:t>
            </a:r>
            <a:r>
              <a:rPr lang="en-US" altLang="ru-RU" sz="2400" b="1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влияние пластиковых бутылок на экологию окружающей среды.</a:t>
            </a:r>
            <a:endParaRPr lang="en-US" altLang="ru-RU" sz="2400" b="1"/>
          </a:p>
        </p:txBody>
      </p:sp>
    </p:spTree>
    <p:extLst>
      <p:ext uri="{BB962C8B-B14F-4D97-AF65-F5344CB8AC3E}">
        <p14:creationId xmlns:p14="http://schemas.microsoft.com/office/powerpoint/2010/main" val="41498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1952626" y="214314"/>
            <a:ext cx="8715375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названия улиц нашего села и продемонстрировать уличные достопримечательности.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параметры микроклимата кабинетов школы.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железа и меди в продуктах питания, употребляемых нами ежедневно.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истории и роли города в истории страны на ее восточных рубежах.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и узнать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легенды и мифы о горах, являющимися местом поклонения местного народа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 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выращивания кристаллов из соли и медного купороса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детенышей серых балтийских тюленей в условиях вольерного содержания в зоопарке.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 социального сиротства и как в частности эти вопросы решаются в нашем районе.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рацион школьников – старшеклассников.</a:t>
            </a:r>
          </a:p>
        </p:txBody>
      </p:sp>
    </p:spTree>
    <p:extLst>
      <p:ext uri="{BB962C8B-B14F-4D97-AF65-F5344CB8AC3E}">
        <p14:creationId xmlns:p14="http://schemas.microsoft.com/office/powerpoint/2010/main" val="208692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1"/>
          <p:cNvSpPr>
            <a:spLocks noChangeArrowheads="1"/>
          </p:cNvSpPr>
          <p:nvPr/>
        </p:nvSpPr>
        <p:spPr bwMode="auto">
          <a:xfrm>
            <a:off x="1738314" y="214314"/>
            <a:ext cx="8929687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</a:t>
            </a:r>
            <a:r>
              <a:rPr lang="ru-RU" altLang="ru-RU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СМС-мании на психику человека.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влияние веса рюкзака школьника на состояние его здоровья.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условия, необходимые для произрастания спор плесневого гриба мукора.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фирму - производитель, выпускающую яблочные соки соответствующие нормативам по содержанию железа и меди.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сходство людей и птиц.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причин нарушения осанки у детей-подростков.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тайну невидимок и почувствовать себя волшебницей.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почему хамелеон считается необычным животным.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секреты создания мультипликационных фильмов.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какими свойствами обладают магниты и как их используют люди.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основные способы и механизмы решения проблем детей-сирот и детей, оставшихся без попечения родителей государством.</a:t>
            </a:r>
          </a:p>
        </p:txBody>
      </p:sp>
    </p:spTree>
    <p:extLst>
      <p:ext uri="{BB962C8B-B14F-4D97-AF65-F5344CB8AC3E}">
        <p14:creationId xmlns:p14="http://schemas.microsoft.com/office/powerpoint/2010/main" val="3791831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1809750" y="357189"/>
            <a:ext cx="88582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содержание нитратов и нитритов в продуктах питания.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отражение исторических событий страны в творчестве моего прадедушки.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внимание учащихся к проблеме сохранения здоровья глаз и хорошего зрения.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к проблеме бездомных животных нашего города.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среди растений встречаются хищники.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с историей развития деревни, её жителями, традициями, т.к. с каждым годом становится все меньше жителей.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мороженое - это польза или вред?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вероятности заболевания при неправильном питании.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оправданного употребления компьютерного сленга и выявление его распространения в речи современной молодёжи.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материал по истории марок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период распада ...</a:t>
            </a:r>
          </a:p>
        </p:txBody>
      </p:sp>
      <p:sp>
        <p:nvSpPr>
          <p:cNvPr id="3" name="Управляющая кнопка: домой 2">
            <a:hlinkClick r:id="" action="ppaction://noaction" highlightClick="1"/>
          </p:cNvPr>
          <p:cNvSpPr/>
          <p:nvPr/>
        </p:nvSpPr>
        <p:spPr>
          <a:xfrm>
            <a:off x="9667875" y="6215064"/>
            <a:ext cx="642938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76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2095928" y="451093"/>
            <a:ext cx="857207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Задачи исследовательской работы</a:t>
            </a:r>
          </a:p>
          <a:p>
            <a:r>
              <a:rPr lang="ru-RU" altLang="ru-RU" sz="2400" dirty="0">
                <a:cs typeface="Times New Roman" panose="02020603050405020304" pitchFamily="18" charset="0"/>
              </a:rPr>
              <a:t> - это все последовательные этапы теоретической и экспериментальной работы учащегося с начало до конца, в рамках взятой темы проекта и поставленной цели.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определить задачи исследовательской работы, нужно последовательно отвечать себе на вопрос </a:t>
            </a:r>
            <a:r>
              <a:rPr lang="ru-RU" alt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мне сделать, чтобы достичь цели исследования?</a:t>
            </a:r>
            <a:r>
              <a:rPr lang="ru-RU" altLang="ru-RU" sz="24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"Что я должен сделать по порядку для осуществления задуманного результата?"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цели, задач научно-исследовательской работы может быть несколько.</a:t>
            </a:r>
            <a:endParaRPr lang="ru-RU" altLang="ru-RU" sz="2400" dirty="0"/>
          </a:p>
        </p:txBody>
      </p:sp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1952626" y="4500563"/>
            <a:ext cx="8715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 задачи исследовательского проекта перечисляются и начинаются словами: </a:t>
            </a:r>
            <a:r>
              <a:rPr lang="ru-RU" altLang="ru-RU" sz="2000"/>
              <a:t>выяснить, изучить, провести, узнать, проанализировать, исследовать, определить, рассмотреть, найти, предложить, выявить, измерить, сравнить, показать, собрать, сделать, составить, обобщить, описать, установить, разработать, познакомиться и т.п.</a:t>
            </a:r>
          </a:p>
        </p:txBody>
      </p:sp>
    </p:spTree>
    <p:extLst>
      <p:ext uri="{BB962C8B-B14F-4D97-AF65-F5344CB8AC3E}">
        <p14:creationId xmlns:p14="http://schemas.microsoft.com/office/powerpoint/2010/main" val="3261263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881188" y="0"/>
            <a:ext cx="8786812" cy="632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ru-RU" altLang="ru-RU" sz="2400" b="1" i="1">
                <a:cs typeface="Times New Roman" panose="02020603050405020304" pitchFamily="18" charset="0"/>
              </a:rPr>
              <a:t>Задачи исследовательской работы:</a:t>
            </a:r>
            <a:endParaRPr lang="ru-RU" altLang="ru-RU" sz="240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вес школьных портфелей у учащихся 1-А класса.</a:t>
            </a:r>
            <a:endParaRPr lang="ru-RU" altLang="ru-RU" sz="240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причины избыточного веса портфелей.</a:t>
            </a:r>
            <a:endParaRPr lang="ru-RU" altLang="ru-RU" sz="240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влияние тяжелых портфелей на здоровье школьника.</a:t>
            </a:r>
            <a:endParaRPr lang="ru-RU" altLang="ru-RU" sz="240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опытом зарубежных школ по решению данной проблемы.</a:t>
            </a:r>
            <a:endParaRPr lang="ru-RU" altLang="ru-RU" sz="240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анкетирование среди учащихся 1-А класса нашей школы.</a:t>
            </a:r>
            <a:endParaRPr lang="ru-RU" altLang="ru-RU" sz="240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рекомендации по снижению веса школьного портфеля.</a:t>
            </a:r>
            <a:endParaRPr lang="ru-RU" altLang="ru-RU" sz="2400" b="1">
              <a:cs typeface="Times New Roman" panose="02020603050405020304" pitchFamily="18" charset="0"/>
            </a:endParaRPr>
          </a:p>
          <a:p>
            <a:r>
              <a:rPr lang="ru-RU" altLang="ru-RU" sz="2400">
                <a:cs typeface="Times New Roman" panose="02020603050405020304" pitchFamily="18" charset="0"/>
              </a:rPr>
              <a:t>Примеры задач исследовательской работы</a:t>
            </a:r>
            <a:endParaRPr lang="ru-RU" altLang="ru-RU" sz="2400" b="1">
              <a:cs typeface="Times New Roman" panose="02020603050405020304" pitchFamily="18" charset="0"/>
            </a:endParaRPr>
          </a:p>
          <a:p>
            <a:r>
              <a:rPr lang="ru-RU" altLang="ru-RU" sz="2400" b="1">
                <a:ea typeface="Calibri" panose="020F0502020204030204" pitchFamily="34" charset="0"/>
                <a:cs typeface="Calibri" panose="020F0502020204030204" pitchFamily="34" charset="0"/>
              </a:rPr>
              <a:t>Выяснить</a:t>
            </a:r>
            <a:r>
              <a:rPr lang="ru-RU" altLang="ru-RU" sz="24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историю создания и применения пластиковых бутылок</a:t>
            </a:r>
            <a:b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 значение исторических памятников, связанных с жизнью города.</a:t>
            </a:r>
            <a:b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Выяснить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историческую значимость людей города, которые оставили след в истории области.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605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2024064" y="285750"/>
            <a:ext cx="86439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 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пластиковых бутылок.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декабристов, как первых исследователей.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родной деревни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историю создания мультипликации.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создания мультфильма.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64515" name="Прямоугольник 2"/>
          <p:cNvSpPr>
            <a:spLocks noChangeArrowheads="1"/>
          </p:cNvSpPr>
          <p:nvPr/>
        </p:nvSpPr>
        <p:spPr bwMode="auto">
          <a:xfrm>
            <a:off x="1952625" y="2286001"/>
            <a:ext cx="8358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анкетирование учащихся класса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опыты с солью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 "Шпионская записка".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наблюдения за двигательной активностью тюленей.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химический эксперимент по определению наличия и количества </a:t>
            </a:r>
          </a:p>
        </p:txBody>
      </p:sp>
      <p:sp>
        <p:nvSpPr>
          <p:cNvPr id="64516" name="Прямоугольник 3"/>
          <p:cNvSpPr>
            <a:spLocks noChangeArrowheads="1"/>
          </p:cNvSpPr>
          <p:nvPr/>
        </p:nvSpPr>
        <p:spPr bwMode="auto">
          <a:xfrm>
            <a:off x="1952626" y="4572001"/>
            <a:ext cx="8715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где фантик можно использовать, когда конфета уже съедена.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историю мороженого.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виды мороженого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65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1809750" y="214314"/>
            <a:ext cx="88582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полученные результаты.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творческое наследие А.С. Пушкина.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экологическое состояние смешанного леса в зеленой зоне поселка.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вес рюкзаков школьников.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экологическое состояние почвы на пришкольной территории.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плотность заселения леса муравьями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калорийность исследуемых продуктов питания.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температурный режим наземной части гнезда рыжего муравья.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значение грибов в окружающей среде.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возможные дефекты зрения</a:t>
            </a:r>
          </a:p>
        </p:txBody>
      </p:sp>
    </p:spTree>
    <p:extLst>
      <p:ext uri="{BB962C8B-B14F-4D97-AF65-F5344CB8AC3E}">
        <p14:creationId xmlns:p14="http://schemas.microsoft.com/office/powerpoint/2010/main" val="210474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5" y="414064"/>
            <a:ext cx="8705154" cy="59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1809750" y="0"/>
            <a:ext cx="885825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информацию о соли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информацию о пользе и вреде минеральной воды.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черты физиологического очерка в тексте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свои способы по улучшению состояния почвы.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возможную замену продуктам быстрого приготовления.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учащихся с нарушениями осанки.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влияние различных компонентов пищи на функции органов человека.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фоновый уровень гамма-излучения в жилых помещениях.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плотность потока бета излучения от экранов работающих телевизоров и дисплеев компьютеров.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данные анкетирования и медицинских карт.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полученные в результате наблюдений данные с литературными.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повесть с ее фольклорными источниками.</a:t>
            </a:r>
          </a:p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роль деятелей, живших в нашем городе.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отношение общества к заслугам Карякина Д.И.</a:t>
            </a:r>
          </a:p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материал о различных видах грибов.</a:t>
            </a:r>
            <a:b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легенды и мифы о ...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24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1952625" y="357189"/>
            <a:ext cx="82867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сравнительный анализ ...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 по результатам работы.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словарь наиболее часто употребляемых слов молодежного компьютерного сленга.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полученные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сведения об инфляции и дефляции.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практический эксперимент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аспекты влияния СМС на психику человека.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основные причины ухудшения зрения.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Проследить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связи В. Даля с Башкирией.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 расселения рыжих лесных муравьев.</a:t>
            </a:r>
          </a:p>
        </p:txBody>
      </p:sp>
      <p:sp>
        <p:nvSpPr>
          <p:cNvPr id="3" name="Управляющая кнопка: домой 2">
            <a:hlinkClick r:id="" action="ppaction://noaction" highlightClick="1"/>
          </p:cNvPr>
          <p:cNvSpPr/>
          <p:nvPr/>
        </p:nvSpPr>
        <p:spPr>
          <a:xfrm>
            <a:off x="9667876" y="6215064"/>
            <a:ext cx="71437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13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1"/>
          <p:cNvSpPr>
            <a:spLocks noChangeArrowheads="1"/>
          </p:cNvSpPr>
          <p:nvPr/>
        </p:nvSpPr>
        <p:spPr bwMode="auto">
          <a:xfrm>
            <a:off x="1738314" y="1"/>
            <a:ext cx="8929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/>
              <a:t>Тема: НАЦИОНАЛИСТИЧЕСКИЕ ПАРТИИ И ДВИЖЕНИЯ В РОССИИ КОНЦА </a:t>
            </a:r>
            <a:r>
              <a:rPr lang="en-US" altLang="ru-RU"/>
              <a:t>XX</a:t>
            </a:r>
            <a:r>
              <a:rPr lang="ru-RU" altLang="ru-RU"/>
              <a:t> – НАЧАЛА </a:t>
            </a:r>
            <a:r>
              <a:rPr lang="en-US" altLang="ru-RU"/>
              <a:t>XXI </a:t>
            </a:r>
            <a:r>
              <a:rPr lang="ru-RU" altLang="ru-RU"/>
              <a:t>ВВ. 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952626" y="714376"/>
            <a:ext cx="8501063" cy="5940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исследования являются современные националистические партии и движения России.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  <a:p>
            <a:pPr indent="449263" algn="just">
              <a:defRPr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000" b="1" dirty="0">
                <a:solidFill>
                  <a:schemeClr val="tx1"/>
                </a:solidFill>
                <a:latin typeface="Arial Black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роль современных националистических организаций в политической жизни России.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  <a:p>
            <a:pPr indent="449263" algn="just">
              <a:defRPr/>
            </a:pP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Исследование роли и места националистических партий и движений в политической системе Российской Федерации.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  <a:p>
            <a:pPr indent="449263" algn="just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достижения цели ставятся следующие исследовательские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b="1" u="sng" dirty="0">
              <a:solidFill>
                <a:schemeClr val="tx1"/>
              </a:solidFill>
              <a:latin typeface="Arial Black" pitchFamily="34" charset="0"/>
            </a:endParaRPr>
          </a:p>
          <a:p>
            <a:pPr indent="449263" algn="just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П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роследить процесс становления современных националистических партий и движений;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  <a:p>
            <a:pPr indent="449263" algn="just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Дать общую характеристику националистическим организациям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проследить их эволюцию.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  <a:p>
            <a:pPr indent="449263" algn="just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Исследовать участие националистических организаций в избирательном процессе;  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  <a:p>
            <a:pPr indent="449263" algn="just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Проанализировать публичные политические акции современных националистических  организаций;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  <a:p>
            <a:pPr indent="449263" algn="just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Выявить значение сотрудничества националистов с политическими партиями и участия их в протестном движении в России 2011 </a:t>
            </a:r>
            <a:r>
              <a:rPr lang="ru-RU" sz="2000" b="1" dirty="0">
                <a:solidFill>
                  <a:schemeClr val="tx1"/>
                </a:solidFill>
                <a:latin typeface="Arial Black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2012 годов.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03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1809750" y="214313"/>
            <a:ext cx="885825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FF0000"/>
                </a:solidFill>
                <a:cs typeface="Times New Roman" panose="02020603050405020304" pitchFamily="18" charset="0"/>
              </a:rPr>
              <a:t>                 Методы исследования</a:t>
            </a:r>
          </a:p>
          <a:p>
            <a:endParaRPr lang="ru-RU" altLang="ru-RU" sz="24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altLang="ru-RU" sz="2400" b="1">
                <a:latin typeface="Calibri" panose="020F0502020204030204" pitchFamily="34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altLang="ru-RU" sz="240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400" b="1">
                <a:latin typeface="Calibri" panose="020F0502020204030204" pitchFamily="34" charset="0"/>
                <a:cs typeface="Times New Roman" panose="02020603050405020304" pitchFamily="18" charset="0"/>
              </a:rPr>
              <a:t>- это способы достижения цели исследовательской работы. Иногда учащиеся используют формулировку </a:t>
            </a:r>
            <a:r>
              <a:rPr lang="ru-RU" altLang="ru-RU" sz="2400" b="1" i="1">
                <a:latin typeface="Calibri" panose="020F0502020204030204" pitchFamily="34" charset="0"/>
                <a:cs typeface="Times New Roman" panose="02020603050405020304" pitchFamily="18" charset="0"/>
              </a:rPr>
              <a:t>методы исследовательской работы</a:t>
            </a:r>
            <a:r>
              <a:rPr lang="ru-RU" altLang="ru-RU" sz="2400" b="1">
                <a:latin typeface="Calibri" panose="020F0502020204030204" pitchFamily="34" charset="0"/>
                <a:cs typeface="Times New Roman" panose="02020603050405020304" pitchFamily="18" charset="0"/>
              </a:rPr>
              <a:t> или проекта, однако правильнее использовать первый вид записи.</a:t>
            </a:r>
            <a:endParaRPr lang="ru-RU" altLang="ru-RU" sz="2400" b="1"/>
          </a:p>
          <a:p>
            <a:r>
              <a:rPr lang="ru-RU" altLang="ru-RU" sz="2400">
                <a:latin typeface="Calibri" panose="020F0502020204030204" pitchFamily="34" charset="0"/>
                <a:cs typeface="Times New Roman" panose="02020603050405020304" pitchFamily="18" charset="0"/>
              </a:rPr>
              <a:t>Обоснование методов исследования описывается в разделе Введение в исследовательскую работу учащихся. Часто в этом разделе проводится простое перечисление методов исследовательской работы.</a:t>
            </a:r>
            <a:endParaRPr lang="ru-RU" altLang="ru-RU" sz="2400"/>
          </a:p>
          <a:p>
            <a:r>
              <a:rPr lang="ru-RU" altLang="ru-RU" sz="2400">
                <a:latin typeface="Calibri" panose="020F0502020204030204" pitchFamily="34" charset="0"/>
                <a:cs typeface="Times New Roman" panose="02020603050405020304" pitchFamily="18" charset="0"/>
              </a:rPr>
              <a:t>В обосновании методов проведения исследования нужно указать методы исследования, которые использовались в работе и желательно пояснить ваш выбор методов исследования, т.е. указать, почему именно эти методы лучше подойдут для достижения цели.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1067723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1738314" y="0"/>
            <a:ext cx="8929687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Виды методов исследования</a:t>
            </a:r>
            <a:endParaRPr lang="ru-RU" altLang="ru-RU" sz="3600" b="1" dirty="0">
              <a:solidFill>
                <a:srgbClr val="FF0000"/>
              </a:solidFill>
            </a:endParaRPr>
          </a:p>
          <a:p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Методы эмпирического уровня:</a:t>
            </a:r>
            <a:endParaRPr lang="ru-RU" altLang="ru-RU" sz="2400" dirty="0"/>
          </a:p>
          <a:p>
            <a:pPr>
              <a:buFontTx/>
              <a:buChar char="•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наблюдение;</a:t>
            </a:r>
            <a:endParaRPr lang="ru-RU" altLang="ru-RU" sz="2400" b="1" dirty="0"/>
          </a:p>
          <a:p>
            <a:pPr>
              <a:buFontTx/>
              <a:buChar char="•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интервью;</a:t>
            </a:r>
            <a:endParaRPr lang="ru-RU" altLang="ru-RU" sz="2400" b="1" dirty="0"/>
          </a:p>
          <a:p>
            <a:pPr>
              <a:buFontTx/>
              <a:buChar char="•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анкетирование;</a:t>
            </a:r>
            <a:endParaRPr lang="ru-RU" altLang="ru-RU" sz="2400" b="1" dirty="0"/>
          </a:p>
          <a:p>
            <a:pPr>
              <a:buFontTx/>
              <a:buChar char="•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опрос;</a:t>
            </a:r>
            <a:endParaRPr lang="ru-RU" altLang="ru-RU" sz="2400" b="1" dirty="0"/>
          </a:p>
          <a:p>
            <a:pPr>
              <a:buFontTx/>
              <a:buChar char="•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собеседование;</a:t>
            </a:r>
            <a:endParaRPr lang="ru-RU" altLang="ru-RU" sz="2400" b="1" dirty="0"/>
          </a:p>
          <a:p>
            <a:pPr>
              <a:buFontTx/>
              <a:buChar char="•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тестирование;</a:t>
            </a:r>
            <a:endParaRPr lang="ru-RU" altLang="ru-RU" sz="2400" b="1" dirty="0"/>
          </a:p>
          <a:p>
            <a:pPr>
              <a:buFontTx/>
              <a:buChar char="•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фотографирование;</a:t>
            </a:r>
            <a:endParaRPr lang="ru-RU" altLang="ru-RU" sz="2400" b="1" dirty="0"/>
          </a:p>
          <a:p>
            <a:pPr>
              <a:buFontTx/>
              <a:buChar char="•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счет;</a:t>
            </a:r>
            <a:endParaRPr lang="ru-RU" altLang="ru-RU" sz="2400" b="1" dirty="0"/>
          </a:p>
          <a:p>
            <a:pPr>
              <a:buFontTx/>
              <a:buChar char="•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измерение;</a:t>
            </a:r>
            <a:endParaRPr lang="ru-RU" altLang="ru-RU" sz="2400" b="1" dirty="0"/>
          </a:p>
          <a:p>
            <a:pPr>
              <a:buFontTx/>
              <a:buChar char="•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сравнение.</a:t>
            </a:r>
            <a:endParaRPr lang="ru-RU" altLang="ru-RU" sz="2400" b="1" dirty="0"/>
          </a:p>
          <a:p>
            <a:r>
              <a:rPr lang="ru-RU" alt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С помощью этих методов исследовательской работы изучаются конкретные явления или процессы, на основе которых формируются гипотезы, делается анализ и формулируются выводы.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41054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1738314" y="1"/>
            <a:ext cx="8929687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ru-RU" altLang="ru-RU" sz="2800" b="1">
                <a:latin typeface="Calibri" panose="020F0502020204030204" pitchFamily="34" charset="0"/>
                <a:cs typeface="Times New Roman" panose="02020603050405020304" pitchFamily="18" charset="0"/>
              </a:rPr>
              <a:t>Методы экспериментально-теоретического уровня:</a:t>
            </a:r>
            <a:endParaRPr lang="ru-RU" altLang="ru-RU" sz="2800"/>
          </a:p>
          <a:p>
            <a:pPr>
              <a:buFontTx/>
              <a:buChar char="•"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эксперимент;</a:t>
            </a:r>
            <a:endParaRPr lang="ru-RU" altLang="ru-RU" sz="2800"/>
          </a:p>
          <a:p>
            <a:pPr>
              <a:buFontTx/>
              <a:buChar char="•"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лабораторный опыт;</a:t>
            </a:r>
            <a:endParaRPr lang="ru-RU" altLang="ru-RU" sz="2800"/>
          </a:p>
          <a:p>
            <a:pPr>
              <a:buFontTx/>
              <a:buChar char="•"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анализ;</a:t>
            </a:r>
            <a:endParaRPr lang="ru-RU" altLang="ru-RU" sz="2800"/>
          </a:p>
          <a:p>
            <a:pPr>
              <a:buFontTx/>
              <a:buChar char="•"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моделирование;</a:t>
            </a:r>
            <a:endParaRPr lang="ru-RU" altLang="ru-RU" sz="2800"/>
          </a:p>
          <a:p>
            <a:pPr>
              <a:buFontTx/>
              <a:buChar char="•"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исторический;</a:t>
            </a:r>
            <a:endParaRPr lang="ru-RU" altLang="ru-RU" sz="2800"/>
          </a:p>
          <a:p>
            <a:pPr>
              <a:buFontTx/>
              <a:buChar char="•"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логический;</a:t>
            </a:r>
            <a:endParaRPr lang="ru-RU" altLang="ru-RU" sz="2800"/>
          </a:p>
          <a:p>
            <a:pPr>
              <a:buFontTx/>
              <a:buChar char="•"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синтез;</a:t>
            </a:r>
            <a:endParaRPr lang="ru-RU" altLang="ru-RU" sz="2800"/>
          </a:p>
          <a:p>
            <a:pPr>
              <a:buFontTx/>
              <a:buChar char="•"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индукция;</a:t>
            </a:r>
            <a:endParaRPr lang="ru-RU" altLang="ru-RU" sz="2800"/>
          </a:p>
          <a:p>
            <a:pPr>
              <a:buFontTx/>
              <a:buChar char="•"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дедукция;</a:t>
            </a:r>
            <a:endParaRPr lang="ru-RU" altLang="ru-RU" sz="2800"/>
          </a:p>
          <a:p>
            <a:pPr>
              <a:buFontTx/>
              <a:buChar char="•"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гипотетический.</a:t>
            </a:r>
            <a:endParaRPr lang="ru-RU" altLang="ru-RU" sz="2800"/>
          </a:p>
          <a:p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Эти методы исследования помогают не только собрать факты, но и проверить их, систематизировать, выявить неслучайные зависимости и определить причины и следствия.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2942816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1738314" y="1"/>
            <a:ext cx="8929687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ru-RU" altLang="ru-RU" sz="3200" b="1">
                <a:latin typeface="Calibri" panose="020F0502020204030204" pitchFamily="34" charset="0"/>
                <a:cs typeface="Times New Roman" panose="02020603050405020304" pitchFamily="18" charset="0"/>
              </a:rPr>
              <a:t>Методы теоретического уровня:</a:t>
            </a:r>
            <a:endParaRPr lang="ru-RU" altLang="ru-RU" sz="3200"/>
          </a:p>
          <a:p>
            <a:pPr>
              <a:buFontTx/>
              <a:buChar char="•"/>
            </a:pP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изучение и обобщение;</a:t>
            </a:r>
            <a:endParaRPr lang="ru-RU" altLang="ru-RU" sz="3200"/>
          </a:p>
          <a:p>
            <a:pPr>
              <a:buFontTx/>
              <a:buChar char="•"/>
            </a:pP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абстрагирование;</a:t>
            </a:r>
            <a:endParaRPr lang="ru-RU" altLang="ru-RU" sz="3200"/>
          </a:p>
          <a:p>
            <a:pPr>
              <a:buFontTx/>
              <a:buChar char="•"/>
            </a:pP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идеализация;</a:t>
            </a:r>
            <a:endParaRPr lang="ru-RU" altLang="ru-RU" sz="3200"/>
          </a:p>
          <a:p>
            <a:pPr>
              <a:buFontTx/>
              <a:buChar char="•"/>
            </a:pP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формализация;</a:t>
            </a:r>
            <a:endParaRPr lang="ru-RU" altLang="ru-RU" sz="3200"/>
          </a:p>
          <a:p>
            <a:pPr>
              <a:buFontTx/>
              <a:buChar char="•"/>
            </a:pP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анализ и синтез;</a:t>
            </a:r>
            <a:endParaRPr lang="ru-RU" altLang="ru-RU" sz="3200"/>
          </a:p>
          <a:p>
            <a:pPr>
              <a:buFontTx/>
              <a:buChar char="•"/>
            </a:pP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индукция и дедукция;</a:t>
            </a:r>
            <a:endParaRPr lang="ru-RU" altLang="ru-RU" sz="3200"/>
          </a:p>
          <a:p>
            <a:pPr>
              <a:buFontTx/>
              <a:buChar char="•"/>
            </a:pP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аксиоматика.</a:t>
            </a:r>
            <a:endParaRPr lang="ru-RU" altLang="ru-RU" sz="3200"/>
          </a:p>
          <a:p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Эти методы исследования позволяют производить логическое исследование собранных фактов, вырабатывать понятия и суждения, делать умозаключения и теоретические обобщения.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4134002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1809750" y="214314"/>
            <a:ext cx="864393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</a:rPr>
              <a:t>Гипотеза работы</a:t>
            </a:r>
          </a:p>
          <a:p>
            <a:pPr eaLnBrk="1" hangingPunct="1"/>
            <a:endParaRPr lang="ru-RU" altLang="ru-RU" sz="2400" b="1" dirty="0"/>
          </a:p>
          <a:p>
            <a:pPr eaLnBrk="1" hangingPunct="1"/>
            <a:r>
              <a:rPr lang="ru-RU" altLang="ru-RU" sz="2400" b="1" dirty="0"/>
              <a:t>Гипотезой исследовательской работы</a:t>
            </a:r>
            <a:r>
              <a:rPr lang="ru-RU" altLang="ru-RU" sz="2400" dirty="0"/>
              <a:t> учащихся является предположение, которое в ходе работы будет подтверждено или </a:t>
            </a:r>
            <a:r>
              <a:rPr lang="ru-RU" altLang="ru-RU" sz="2400" dirty="0" smtClean="0"/>
              <a:t>опровергнуто </a:t>
            </a:r>
            <a:r>
              <a:rPr lang="ru-RU" altLang="ru-RU" sz="2400" dirty="0"/>
              <a:t>экспериментальным путем. Для этого необходимо выбрать библиографические источники, проанализировать их и провести ряд самостоятельных практических работ. </a:t>
            </a:r>
          </a:p>
        </p:txBody>
      </p:sp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2095500" y="45720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условие гипотезы </a:t>
            </a:r>
            <a:r>
              <a:rPr lang="en-US" altLang="ru-RU" sz="2800" b="1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должна быть проверяемой.</a:t>
            </a:r>
          </a:p>
        </p:txBody>
      </p:sp>
      <p:sp>
        <p:nvSpPr>
          <p:cNvPr id="4" name="Управляющая кнопка: домой 3">
            <a:hlinkClick r:id="" action="ppaction://noaction" highlightClick="1"/>
          </p:cNvPr>
          <p:cNvSpPr/>
          <p:nvPr/>
        </p:nvSpPr>
        <p:spPr>
          <a:xfrm>
            <a:off x="9596438" y="6143626"/>
            <a:ext cx="57150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25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1809750" y="428626"/>
            <a:ext cx="8858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 заключении исследовательской работы дается оценка того, соответствует ли выдвинутая гипотеза истине, подтверждается ли выдвинутая ранее гипотеза в процессе проведенного учащимся исследования.</a:t>
            </a:r>
          </a:p>
        </p:txBody>
      </p:sp>
      <p:sp>
        <p:nvSpPr>
          <p:cNvPr id="78851" name="Прямоугольник 2"/>
          <p:cNvSpPr>
            <a:spLocks noChangeArrowheads="1"/>
          </p:cNvSpPr>
          <p:nvPr/>
        </p:nvSpPr>
        <p:spPr bwMode="auto">
          <a:xfrm>
            <a:off x="1809750" y="3071813"/>
            <a:ext cx="8858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гипотезы индивидуальной или групповой исследовательской работы основывается на разнообразных догадках, которые давно высказывались, но не были официально оформлены. Для подготовки гипотезы ученической исследовательской работы необходимо логически обосновать и грамотно сформулировать свое предположение.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2882786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/>
          </p:cNvSpPr>
          <p:nvPr/>
        </p:nvSpPr>
        <p:spPr bwMode="auto">
          <a:xfrm>
            <a:off x="1881188" y="357188"/>
            <a:ext cx="8786812" cy="6038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700" tIns="0" rIns="0" bIns="15870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ru-RU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 гипотезой исследовательской работы</a:t>
            </a:r>
            <a:endParaRPr lang="en-US" altLang="ru-RU" sz="2400" b="1" u="sng"/>
          </a:p>
          <a:p>
            <a:pPr>
              <a:buFontTx/>
              <a:buAutoNum type="arabicPeriod"/>
            </a:pPr>
            <a:r>
              <a:rPr lang="en-US" altLang="ru-RU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фактов и предположений, не выраженных ни в одной известной теории по выбранной теме и вызывающих споры в обществе, требующие объяснения, доказательства или опровержения.</a:t>
            </a:r>
          </a:p>
          <a:p>
            <a:pPr>
              <a:buFontTx/>
              <a:buAutoNum type="arabicPeriod" startAt="2"/>
            </a:pPr>
            <a:r>
              <a:rPr lang="en-US" altLang="ru-RU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гипотезы исследовательской работы учащегося школы.</a:t>
            </a:r>
          </a:p>
          <a:p>
            <a:pPr>
              <a:buFontTx/>
              <a:buAutoNum type="arabicPeriod" startAt="3"/>
            </a:pPr>
            <a:r>
              <a:rPr lang="en-US" altLang="ru-RU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теоретической информации, имеющей отношение к гипотезе, в справочной и научной литературе.</a:t>
            </a:r>
          </a:p>
          <a:p>
            <a:pPr>
              <a:buFontTx/>
              <a:buAutoNum type="arabicPeriod" startAt="4"/>
            </a:pPr>
            <a:r>
              <a:rPr lang="en-US" altLang="ru-RU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изученной теоретической базы по теме с личными представлениями.</a:t>
            </a:r>
          </a:p>
          <a:p>
            <a:r>
              <a:rPr lang="en-US" altLang="ru-RU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практических работ и опытов с целью доказательства или опровержения выдвинутой гипотезы. Анализ результатов и подготовка демонстрационного материала.</a:t>
            </a:r>
            <a:r>
              <a:rPr lang="en-US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полученных результатов экспериментальной части исследования с гипотезой, её последующее опровержение или подтверждение.</a:t>
            </a:r>
            <a:endParaRPr lang="en-US" altLang="ru-RU" sz="2400"/>
          </a:p>
        </p:txBody>
      </p:sp>
    </p:spTree>
    <p:extLst>
      <p:ext uri="{BB962C8B-B14F-4D97-AF65-F5344CB8AC3E}">
        <p14:creationId xmlns:p14="http://schemas.microsoft.com/office/powerpoint/2010/main" val="31754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38" y="514063"/>
            <a:ext cx="8313720" cy="58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18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174" y="689549"/>
            <a:ext cx="97436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Признаки правильной гипотезы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400" dirty="0"/>
              <a:t>Приведённые ниже пункты помогут вам проверить, насколько корректно вы выбрали и сформулировали гипотезу.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400" dirty="0"/>
              <a:t>Прочная логическая связь с темой, целью, задачами и проблематикой исследования.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400" dirty="0"/>
              <a:t>Отсутствие острого противоречия между уже проведёнными исследованиями по вашей теме и вашим умозаключением.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400" dirty="0"/>
              <a:t>Открытость для проверки различными методами исследования.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400" dirty="0"/>
              <a:t>Грамотная формулировка без логических конфликтов и речевых ошибок.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400" dirty="0"/>
              <a:t>Соблюдение баланса между высоким полётом мысли и банальными фактами</a:t>
            </a:r>
          </a:p>
        </p:txBody>
      </p:sp>
    </p:spTree>
    <p:extLst>
      <p:ext uri="{BB962C8B-B14F-4D97-AF65-F5344CB8AC3E}">
        <p14:creationId xmlns:p14="http://schemas.microsoft.com/office/powerpoint/2010/main" val="1663533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279" y="835144"/>
            <a:ext cx="9978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Тема: Мотивация деятельности сотрудников организации.</a:t>
            </a:r>
          </a:p>
          <a:p>
            <a:pPr fontAlgn="base"/>
            <a:r>
              <a:rPr lang="ru-RU" sz="2400" i="1" dirty="0"/>
              <a:t>Гипотеза: Можно предположить, что мотивация сотрудников тесно связана с их осознанием собственной успешности на рабочем месте, а также с ожиданием немедленного поощрения.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03" y="2100158"/>
            <a:ext cx="7178232" cy="2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1" y="4600721"/>
            <a:ext cx="6913562" cy="193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165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/>
        </p:nvSpPr>
        <p:spPr bwMode="auto">
          <a:xfrm>
            <a:off x="1571946" y="96621"/>
            <a:ext cx="922619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ru-RU" altLang="ru-RU" sz="2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Приведем пример плана введения исследовательской работы (проекта) школьника:</a:t>
            </a:r>
            <a:endParaRPr lang="ru-RU" altLang="ru-RU" sz="2400" b="1" dirty="0"/>
          </a:p>
          <a:p>
            <a:r>
              <a:rPr lang="ru-RU" altLang="ru-RU" sz="24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1. </a:t>
            </a:r>
            <a:r>
              <a:rPr lang="ru-RU" altLang="ru-RU" sz="2400" b="1" u="sng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 action="ppaction://hlinksldjump"/>
              </a:rPr>
              <a:t>Актуальность темы исследования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altLang="ru-RU" sz="2400" b="1" u="sng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Проблема, на решение которой направлено исследование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 Объект и предмет исследования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4. 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  <a:hlinkClick r:id="rId5" action="ppaction://hlinksldjump"/>
              </a:rPr>
              <a:t>Цель исследовательской работы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5. 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Задачи исследовательской работы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  <a:hlinkClick r:id="" action="ppaction://noaction"/>
              </a:rPr>
              <a:t>Гипотеза 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(предположение)</a:t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7. Основные этапы работы, организация</a:t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8. 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Методы исследования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9. Научная новизна исследования</a:t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10. 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  <a:hlinkClick r:id="" action="ppaction://noaction"/>
              </a:rPr>
              <a:t>Теоретическая 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значимость работы</a:t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11. 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  <a:hlinkClick r:id="" action="ppaction://noaction"/>
              </a:rPr>
              <a:t>Практическая 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значимость работы</a:t>
            </a:r>
            <a:b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12. Характеристика основных источников информации.</a:t>
            </a:r>
            <a:endParaRPr lang="ru-RU" altLang="ru-RU" sz="2400" b="1" dirty="0"/>
          </a:p>
          <a:p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Каждый из перечисленных выше пунктов Введения в исследовательский проект описывается с нового абзаца без нумерации и без оформления в виде заголовка.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409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 состав материалов, которые должны быть подготовлены по завершению проекта для его защиты, в обязательном порядке включаются: 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0706" y="2106202"/>
            <a:ext cx="9745891" cy="376966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) выносимый на защиту продукт проектной деятельности, представленный в одной из описанных выше форм; </a:t>
            </a:r>
          </a:p>
          <a:p>
            <a:r>
              <a:rPr lang="ru-RU" dirty="0"/>
              <a:t>2) подготовленная обучающимся краткая пояснительная записка к проекту (объёмом не более одной машинописной страницы) с указанием для всех проектов: а) исходного замысла, цели и назначения проекта; б) краткого описания хода выполнения проекта и полученных результатов; в) списка использованных источников. Для конструкторских проектов в пояснительную записку, кроме того, включается описание особенностей конструкторских решений, для социальных проектов — описание эффектов/эффекта от реализации проекта; </a:t>
            </a:r>
          </a:p>
        </p:txBody>
      </p:sp>
    </p:spTree>
    <p:extLst>
      <p:ext uri="{BB962C8B-B14F-4D97-AF65-F5344CB8AC3E}">
        <p14:creationId xmlns:p14="http://schemas.microsoft.com/office/powerpoint/2010/main" val="1479283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ходе защиты участники должны осветить следующие 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1</a:t>
            </a:r>
            <a:r>
              <a:rPr lang="ru-RU" sz="3000" dirty="0"/>
              <a:t>) обоснование выбранной темы – актуальность ее и степень разработанности; 2) цели и задачи представляемого проекта, а также степень их выполнения; 3) краткое содержание (обзор) выполненной работы, основные этапы, трудности и пути их преодоления; 4) степень самостоятельности в разработке и решении поставленной проблемы; 5) рекомендации по возможной сфере практического использования данного проекта.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943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060" y="174661"/>
            <a:ext cx="9704795" cy="4982016"/>
          </a:xfrm>
        </p:spPr>
        <p:txBody>
          <a:bodyPr>
            <a:noAutofit/>
          </a:bodyPr>
          <a:lstStyle/>
          <a:p>
            <a:endParaRPr lang="ru-RU" sz="2000" dirty="0"/>
          </a:p>
          <a:p>
            <a:r>
              <a:rPr lang="ru-RU" b="1" dirty="0"/>
              <a:t>Требования к содержанию проекта </a:t>
            </a:r>
          </a:p>
          <a:p>
            <a:r>
              <a:rPr lang="ru-RU" sz="1800" dirty="0"/>
              <a:t>1. Тема работы должна быть сформулирована грамотно, с литературной точки зрения, и отражать содержание проекта. </a:t>
            </a:r>
          </a:p>
          <a:p>
            <a:r>
              <a:rPr lang="ru-RU" sz="1800" dirty="0"/>
              <a:t>2. Структура проекта содержит в себе: титульный лист, оглавление, введение, основную часть, заключение, список литературы. Введение включает в себя ряд следующих положений: </a:t>
            </a:r>
          </a:p>
          <a:p>
            <a:r>
              <a:rPr lang="ru-RU" sz="1800" dirty="0"/>
              <a:t>• Проект начинается с обоснования актуальности выбранной темы. Здесь показывается, что уже известно в науке и практике и что осталось нераскрытым и предстоит сделать в данных условиях. На этой основе формулируется противоречие, на раскрытие которого направлен данный проект. На основании выявленного противоречия может быть сформулирована проблема; </a:t>
            </a:r>
          </a:p>
          <a:p>
            <a:r>
              <a:rPr lang="ru-RU" sz="1800" dirty="0"/>
              <a:t>• Устанавливается цель работы; цель - это то, что необходимо достигнуть в результате работы над проектом; </a:t>
            </a:r>
          </a:p>
          <a:p>
            <a:r>
              <a:rPr lang="ru-RU" sz="1800" dirty="0"/>
              <a:t>• Формулируются конкретные задачи, которые необходимо решить, чтобы достичь цели; </a:t>
            </a:r>
          </a:p>
          <a:p>
            <a:r>
              <a:rPr lang="ru-RU" sz="1800" dirty="0"/>
              <a:t>• Далее указываются методы и методики, которые использовались при разработке проекта; </a:t>
            </a:r>
          </a:p>
          <a:p>
            <a:r>
              <a:rPr lang="ru-RU" sz="1800" dirty="0"/>
              <a:t>• Завершают введение разделы «на защиту выносится», «новизна проекта», «практическая значимость».</a:t>
            </a:r>
          </a:p>
        </p:txBody>
      </p:sp>
    </p:spTree>
    <p:extLst>
      <p:ext uri="{BB962C8B-B14F-4D97-AF65-F5344CB8AC3E}">
        <p14:creationId xmlns:p14="http://schemas.microsoft.com/office/powerpoint/2010/main" val="72887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Основная часть проекта может состоять из одного или двух разделов. Первый, как правило, содержит теоретический материал, а второй - экспериментальный (практический). </a:t>
            </a:r>
          </a:p>
          <a:p>
            <a:r>
              <a:rPr lang="ru-RU" dirty="0"/>
              <a:t>В заключении формулируются выводы, описывается, достигнуты ли поставленные цели, решены ли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640477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890587"/>
            <a:ext cx="8782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2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74" y="388145"/>
            <a:ext cx="8389116" cy="59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05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70" y="716557"/>
            <a:ext cx="8393130" cy="58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0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24" y="506760"/>
            <a:ext cx="7891730" cy="58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47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623887"/>
            <a:ext cx="90773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66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48" y="1006867"/>
            <a:ext cx="10338132" cy="357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43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442912"/>
            <a:ext cx="88963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57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585787"/>
            <a:ext cx="88963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1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презентации на защите: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174" y="2203554"/>
            <a:ext cx="9637423" cy="3672314"/>
          </a:xfrm>
        </p:spPr>
        <p:txBody>
          <a:bodyPr>
            <a:noAutofit/>
          </a:bodyPr>
          <a:lstStyle/>
          <a:p>
            <a:r>
              <a:rPr lang="ru-RU" dirty="0" smtClean="0"/>
              <a:t>Цель</a:t>
            </a:r>
          </a:p>
          <a:p>
            <a:r>
              <a:rPr lang="ru-RU" dirty="0" smtClean="0"/>
              <a:t>Задачи</a:t>
            </a:r>
          </a:p>
          <a:p>
            <a:r>
              <a:rPr lang="ru-RU" dirty="0" smtClean="0"/>
              <a:t>Гипотеза (в исследовании)</a:t>
            </a:r>
          </a:p>
          <a:p>
            <a:r>
              <a:rPr lang="ru-RU" dirty="0" smtClean="0"/>
              <a:t>Методы </a:t>
            </a:r>
          </a:p>
          <a:p>
            <a:r>
              <a:rPr lang="ru-RU" dirty="0" smtClean="0"/>
              <a:t>Литература, источники</a:t>
            </a:r>
          </a:p>
          <a:p>
            <a:r>
              <a:rPr lang="ru-RU" dirty="0" smtClean="0"/>
              <a:t>Реализация цели (2-3 слайда)</a:t>
            </a:r>
          </a:p>
          <a:p>
            <a:r>
              <a:rPr lang="ru-RU" dirty="0" smtClean="0"/>
              <a:t>Выводы</a:t>
            </a:r>
          </a:p>
          <a:p>
            <a:r>
              <a:rPr lang="ru-RU" dirty="0" smtClean="0"/>
              <a:t>Рефлексия (+ пути развития темы)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9154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191" y="708917"/>
            <a:ext cx="99248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Требования к презентациям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Работа в форме презентации представляется в виде файла в формате презентации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Microsoft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PowerPoint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или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OpenOffice.org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Impress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(файлы *.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ppt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*.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pps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*.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pptx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*.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ppsx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*.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odp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Допустимые шрифты для оформления надписей: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Times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New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Roman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Arial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Courier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Courier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New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слайды могут содержать любые объекты (фотографии, схемы, рисунки, графики, таблицы (Используйте возможности программы таблиц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Excel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 и т.д.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Рисунки (фотографии) включаются в презентацию в виде вставки графического объекта (рисунка).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Не допускается включение макросов в презентацию.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Ссылки в презентации не должны указывать на внешние источники (сайты, документы, прочие файлы).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Смена слайдов презентации должна осуществляться вручную (щелчком мыши, нажатием клавиши «Пробел»). Автоматическая смена слайдов (по времени) не допускается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Фон слайдов – приглушенные, пастельные цвета, без дополнительных элементов.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Цвет шрифта – черный.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Минимум анимации, каждый используемый объект –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</a:rPr>
              <a:t>обосновано применение.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71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6737" y="821933"/>
            <a:ext cx="9945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Требования к работам в формате видеоролика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длительность – не более 5 минут;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пропорции видеоизображения – 4:3 или 16:9;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максимальное разрешение видео – 640х480 пикселей;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допустимый объем готового файла – не более 40 Мб;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Допустимые форматы файла конкурсной работы: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asf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avi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divx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flv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mov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mp4,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mpeg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wmv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xvid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Допустимые кодеки для видеоролика: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Видео: mpeg-4(</a:t>
            </a:r>
            <a:r>
              <a:rPr lang="ru-RU" dirty="0" err="1">
                <a:solidFill>
                  <a:srgbClr val="000000"/>
                </a:solidFill>
                <a:latin typeface="inherit"/>
              </a:rPr>
              <a:t>divx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inherit"/>
              </a:rPr>
              <a:t>xvid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), h264, mpeg-2, mpeg-1, vp6, wmv8, wmv9;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Аудио: mp3, </a:t>
            </a:r>
            <a:r>
              <a:rPr lang="ru-RU" dirty="0" err="1">
                <a:solidFill>
                  <a:srgbClr val="000000"/>
                </a:solidFill>
                <a:latin typeface="inherit"/>
              </a:rPr>
              <a:t>wma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inherit"/>
              </a:rPr>
              <a:t>aac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inherit"/>
              </a:rPr>
              <a:t>ogg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inherit"/>
              </a:rPr>
              <a:t>vorbis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, ac3.</a:t>
            </a:r>
          </a:p>
          <a:p>
            <a:pPr fontAlgn="base"/>
            <a:r>
              <a:rPr lang="ru-RU" b="1" dirty="0">
                <a:solidFill>
                  <a:srgbClr val="000000"/>
                </a:solidFill>
                <a:latin typeface="inherit"/>
              </a:rPr>
              <a:t>Работы, не соответствующие техническим требованиям, к проверке не принимаются.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4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41" y="606330"/>
            <a:ext cx="8600165" cy="58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76" y="585759"/>
            <a:ext cx="7959368" cy="55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1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735" y="669203"/>
            <a:ext cx="8022297" cy="56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49" y="571448"/>
            <a:ext cx="10363200" cy="1462088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Arial" panose="020B0604020202020204" pitchFamily="34" charset="0"/>
              </a:rPr>
              <a:t>Классификация проектов </a:t>
            </a:r>
            <a:br>
              <a:rPr lang="ru-RU" altLang="ru-RU" b="1" dirty="0">
                <a:latin typeface="Arial" panose="020B0604020202020204" pitchFamily="34" charset="0"/>
              </a:rPr>
            </a:br>
            <a:r>
              <a:rPr lang="ru-RU" altLang="ru-RU" b="1" dirty="0">
                <a:latin typeface="Arial" panose="020B0604020202020204" pitchFamily="34" charset="0"/>
              </a:rPr>
              <a:t>по доминирующей деятельности:</a:t>
            </a:r>
            <a:br>
              <a:rPr lang="ru-RU" altLang="ru-RU" b="1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3908" y="1903751"/>
            <a:ext cx="74800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исследовательский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практико – ориентированный  (прикладной</a:t>
            </a:r>
            <a:r>
              <a:rPr lang="ru-RU" sz="2000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информационный   (ознакомительно- 						ориентировочный</a:t>
            </a:r>
            <a:r>
              <a:rPr lang="ru-RU" sz="2000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творческий;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ролевой (игровой </a:t>
            </a:r>
            <a:r>
              <a:rPr lang="ru-RU" sz="2000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телекоммуникационный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естественно-научные </a:t>
            </a:r>
            <a:r>
              <a:rPr lang="ru-RU" sz="2000" dirty="0" smtClean="0"/>
              <a:t>проекты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экологические </a:t>
            </a:r>
            <a:r>
              <a:rPr lang="ru-RU" sz="2000" dirty="0" smtClean="0"/>
              <a:t>проекты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языковые (лингвистические) </a:t>
            </a:r>
            <a:r>
              <a:rPr lang="ru-RU" sz="2000" dirty="0" smtClean="0"/>
              <a:t>проекты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/>
              <a:t>культуроведческие</a:t>
            </a:r>
            <a:r>
              <a:rPr lang="ru-RU" sz="2000" dirty="0"/>
              <a:t> </a:t>
            </a:r>
            <a:r>
              <a:rPr lang="ru-RU" sz="2000" dirty="0" smtClean="0"/>
              <a:t>проекты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спортивные </a:t>
            </a:r>
            <a:r>
              <a:rPr lang="ru-RU" sz="2000" dirty="0" smtClean="0"/>
              <a:t>проекты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исторические </a:t>
            </a:r>
            <a:r>
              <a:rPr lang="ru-RU" sz="2000" dirty="0" smtClean="0"/>
              <a:t>проекты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музыкальные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60960295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1755</Words>
  <Application>Microsoft Office PowerPoint</Application>
  <PresentationFormat>Произвольный</PresentationFormat>
  <Paragraphs>246</Paragraphs>
  <Slides>56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Натуральные материалы</vt:lpstr>
      <vt:lpstr>Проектная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проектов  по доминирующей деятельности: </vt:lpstr>
      <vt:lpstr>Исследовательский проект. </vt:lpstr>
      <vt:lpstr>Практико-ориентированный</vt:lpstr>
      <vt:lpstr>Информационный проект.</vt:lpstr>
      <vt:lpstr>   Творческий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состав материалов, которые должны быть подготовлены по завершению проекта для его защиты, в обязательном порядке включаются:  </vt:lpstr>
      <vt:lpstr>В ходе защиты участники должны осветить следующие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презентации на защите: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Julia</cp:lastModifiedBy>
  <cp:revision>15</cp:revision>
  <dcterms:created xsi:type="dcterms:W3CDTF">2020-11-02T14:57:56Z</dcterms:created>
  <dcterms:modified xsi:type="dcterms:W3CDTF">2020-11-03T06:55:43Z</dcterms:modified>
</cp:coreProperties>
</file>