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handoutMasterIdLst>
    <p:handoutMasterId r:id="rId117"/>
  </p:handoutMasterIdLst>
  <p:sldIdLst>
    <p:sldId id="256" r:id="rId2"/>
    <p:sldId id="257" r:id="rId3"/>
    <p:sldId id="320" r:id="rId4"/>
    <p:sldId id="381" r:id="rId5"/>
    <p:sldId id="382" r:id="rId6"/>
    <p:sldId id="383" r:id="rId7"/>
    <p:sldId id="384" r:id="rId8"/>
    <p:sldId id="385" r:id="rId9"/>
    <p:sldId id="386" r:id="rId10"/>
    <p:sldId id="258" r:id="rId11"/>
    <p:sldId id="259" r:id="rId12"/>
    <p:sldId id="399" r:id="rId13"/>
    <p:sldId id="400" r:id="rId14"/>
    <p:sldId id="401" r:id="rId15"/>
    <p:sldId id="402" r:id="rId16"/>
    <p:sldId id="403" r:id="rId17"/>
    <p:sldId id="262" r:id="rId18"/>
    <p:sldId id="321" r:id="rId19"/>
    <p:sldId id="260" r:id="rId20"/>
    <p:sldId id="308" r:id="rId21"/>
    <p:sldId id="261" r:id="rId22"/>
    <p:sldId id="264" r:id="rId23"/>
    <p:sldId id="265" r:id="rId24"/>
    <p:sldId id="266" r:id="rId25"/>
    <p:sldId id="267" r:id="rId26"/>
    <p:sldId id="272" r:id="rId27"/>
    <p:sldId id="323" r:id="rId28"/>
    <p:sldId id="324" r:id="rId29"/>
    <p:sldId id="325" r:id="rId30"/>
    <p:sldId id="329" r:id="rId31"/>
    <p:sldId id="330" r:id="rId32"/>
    <p:sldId id="326" r:id="rId33"/>
    <p:sldId id="331" r:id="rId34"/>
    <p:sldId id="332" r:id="rId35"/>
    <p:sldId id="273" r:id="rId36"/>
    <p:sldId id="274" r:id="rId37"/>
    <p:sldId id="275" r:id="rId38"/>
    <p:sldId id="397" r:id="rId39"/>
    <p:sldId id="327" r:id="rId40"/>
    <p:sldId id="309" r:id="rId41"/>
    <p:sldId id="328" r:id="rId42"/>
    <p:sldId id="333" r:id="rId43"/>
    <p:sldId id="278" r:id="rId44"/>
    <p:sldId id="279" r:id="rId45"/>
    <p:sldId id="280" r:id="rId46"/>
    <p:sldId id="390" r:id="rId47"/>
    <p:sldId id="391" r:id="rId48"/>
    <p:sldId id="281" r:id="rId49"/>
    <p:sldId id="286" r:id="rId50"/>
    <p:sldId id="287" r:id="rId51"/>
    <p:sldId id="289" r:id="rId52"/>
    <p:sldId id="368" r:id="rId53"/>
    <p:sldId id="314" r:id="rId54"/>
    <p:sldId id="290" r:id="rId55"/>
    <p:sldId id="315" r:id="rId56"/>
    <p:sldId id="398" r:id="rId57"/>
    <p:sldId id="334" r:id="rId58"/>
    <p:sldId id="291" r:id="rId59"/>
    <p:sldId id="387" r:id="rId60"/>
    <p:sldId id="388" r:id="rId61"/>
    <p:sldId id="389" r:id="rId62"/>
    <p:sldId id="335" r:id="rId63"/>
    <p:sldId id="336" r:id="rId64"/>
    <p:sldId id="337" r:id="rId65"/>
    <p:sldId id="338" r:id="rId66"/>
    <p:sldId id="339" r:id="rId67"/>
    <p:sldId id="294" r:id="rId68"/>
    <p:sldId id="393" r:id="rId69"/>
    <p:sldId id="341" r:id="rId70"/>
    <p:sldId id="394" r:id="rId71"/>
    <p:sldId id="298" r:id="rId72"/>
    <p:sldId id="342" r:id="rId73"/>
    <p:sldId id="344" r:id="rId74"/>
    <p:sldId id="343"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70" r:id="rId94"/>
    <p:sldId id="369" r:id="rId95"/>
    <p:sldId id="371" r:id="rId96"/>
    <p:sldId id="372" r:id="rId97"/>
    <p:sldId id="373" r:id="rId98"/>
    <p:sldId id="374" r:id="rId99"/>
    <p:sldId id="375" r:id="rId100"/>
    <p:sldId id="376" r:id="rId101"/>
    <p:sldId id="363" r:id="rId102"/>
    <p:sldId id="306" r:id="rId103"/>
    <p:sldId id="305" r:id="rId104"/>
    <p:sldId id="379" r:id="rId105"/>
    <p:sldId id="380" r:id="rId106"/>
    <p:sldId id="307" r:id="rId107"/>
    <p:sldId id="311" r:id="rId108"/>
    <p:sldId id="396" r:id="rId109"/>
    <p:sldId id="378" r:id="rId110"/>
    <p:sldId id="366" r:id="rId111"/>
    <p:sldId id="377" r:id="rId112"/>
    <p:sldId id="312" r:id="rId113"/>
    <p:sldId id="313" r:id="rId114"/>
    <p:sldId id="367" r:id="rId115"/>
    <p:sldId id="319"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6" autoAdjust="0"/>
    <p:restoredTop sz="93067" autoAdjust="0"/>
  </p:normalViewPr>
  <p:slideViewPr>
    <p:cSldViewPr>
      <p:cViewPr>
        <p:scale>
          <a:sx n="75" d="100"/>
          <a:sy n="75" d="100"/>
        </p:scale>
        <p:origin x="-1920" y="-7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8827040021012664"/>
          <c:y val="1.6039769222395601E-2"/>
          <c:w val="0.64280175637944237"/>
          <c:h val="0.6731824190179001"/>
        </c:manualLayout>
      </c:layout>
      <c:barChart>
        <c:barDir val="col"/>
        <c:grouping val="clustered"/>
        <c:ser>
          <c:idx val="1"/>
          <c:order val="0"/>
          <c:tx>
            <c:strRef>
              <c:f>Sheet1!$A$2</c:f>
              <c:strCache>
                <c:ptCount val="1"/>
                <c:pt idx="0">
                  <c:v>1 группа здоровья</c:v>
                </c:pt>
              </c:strCache>
            </c:strRef>
          </c:tx>
          <c:spPr>
            <a:solidFill>
              <a:schemeClr val="accent2"/>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Sheet1!$B$2:$E$2</c:f>
              <c:numCache>
                <c:formatCode>General</c:formatCode>
                <c:ptCount val="4"/>
                <c:pt idx="0">
                  <c:v>3</c:v>
                </c:pt>
                <c:pt idx="1">
                  <c:v>2</c:v>
                </c:pt>
                <c:pt idx="2">
                  <c:v>4</c:v>
                </c:pt>
                <c:pt idx="3">
                  <c:v>1</c:v>
                </c:pt>
              </c:numCache>
            </c:numRef>
          </c:val>
        </c:ser>
        <c:ser>
          <c:idx val="0"/>
          <c:order val="1"/>
          <c:tx>
            <c:strRef>
              <c:f>Sheet1!$A$3</c:f>
              <c:strCache>
                <c:ptCount val="1"/>
                <c:pt idx="0">
                  <c:v>2 группа здоровья</c:v>
                </c:pt>
              </c:strCache>
            </c:strRef>
          </c:tx>
          <c:spPr>
            <a:solidFill>
              <a:schemeClr val="accent1"/>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Sheet1!$B$3:$E$3</c:f>
              <c:numCache>
                <c:formatCode>General</c:formatCode>
                <c:ptCount val="4"/>
                <c:pt idx="0">
                  <c:v>54</c:v>
                </c:pt>
                <c:pt idx="1">
                  <c:v>45</c:v>
                </c:pt>
                <c:pt idx="2">
                  <c:v>45</c:v>
                </c:pt>
                <c:pt idx="3">
                  <c:v>50</c:v>
                </c:pt>
              </c:numCache>
            </c:numRef>
          </c:val>
        </c:ser>
        <c:ser>
          <c:idx val="2"/>
          <c:order val="2"/>
          <c:tx>
            <c:strRef>
              <c:f>Sheet1!$A$4</c:f>
              <c:strCache>
                <c:ptCount val="1"/>
                <c:pt idx="0">
                  <c:v>3 группа здоровья</c:v>
                </c:pt>
              </c:strCache>
            </c:strRef>
          </c:tx>
          <c:spPr>
            <a:solidFill>
              <a:schemeClr val="hlink"/>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Sheet1!$B$4:$E$4</c:f>
              <c:numCache>
                <c:formatCode>General</c:formatCode>
                <c:ptCount val="4"/>
                <c:pt idx="0">
                  <c:v>6</c:v>
                </c:pt>
                <c:pt idx="1">
                  <c:v>2</c:v>
                </c:pt>
                <c:pt idx="2">
                  <c:v>6</c:v>
                </c:pt>
                <c:pt idx="3">
                  <c:v>9</c:v>
                </c:pt>
              </c:numCache>
            </c:numRef>
          </c:val>
        </c:ser>
        <c:ser>
          <c:idx val="3"/>
          <c:order val="3"/>
          <c:tx>
            <c:strRef>
              <c:f>Sheet1!$A$5</c:f>
              <c:strCache>
                <c:ptCount val="1"/>
                <c:pt idx="0">
                  <c:v>4 группа здоровья</c:v>
                </c:pt>
              </c:strCache>
            </c:strRef>
          </c:tx>
          <c:spPr>
            <a:solidFill>
              <a:schemeClr val="folHlink"/>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Sheet1!$B$5:$E$5</c:f>
              <c:numCache>
                <c:formatCode>General</c:formatCode>
                <c:ptCount val="4"/>
                <c:pt idx="0">
                  <c:v>0</c:v>
                </c:pt>
                <c:pt idx="1">
                  <c:v>0</c:v>
                </c:pt>
                <c:pt idx="2">
                  <c:v>0</c:v>
                </c:pt>
                <c:pt idx="3">
                  <c:v>0</c:v>
                </c:pt>
              </c:numCache>
            </c:numRef>
          </c:val>
        </c:ser>
        <c:axId val="68524672"/>
        <c:axId val="68542848"/>
      </c:barChart>
      <c:catAx>
        <c:axId val="68524672"/>
        <c:scaling>
          <c:orientation val="minMax"/>
        </c:scaling>
        <c:axPos val="b"/>
        <c:numFmt formatCode="General" sourceLinked="1"/>
        <c:tickLblPos val="nextTo"/>
        <c:spPr>
          <a:ln w="3174">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ru-RU"/>
          </a:p>
        </c:txPr>
        <c:crossAx val="68542848"/>
        <c:crosses val="autoZero"/>
        <c:lblAlgn val="ctr"/>
        <c:lblOffset val="100"/>
        <c:tickMarkSkip val="1"/>
      </c:catAx>
      <c:valAx>
        <c:axId val="68542848"/>
        <c:scaling>
          <c:orientation val="minMax"/>
        </c:scaling>
        <c:axPos val="l"/>
        <c:numFmt formatCode="General" sourceLinked="1"/>
        <c:tickLblPos val="nextTo"/>
        <c:spPr>
          <a:ln w="3174">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ru-RU"/>
          </a:p>
        </c:txPr>
        <c:crossAx val="68524672"/>
        <c:crosses val="autoZero"/>
        <c:crossBetween val="between"/>
      </c:valAx>
      <c:dTable>
        <c:showHorzBorder val="1"/>
        <c:showVertBorder val="1"/>
        <c:showOutline val="1"/>
        <c:showKeys val="1"/>
        <c:spPr>
          <a:ln w="3174">
            <a:solidFill>
              <a:schemeClr val="tx1"/>
            </a:solidFill>
            <a:prstDash val="solid"/>
          </a:ln>
        </c:spPr>
        <c:txPr>
          <a:bodyPr/>
          <a:lstStyle/>
          <a:p>
            <a:pPr rtl="0">
              <a:defRPr sz="1000" b="0" i="0" u="none" strike="noStrike" baseline="0">
                <a:solidFill>
                  <a:schemeClr val="tx1"/>
                </a:solidFill>
                <a:latin typeface="Arial"/>
                <a:ea typeface="Arial"/>
                <a:cs typeface="Arial"/>
              </a:defRPr>
            </a:pPr>
            <a:endParaRPr lang="ru-RU"/>
          </a:p>
        </c:txPr>
      </c:dTable>
      <c:spPr>
        <a:noFill/>
        <a:ln w="25392">
          <a:noFill/>
        </a:ln>
      </c:spPr>
    </c:plotArea>
    <c:legend>
      <c:legendPos val="r"/>
      <c:layout>
        <c:manualLayout>
          <c:xMode val="edge"/>
          <c:yMode val="edge"/>
          <c:x val="0.81990334360379113"/>
          <c:y val="0.22802176355174544"/>
          <c:w val="0.16855973981513245"/>
          <c:h val="0.40476271826968491"/>
        </c:manualLayout>
      </c:layout>
      <c:spPr>
        <a:solidFill>
          <a:schemeClr val="bg1"/>
        </a:solidFill>
        <a:ln w="3174">
          <a:solidFill>
            <a:schemeClr val="tx1"/>
          </a:solidFill>
          <a:prstDash val="solid"/>
        </a:ln>
      </c:spPr>
      <c:txPr>
        <a:bodyPr/>
        <a:lstStyle/>
        <a:p>
          <a:pPr>
            <a:defRPr sz="920" b="0"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1000" b="0"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5543478260869631"/>
          <c:y val="4.3392504930966927E-2"/>
          <c:w val="0.68695652173913047"/>
          <c:h val="0.7179487179487215"/>
        </c:manualLayout>
      </c:layout>
      <c:barChart>
        <c:barDir val="col"/>
        <c:grouping val="clustered"/>
        <c:ser>
          <c:idx val="1"/>
          <c:order val="0"/>
          <c:tx>
            <c:strRef>
              <c:f>Sheet1!$A$2</c:f>
              <c:strCache>
                <c:ptCount val="1"/>
                <c:pt idx="0">
                  <c:v>1 группа здоровья</c:v>
                </c:pt>
              </c:strCache>
            </c:strRef>
          </c:tx>
          <c:spPr>
            <a:solidFill>
              <a:schemeClr val="accent2"/>
            </a:solidFill>
            <a:ln w="11004">
              <a:solidFill>
                <a:schemeClr val="tx1"/>
              </a:solidFill>
              <a:prstDash val="solid"/>
            </a:ln>
          </c:spPr>
          <c:cat>
            <c:strRef>
              <c:f>Sheet1!$B$1:$G$1</c:f>
              <c:strCache>
                <c:ptCount val="6"/>
                <c:pt idx="0">
                  <c:v>5 кл.</c:v>
                </c:pt>
                <c:pt idx="1">
                  <c:v>6 кл.</c:v>
                </c:pt>
                <c:pt idx="2">
                  <c:v>7 кл.</c:v>
                </c:pt>
                <c:pt idx="3">
                  <c:v>8 кл.</c:v>
                </c:pt>
                <c:pt idx="4">
                  <c:v>9 кл.</c:v>
                </c:pt>
                <c:pt idx="5">
                  <c:v>10 кл.</c:v>
                </c:pt>
              </c:strCache>
            </c:strRef>
          </c:cat>
          <c:val>
            <c:numRef>
              <c:f>Sheet1!$B$2:$G$2</c:f>
              <c:numCache>
                <c:formatCode>General</c:formatCode>
                <c:ptCount val="6"/>
                <c:pt idx="0">
                  <c:v>4</c:v>
                </c:pt>
                <c:pt idx="1">
                  <c:v>0</c:v>
                </c:pt>
                <c:pt idx="2">
                  <c:v>3</c:v>
                </c:pt>
                <c:pt idx="3">
                  <c:v>2</c:v>
                </c:pt>
                <c:pt idx="4">
                  <c:v>1</c:v>
                </c:pt>
                <c:pt idx="5">
                  <c:v>0</c:v>
                </c:pt>
              </c:numCache>
            </c:numRef>
          </c:val>
        </c:ser>
        <c:ser>
          <c:idx val="0"/>
          <c:order val="1"/>
          <c:tx>
            <c:strRef>
              <c:f>Sheet1!$A$3</c:f>
              <c:strCache>
                <c:ptCount val="1"/>
                <c:pt idx="0">
                  <c:v>2 группа здоровья</c:v>
                </c:pt>
              </c:strCache>
            </c:strRef>
          </c:tx>
          <c:spPr>
            <a:solidFill>
              <a:schemeClr val="accent1"/>
            </a:solidFill>
            <a:ln w="11004">
              <a:solidFill>
                <a:schemeClr val="tx1"/>
              </a:solidFill>
              <a:prstDash val="solid"/>
            </a:ln>
          </c:spPr>
          <c:cat>
            <c:strRef>
              <c:f>Sheet1!$B$1:$G$1</c:f>
              <c:strCache>
                <c:ptCount val="6"/>
                <c:pt idx="0">
                  <c:v>5 кл.</c:v>
                </c:pt>
                <c:pt idx="1">
                  <c:v>6 кл.</c:v>
                </c:pt>
                <c:pt idx="2">
                  <c:v>7 кл.</c:v>
                </c:pt>
                <c:pt idx="3">
                  <c:v>8 кл.</c:v>
                </c:pt>
                <c:pt idx="4">
                  <c:v>9 кл.</c:v>
                </c:pt>
                <c:pt idx="5">
                  <c:v>10 кл.</c:v>
                </c:pt>
              </c:strCache>
            </c:strRef>
          </c:cat>
          <c:val>
            <c:numRef>
              <c:f>Sheet1!$B$3:$G$3</c:f>
              <c:numCache>
                <c:formatCode>General</c:formatCode>
                <c:ptCount val="6"/>
                <c:pt idx="0">
                  <c:v>31</c:v>
                </c:pt>
                <c:pt idx="1">
                  <c:v>47</c:v>
                </c:pt>
                <c:pt idx="2">
                  <c:v>32</c:v>
                </c:pt>
                <c:pt idx="3">
                  <c:v>42</c:v>
                </c:pt>
                <c:pt idx="4">
                  <c:v>38</c:v>
                </c:pt>
                <c:pt idx="5">
                  <c:v>5</c:v>
                </c:pt>
              </c:numCache>
            </c:numRef>
          </c:val>
        </c:ser>
        <c:ser>
          <c:idx val="2"/>
          <c:order val="2"/>
          <c:tx>
            <c:strRef>
              <c:f>Sheet1!$A$4</c:f>
              <c:strCache>
                <c:ptCount val="1"/>
                <c:pt idx="0">
                  <c:v>3 группа здоровья</c:v>
                </c:pt>
              </c:strCache>
            </c:strRef>
          </c:tx>
          <c:spPr>
            <a:solidFill>
              <a:schemeClr val="hlink"/>
            </a:solidFill>
            <a:ln w="11004">
              <a:solidFill>
                <a:schemeClr val="tx1"/>
              </a:solidFill>
              <a:prstDash val="solid"/>
            </a:ln>
          </c:spPr>
          <c:cat>
            <c:strRef>
              <c:f>Sheet1!$B$1:$G$1</c:f>
              <c:strCache>
                <c:ptCount val="6"/>
                <c:pt idx="0">
                  <c:v>5 кл.</c:v>
                </c:pt>
                <c:pt idx="1">
                  <c:v>6 кл.</c:v>
                </c:pt>
                <c:pt idx="2">
                  <c:v>7 кл.</c:v>
                </c:pt>
                <c:pt idx="3">
                  <c:v>8 кл.</c:v>
                </c:pt>
                <c:pt idx="4">
                  <c:v>9 кл.</c:v>
                </c:pt>
                <c:pt idx="5">
                  <c:v>10 кл.</c:v>
                </c:pt>
              </c:strCache>
            </c:strRef>
          </c:cat>
          <c:val>
            <c:numRef>
              <c:f>Sheet1!$B$4:$G$4</c:f>
              <c:numCache>
                <c:formatCode>General</c:formatCode>
                <c:ptCount val="6"/>
                <c:pt idx="0">
                  <c:v>8</c:v>
                </c:pt>
                <c:pt idx="1">
                  <c:v>15</c:v>
                </c:pt>
                <c:pt idx="2">
                  <c:v>16</c:v>
                </c:pt>
                <c:pt idx="3">
                  <c:v>24</c:v>
                </c:pt>
                <c:pt idx="4">
                  <c:v>16</c:v>
                </c:pt>
                <c:pt idx="5">
                  <c:v>20</c:v>
                </c:pt>
              </c:numCache>
            </c:numRef>
          </c:val>
        </c:ser>
        <c:ser>
          <c:idx val="3"/>
          <c:order val="3"/>
          <c:tx>
            <c:strRef>
              <c:f>Sheet1!$A$5</c:f>
              <c:strCache>
                <c:ptCount val="1"/>
                <c:pt idx="0">
                  <c:v>4 группа здоровья</c:v>
                </c:pt>
              </c:strCache>
            </c:strRef>
          </c:tx>
          <c:spPr>
            <a:solidFill>
              <a:schemeClr val="folHlink"/>
            </a:solidFill>
            <a:ln w="11004">
              <a:solidFill>
                <a:schemeClr val="tx1"/>
              </a:solidFill>
              <a:prstDash val="solid"/>
            </a:ln>
          </c:spPr>
          <c:cat>
            <c:strRef>
              <c:f>Sheet1!$B$1:$G$1</c:f>
              <c:strCache>
                <c:ptCount val="6"/>
                <c:pt idx="0">
                  <c:v>5 кл.</c:v>
                </c:pt>
                <c:pt idx="1">
                  <c:v>6 кл.</c:v>
                </c:pt>
                <c:pt idx="2">
                  <c:v>7 кл.</c:v>
                </c:pt>
                <c:pt idx="3">
                  <c:v>8 кл.</c:v>
                </c:pt>
                <c:pt idx="4">
                  <c:v>9 кл.</c:v>
                </c:pt>
                <c:pt idx="5">
                  <c:v>10 кл.</c:v>
                </c:pt>
              </c:strCache>
            </c:strRef>
          </c:cat>
          <c:val>
            <c:numRef>
              <c:f>Sheet1!$B$5:$G$5</c:f>
              <c:numCache>
                <c:formatCode>General</c:formatCode>
                <c:ptCount val="6"/>
                <c:pt idx="0">
                  <c:v>0</c:v>
                </c:pt>
                <c:pt idx="1">
                  <c:v>1</c:v>
                </c:pt>
                <c:pt idx="2">
                  <c:v>0</c:v>
                </c:pt>
                <c:pt idx="3">
                  <c:v>0</c:v>
                </c:pt>
                <c:pt idx="4">
                  <c:v>1</c:v>
                </c:pt>
                <c:pt idx="5">
                  <c:v>0</c:v>
                </c:pt>
              </c:numCache>
            </c:numRef>
          </c:val>
        </c:ser>
        <c:axId val="59743232"/>
        <c:axId val="59757312"/>
      </c:barChart>
      <c:catAx>
        <c:axId val="59743232"/>
        <c:scaling>
          <c:orientation val="minMax"/>
        </c:scaling>
        <c:axPos val="b"/>
        <c:numFmt formatCode="General" sourceLinked="1"/>
        <c:tickLblPos val="nextTo"/>
        <c:spPr>
          <a:ln w="2751">
            <a:solidFill>
              <a:schemeClr val="tx1"/>
            </a:solidFill>
            <a:prstDash val="solid"/>
          </a:ln>
        </c:spPr>
        <c:txPr>
          <a:bodyPr rot="0" vert="horz"/>
          <a:lstStyle/>
          <a:p>
            <a:pPr>
              <a:defRPr sz="867" b="0" i="0" u="none" strike="noStrike" baseline="0">
                <a:solidFill>
                  <a:schemeClr val="tx1"/>
                </a:solidFill>
                <a:latin typeface="Arial"/>
                <a:ea typeface="Arial"/>
                <a:cs typeface="Arial"/>
              </a:defRPr>
            </a:pPr>
            <a:endParaRPr lang="ru-RU"/>
          </a:p>
        </c:txPr>
        <c:crossAx val="59757312"/>
        <c:crosses val="autoZero"/>
        <c:lblAlgn val="ctr"/>
        <c:lblOffset val="100"/>
        <c:tickMarkSkip val="1"/>
      </c:catAx>
      <c:valAx>
        <c:axId val="59757312"/>
        <c:scaling>
          <c:orientation val="minMax"/>
        </c:scaling>
        <c:axPos val="l"/>
        <c:numFmt formatCode="General" sourceLinked="1"/>
        <c:tickLblPos val="nextTo"/>
        <c:spPr>
          <a:ln w="2751">
            <a:solidFill>
              <a:schemeClr val="tx1"/>
            </a:solidFill>
            <a:prstDash val="solid"/>
          </a:ln>
        </c:spPr>
        <c:txPr>
          <a:bodyPr rot="0" vert="horz"/>
          <a:lstStyle/>
          <a:p>
            <a:pPr>
              <a:defRPr sz="867" b="0" i="0" u="none" strike="noStrike" baseline="0">
                <a:solidFill>
                  <a:schemeClr val="tx1"/>
                </a:solidFill>
                <a:latin typeface="Arial"/>
                <a:ea typeface="Arial"/>
                <a:cs typeface="Arial"/>
              </a:defRPr>
            </a:pPr>
            <a:endParaRPr lang="ru-RU"/>
          </a:p>
        </c:txPr>
        <c:crossAx val="59743232"/>
        <c:crosses val="autoZero"/>
        <c:crossBetween val="between"/>
      </c:valAx>
      <c:dTable>
        <c:showHorzBorder val="1"/>
        <c:showVertBorder val="1"/>
        <c:showOutline val="1"/>
        <c:showKeys val="1"/>
        <c:spPr>
          <a:ln w="2751">
            <a:solidFill>
              <a:schemeClr val="tx1"/>
            </a:solidFill>
            <a:prstDash val="solid"/>
          </a:ln>
        </c:spPr>
        <c:txPr>
          <a:bodyPr/>
          <a:lstStyle/>
          <a:p>
            <a:pPr rtl="0">
              <a:defRPr sz="867" b="0" i="0" u="none" strike="noStrike" baseline="0">
                <a:solidFill>
                  <a:schemeClr val="tx1"/>
                </a:solidFill>
                <a:latin typeface="Arial"/>
                <a:ea typeface="Arial"/>
                <a:cs typeface="Arial"/>
              </a:defRPr>
            </a:pPr>
            <a:endParaRPr lang="ru-RU"/>
          </a:p>
        </c:txPr>
      </c:dTable>
    </c:plotArea>
    <c:legend>
      <c:legendPos val="r"/>
      <c:layout>
        <c:manualLayout>
          <c:xMode val="edge"/>
          <c:yMode val="edge"/>
          <c:x val="0.85326092404278608"/>
          <c:y val="0.31755414134877102"/>
          <c:w val="0.14239135309091441"/>
          <c:h val="0.16765277627967659"/>
        </c:manualLayout>
      </c:layout>
      <c:spPr>
        <a:solidFill>
          <a:schemeClr val="bg1"/>
        </a:solidFill>
        <a:ln w="2751">
          <a:solidFill>
            <a:schemeClr val="tx1"/>
          </a:solidFill>
          <a:prstDash val="solid"/>
        </a:ln>
      </c:spPr>
      <c:txPr>
        <a:bodyPr/>
        <a:lstStyle/>
        <a:p>
          <a:pPr>
            <a:defRPr sz="797" b="0"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867" b="0" i="0" u="none" strike="noStrike" baseline="0">
          <a:solidFill>
            <a:schemeClr val="tx1"/>
          </a:solidFill>
          <a:latin typeface="Arial"/>
          <a:ea typeface="Arial"/>
          <a:cs typeface="Arial"/>
        </a:defRPr>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rebuchet MS" pitchFamily="34" charset="0"/>
              </a:defRPr>
            </a:lvl1pPr>
          </a:lstStyle>
          <a:p>
            <a:pPr>
              <a:defRPr/>
            </a:pPr>
            <a:endParaRPr lang="ru-RU"/>
          </a:p>
        </p:txBody>
      </p:sp>
      <p:sp>
        <p:nvSpPr>
          <p:cNvPr id="159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rebuchet MS" pitchFamily="34" charset="0"/>
              </a:defRPr>
            </a:lvl1pPr>
          </a:lstStyle>
          <a:p>
            <a:pPr>
              <a:defRPr/>
            </a:pPr>
            <a:fld id="{2286902C-CA37-4048-A48A-3004AA72F424}" type="datetimeFigureOut">
              <a:rPr lang="ru-RU"/>
              <a:pPr>
                <a:defRPr/>
              </a:pPr>
              <a:t>05.12.2012</a:t>
            </a:fld>
            <a:endParaRPr lang="ru-RU"/>
          </a:p>
        </p:txBody>
      </p:sp>
      <p:sp>
        <p:nvSpPr>
          <p:cNvPr id="159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rebuchet MS" pitchFamily="34" charset="0"/>
              </a:defRPr>
            </a:lvl1pPr>
          </a:lstStyle>
          <a:p>
            <a:pPr>
              <a:defRPr/>
            </a:pPr>
            <a:endParaRPr lang="ru-RU"/>
          </a:p>
        </p:txBody>
      </p:sp>
      <p:sp>
        <p:nvSpPr>
          <p:cNvPr id="159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rebuchet MS" pitchFamily="34" charset="0"/>
              </a:defRPr>
            </a:lvl1pPr>
          </a:lstStyle>
          <a:p>
            <a:pPr>
              <a:defRPr/>
            </a:pPr>
            <a:fld id="{A6011A7E-094E-493D-A596-B09887E4D877}"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ru-RU" sz="2400">
              <a:latin typeface="Times New Roman" pitchFamily="18" charset="0"/>
            </a:endParaRPr>
          </a:p>
        </p:txBody>
      </p:sp>
      <p:sp>
        <p:nvSpPr>
          <p:cNvPr id="81922"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819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7E77A4FE-6D7D-4593-9F88-83B7710E725C}" type="datetimeFigureOut">
              <a:rPr lang="ru-RU"/>
              <a:pPr>
                <a:defRPr/>
              </a:pPr>
              <a:t>05.12.2012</a:t>
            </a:fld>
            <a:endParaRPr lang="ru-RU"/>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D7EAD7D-D2D6-4D0D-8DCF-04C8BB7DBF1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BFD15093-E892-4093-A9E8-6C471B221BDD}" type="datetimeFigureOut">
              <a:rPr lang="ru-RU"/>
              <a:pPr>
                <a:defRPr/>
              </a:pPr>
              <a:t>05.12.2012</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162CCA89-39EB-4213-9825-FB53DDB9C6C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5AA2884F-1E82-4FBF-9751-181B17FBDE21}" type="datetimeFigureOut">
              <a:rPr lang="ru-RU"/>
              <a:pPr>
                <a:defRPr/>
              </a:pPr>
              <a:t>05.12.2012</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35AAD208-34EB-4896-B4AB-AE90B36EF6F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404E0C3E-0AA5-496D-833D-E513BBE6783D}" type="datetimeFigureOut">
              <a:rPr lang="ru-RU"/>
              <a:pPr>
                <a:defRPr/>
              </a:pPr>
              <a:t>05.12.2012</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CB02178D-6F38-451D-95DF-44D080F83C66}"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66738" y="304800"/>
            <a:ext cx="8008937"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541E8167-0703-4690-9737-D29ADD317786}" type="datetimeFigureOut">
              <a:rPr lang="ru-RU"/>
              <a:pPr>
                <a:defRPr/>
              </a:pPr>
              <a:t>05.12.2012</a:t>
            </a:fld>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F9695071-7410-42C1-A5A6-B9DB2EAB297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566738" y="1752600"/>
            <a:ext cx="8001000" cy="4267200"/>
          </a:xfrm>
        </p:spPr>
        <p:txBody>
          <a:bodyPr/>
          <a:lstStyle/>
          <a:p>
            <a:pPr lvl="0"/>
            <a:endParaRPr lang="ru-RU" noProof="0" smtClean="0"/>
          </a:p>
        </p:txBody>
      </p:sp>
      <p:sp>
        <p:nvSpPr>
          <p:cNvPr id="4" name="Rectangle 6"/>
          <p:cNvSpPr>
            <a:spLocks noGrp="1" noChangeArrowheads="1"/>
          </p:cNvSpPr>
          <p:nvPr>
            <p:ph type="dt" sz="half" idx="10"/>
          </p:nvPr>
        </p:nvSpPr>
        <p:spPr>
          <a:ln/>
        </p:spPr>
        <p:txBody>
          <a:bodyPr/>
          <a:lstStyle>
            <a:lvl1pPr>
              <a:defRPr/>
            </a:lvl1pPr>
          </a:lstStyle>
          <a:p>
            <a:pPr>
              <a:defRPr/>
            </a:pPr>
            <a:fld id="{5ABA46CB-C95A-461E-BBEE-FA783CDD9874}" type="datetimeFigureOut">
              <a:rPr lang="ru-RU"/>
              <a:pPr>
                <a:defRPr/>
              </a:pPr>
              <a:t>05.12.2012</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6595B3E1-000A-4AFF-B17D-06BE8D47B0AC}"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66738" y="1752600"/>
            <a:ext cx="8001000" cy="4267200"/>
          </a:xfrm>
        </p:spPr>
        <p:txBody>
          <a:bodyPr/>
          <a:lstStyle/>
          <a:p>
            <a:pPr lvl="0"/>
            <a:endParaRPr lang="ru-RU" noProof="0" smtClean="0"/>
          </a:p>
        </p:txBody>
      </p:sp>
      <p:sp>
        <p:nvSpPr>
          <p:cNvPr id="4" name="Rectangle 6"/>
          <p:cNvSpPr>
            <a:spLocks noGrp="1" noChangeArrowheads="1"/>
          </p:cNvSpPr>
          <p:nvPr>
            <p:ph type="dt" sz="half" idx="10"/>
          </p:nvPr>
        </p:nvSpPr>
        <p:spPr>
          <a:ln/>
        </p:spPr>
        <p:txBody>
          <a:bodyPr/>
          <a:lstStyle>
            <a:lvl1pPr>
              <a:defRPr/>
            </a:lvl1pPr>
          </a:lstStyle>
          <a:p>
            <a:pPr>
              <a:defRPr/>
            </a:pPr>
            <a:fld id="{5F6659C4-40B4-4B83-BD73-7F90A2591E12}" type="datetimeFigureOut">
              <a:rPr lang="ru-RU"/>
              <a:pPr>
                <a:defRPr/>
              </a:pPr>
              <a:t>05.12.2012</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01A93B6E-DB14-41AE-A5DC-6F006543DE6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3438" y="1752600"/>
            <a:ext cx="3924300" cy="4267200"/>
          </a:xfrm>
        </p:spPr>
        <p:txBody>
          <a:bodyPr/>
          <a:lstStyle/>
          <a:p>
            <a:pPr lvl="0"/>
            <a:endParaRPr lang="ru-RU" noProof="0" smtClean="0"/>
          </a:p>
        </p:txBody>
      </p:sp>
      <p:sp>
        <p:nvSpPr>
          <p:cNvPr id="5" name="Rectangle 6"/>
          <p:cNvSpPr>
            <a:spLocks noGrp="1" noChangeArrowheads="1"/>
          </p:cNvSpPr>
          <p:nvPr>
            <p:ph type="dt" sz="half" idx="10"/>
          </p:nvPr>
        </p:nvSpPr>
        <p:spPr>
          <a:ln/>
        </p:spPr>
        <p:txBody>
          <a:bodyPr/>
          <a:lstStyle>
            <a:lvl1pPr>
              <a:defRPr/>
            </a:lvl1pPr>
          </a:lstStyle>
          <a:p>
            <a:pPr>
              <a:defRPr/>
            </a:pPr>
            <a:fld id="{9A0313C7-7601-442C-99A9-2F47083A10EF}" type="datetimeFigureOut">
              <a:rPr lang="ru-RU"/>
              <a:pPr>
                <a:defRPr/>
              </a:pPr>
              <a:t>05.12.2012</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E65C0D2F-89E0-4DB9-B260-FBE3D26655E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154C7846-06DD-4119-81CF-E849D85A2C0A}" type="datetimeFigureOut">
              <a:rPr lang="ru-RU"/>
              <a:pPr>
                <a:defRPr/>
              </a:pPr>
              <a:t>05.12.2012</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55FFFF87-47F9-4AE3-8C97-3A4F2DC666D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fld id="{6C23BB36-A5D3-491F-8352-0F7EA25430C2}" type="datetimeFigureOut">
              <a:rPr lang="ru-RU"/>
              <a:pPr>
                <a:defRPr/>
              </a:pPr>
              <a:t>05.12.2012</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03952908-DD93-443D-B518-190EF43070B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081CF63A-E3F5-4F54-A850-0DE2C8D137F5}" type="datetimeFigureOut">
              <a:rPr lang="ru-RU"/>
              <a:pPr>
                <a:defRPr/>
              </a:pPr>
              <a:t>05.12.2012</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9EFBBE11-D944-44DE-969A-0685C1D2A54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fld id="{80EDE657-9C28-435B-B19E-45A2C3006795}" type="datetimeFigureOut">
              <a:rPr lang="ru-RU"/>
              <a:pPr>
                <a:defRPr/>
              </a:pPr>
              <a:t>05.12.2012</a:t>
            </a:fld>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7EBD6759-7705-48FC-BE28-1EB3C2369F4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18A7CC66-2B28-4E6E-AEDC-FF9EF894187E}" type="datetimeFigureOut">
              <a:rPr lang="ru-RU"/>
              <a:pPr>
                <a:defRPr/>
              </a:pPr>
              <a:t>05.12.2012</a:t>
            </a:fld>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DBEF2A21-3EA8-426D-AC4B-20AD7C4C537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FF8F29F5-62E7-496D-90BD-BDAF7EAD6417}" type="datetimeFigureOut">
              <a:rPr lang="ru-RU"/>
              <a:pPr>
                <a:defRPr/>
              </a:pPr>
              <a:t>05.12.2012</a:t>
            </a:fld>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pPr>
              <a:defRPr/>
            </a:pPr>
            <a:fld id="{3D1431AC-03AB-448F-836F-E7C33655EE0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A1412744-785A-4758-9C37-30D84A5FE1AF}" type="datetimeFigureOut">
              <a:rPr lang="ru-RU"/>
              <a:pPr>
                <a:defRPr/>
              </a:pPr>
              <a:t>05.12.2012</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D2A34703-C17A-4EF4-986E-C94B4EFDDCE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52BF464F-5C35-41B3-96C1-23713656C87B}" type="datetimeFigureOut">
              <a:rPr lang="ru-RU"/>
              <a:pPr>
                <a:defRPr/>
              </a:pPr>
              <a:t>05.12.2012</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7C60D036-9AEF-4702-870D-9469202906A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09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ru-RU" sz="2400">
              <a:latin typeface="Times New Roman" pitchFamily="18" charset="0"/>
            </a:endParaRPr>
          </a:p>
        </p:txBody>
      </p:sp>
      <p:sp>
        <p:nvSpPr>
          <p:cNvPr id="809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ru-RU"/>
          </a:p>
        </p:txBody>
      </p:sp>
      <p:sp>
        <p:nvSpPr>
          <p:cNvPr id="809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fld id="{06B95E69-AB08-4232-A584-3632ACA8B522}" type="datetimeFigureOut">
              <a:rPr lang="ru-RU"/>
              <a:pPr>
                <a:defRPr/>
              </a:pPr>
              <a:t>05.12.2012</a:t>
            </a:fld>
            <a:endParaRPr lang="ru-RU"/>
          </a:p>
        </p:txBody>
      </p:sp>
      <p:sp>
        <p:nvSpPr>
          <p:cNvPr id="809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ru-RU"/>
          </a:p>
        </p:txBody>
      </p:sp>
      <p:sp>
        <p:nvSpPr>
          <p:cNvPr id="809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770237B-DC45-4749-91D7-F05A919A0A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7"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685800" y="2130425"/>
            <a:ext cx="7772400" cy="1470025"/>
          </a:xfrm>
        </p:spPr>
        <p:txBody>
          <a:bodyPr anchor="ctr"/>
          <a:lstStyle/>
          <a:p>
            <a:pPr algn="ctr" eaLnBrk="1" hangingPunct="1"/>
            <a:r>
              <a:rPr lang="ru-RU" sz="3600" b="1" dirty="0" smtClean="0"/>
              <a:t>ПУБЛИЧНЫЙ ДОКЛАД</a:t>
            </a:r>
            <a:br>
              <a:rPr lang="ru-RU" sz="3600" b="1" dirty="0" smtClean="0"/>
            </a:br>
            <a:r>
              <a:rPr lang="ru-RU" sz="3600" b="1" dirty="0" smtClean="0"/>
              <a:t>ГБОУ СОШ № 591</a:t>
            </a:r>
            <a:br>
              <a:rPr lang="ru-RU" sz="3600" b="1" dirty="0" smtClean="0"/>
            </a:br>
            <a:endParaRPr lang="ru-RU" sz="3600" b="1" dirty="0" smtClean="0"/>
          </a:p>
        </p:txBody>
      </p:sp>
      <p:sp>
        <p:nvSpPr>
          <p:cNvPr id="4099" name="Subtitle 2"/>
          <p:cNvSpPr>
            <a:spLocks noGrp="1"/>
          </p:cNvSpPr>
          <p:nvPr>
            <p:ph type="subTitle" idx="4294967295"/>
          </p:nvPr>
        </p:nvSpPr>
        <p:spPr>
          <a:xfrm>
            <a:off x="1455738" y="3910013"/>
            <a:ext cx="6223000" cy="1649412"/>
          </a:xfrm>
        </p:spPr>
        <p:txBody>
          <a:bodyPr/>
          <a:lstStyle/>
          <a:p>
            <a:pPr marL="0" indent="0" algn="ctr" eaLnBrk="1" hangingPunct="1">
              <a:buFont typeface="Wingdings" pitchFamily="2" charset="2"/>
              <a:buNone/>
            </a:pPr>
            <a:r>
              <a:rPr lang="ru-RU" sz="2800" b="1" dirty="0" smtClean="0"/>
              <a:t>Невского района Санкт-Петербурга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6516688" cy="1484313"/>
          </a:xfrm>
        </p:spPr>
        <p:txBody>
          <a:bodyPr/>
          <a:lstStyle/>
          <a:p>
            <a:pPr eaLnBrk="1" hangingPunct="1"/>
            <a:r>
              <a:rPr lang="ru-RU" sz="2800" b="1" dirty="0" smtClean="0">
                <a:solidFill>
                  <a:schemeClr val="tx1"/>
                </a:solidFill>
              </a:rPr>
              <a:t>1. Общая характеристика учреждения</a:t>
            </a:r>
          </a:p>
        </p:txBody>
      </p:sp>
      <p:sp>
        <p:nvSpPr>
          <p:cNvPr id="7171" name="Rectangle 3"/>
          <p:cNvSpPr>
            <a:spLocks noGrp="1" noChangeArrowheads="1"/>
          </p:cNvSpPr>
          <p:nvPr>
            <p:ph type="body" idx="1"/>
          </p:nvPr>
        </p:nvSpPr>
        <p:spPr>
          <a:xfrm>
            <a:off x="323850" y="2205038"/>
            <a:ext cx="8064500" cy="3816350"/>
          </a:xfrm>
        </p:spPr>
        <p:txBody>
          <a:bodyPr/>
          <a:lstStyle/>
          <a:p>
            <a:pPr eaLnBrk="1" hangingPunct="1">
              <a:lnSpc>
                <a:spcPct val="90000"/>
              </a:lnSpc>
            </a:pPr>
            <a:r>
              <a:rPr lang="ru-RU" sz="2100" dirty="0" smtClean="0"/>
              <a:t>Государственное общеобразовательное учреждение средняя общеобразовательная школа № 591 Невского района Санкт-Петербурга.</a:t>
            </a:r>
          </a:p>
          <a:p>
            <a:pPr eaLnBrk="1" hangingPunct="1">
              <a:lnSpc>
                <a:spcPct val="90000"/>
              </a:lnSpc>
              <a:buFont typeface="Wingdings" pitchFamily="2" charset="2"/>
              <a:buNone/>
            </a:pPr>
            <a:r>
              <a:rPr lang="ru-RU" sz="2100" dirty="0" smtClean="0"/>
              <a:t>		Адрес: 193232, Санкт-Петербург, проспект Большевиков, дом 28</a:t>
            </a:r>
          </a:p>
          <a:p>
            <a:pPr eaLnBrk="1" hangingPunct="1">
              <a:lnSpc>
                <a:spcPct val="90000"/>
              </a:lnSpc>
              <a:buFont typeface="Wingdings" pitchFamily="2" charset="2"/>
              <a:buNone/>
            </a:pPr>
            <a:r>
              <a:rPr lang="ru-RU" sz="2100" dirty="0" smtClean="0"/>
              <a:t>		Электронный адрес почты: </a:t>
            </a:r>
            <a:r>
              <a:rPr lang="en-US" sz="2100" dirty="0" err="1" smtClean="0"/>
              <a:t>shkola</a:t>
            </a:r>
            <a:r>
              <a:rPr lang="ru-RU" sz="2100" dirty="0" smtClean="0"/>
              <a:t>591@</a:t>
            </a:r>
            <a:r>
              <a:rPr lang="en-US" sz="2100" dirty="0" err="1" smtClean="0"/>
              <a:t>yandex</a:t>
            </a:r>
            <a:r>
              <a:rPr lang="ru-RU" sz="2100" dirty="0" smtClean="0"/>
              <a:t>.</a:t>
            </a:r>
            <a:r>
              <a:rPr lang="en-US" sz="2100" dirty="0" err="1" smtClean="0"/>
              <a:t>ru</a:t>
            </a:r>
            <a:endParaRPr lang="ru-RU" sz="2100" dirty="0" smtClean="0"/>
          </a:p>
          <a:p>
            <a:pPr eaLnBrk="1" hangingPunct="1">
              <a:lnSpc>
                <a:spcPct val="90000"/>
              </a:lnSpc>
              <a:buFont typeface="Wingdings" pitchFamily="2" charset="2"/>
              <a:buNone/>
            </a:pPr>
            <a:r>
              <a:rPr lang="ru-RU" sz="2100" dirty="0" smtClean="0"/>
              <a:t>	Адрес сайта школы в интернете: </a:t>
            </a:r>
            <a:r>
              <a:rPr lang="en-US" sz="2100" dirty="0" smtClean="0"/>
              <a:t>http</a:t>
            </a:r>
            <a:r>
              <a:rPr lang="ru-RU" sz="2100" dirty="0" smtClean="0"/>
              <a:t>://</a:t>
            </a:r>
            <a:r>
              <a:rPr lang="en-US" sz="2100" dirty="0" smtClean="0"/>
              <a:t>www</a:t>
            </a:r>
            <a:r>
              <a:rPr lang="ru-RU" sz="2100" dirty="0" smtClean="0"/>
              <a:t>.</a:t>
            </a:r>
            <a:r>
              <a:rPr lang="en-US" sz="2100" dirty="0" err="1" smtClean="0"/>
              <a:t>shkola</a:t>
            </a:r>
            <a:r>
              <a:rPr lang="ru-RU" sz="2100" dirty="0" smtClean="0"/>
              <a:t>591.</a:t>
            </a:r>
            <a:r>
              <a:rPr lang="en-US" sz="2100" dirty="0" err="1" smtClean="0"/>
              <a:t>ucoz</a:t>
            </a:r>
            <a:r>
              <a:rPr lang="ru-RU" sz="2100" dirty="0" smtClean="0"/>
              <a:t>.</a:t>
            </a:r>
            <a:r>
              <a:rPr lang="en-US" sz="2100" dirty="0" err="1" smtClean="0"/>
              <a:t>ru</a:t>
            </a:r>
            <a:endParaRPr lang="ru-RU" sz="2100" dirty="0" smtClean="0"/>
          </a:p>
          <a:p>
            <a:pPr eaLnBrk="1" hangingPunct="1">
              <a:lnSpc>
                <a:spcPct val="90000"/>
              </a:lnSpc>
              <a:buNone/>
            </a:pPr>
            <a:r>
              <a:rPr lang="ru-RU" sz="2100" dirty="0" smtClean="0"/>
              <a:t>		</a:t>
            </a:r>
            <a:r>
              <a:rPr lang="ru-RU" sz="2000" dirty="0" smtClean="0"/>
              <a:t>Лицензия: 78 № 001669 от 31.01.2012 года. Срок действия лицензии бессрочно.</a:t>
            </a:r>
          </a:p>
          <a:p>
            <a:pPr eaLnBrk="1" hangingPunct="1">
              <a:lnSpc>
                <a:spcPct val="90000"/>
              </a:lnSpc>
              <a:buFont typeface="Wingdings" pitchFamily="2" charset="2"/>
              <a:buNone/>
            </a:pPr>
            <a:endParaRPr lang="ru-RU" sz="2100" dirty="0" smtClean="0"/>
          </a:p>
        </p:txBody>
      </p:sp>
      <p:pic>
        <p:nvPicPr>
          <p:cNvPr id="7172" name="Picture 5" descr="x_a386fc0f"/>
          <p:cNvPicPr>
            <a:picLocks noChangeAspect="1" noChangeArrowheads="1"/>
          </p:cNvPicPr>
          <p:nvPr/>
        </p:nvPicPr>
        <p:blipFill>
          <a:blip r:embed="rId2" cstate="print"/>
          <a:srcRect/>
          <a:stretch>
            <a:fillRect/>
          </a:stretch>
        </p:blipFill>
        <p:spPr bwMode="auto">
          <a:xfrm rot="656321">
            <a:off x="6156325" y="333375"/>
            <a:ext cx="2670175" cy="177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772816"/>
            <a:ext cx="8253734" cy="4267200"/>
          </a:xfrm>
        </p:spPr>
        <p:txBody>
          <a:bodyPr/>
          <a:lstStyle/>
          <a:p>
            <a:r>
              <a:rPr lang="ru-RU" sz="1600" dirty="0" smtClean="0"/>
              <a:t>В 2011/2012 учебном году на смене «Ш.поре» пришла газета «Рупор», которую стал выпускать Совет Старшеклассников. Такое изменение вполне закономерно, так как в течение 4-х лет именно Совет под руководством Александры Владимировны Сычёвой самым активным образом участвовал в процессе выпуска газеты. Редакция трансформировала газету «Ш.пора» в информационно-творческий альманах «Школьная пора (Времена года)» и было издано 4 выпуска, материалы для них подготовили коллективные авторы – 6Б класс под руководством Надежды Анатольевны </a:t>
            </a:r>
            <a:r>
              <a:rPr lang="ru-RU" sz="1600" dirty="0" err="1" smtClean="0"/>
              <a:t>Клюкиной</a:t>
            </a:r>
            <a:r>
              <a:rPr lang="ru-RU" sz="1600" dirty="0" smtClean="0"/>
              <a:t> и 7Б класс, классный руководитель Мирослава Владимировна </a:t>
            </a:r>
            <a:r>
              <a:rPr lang="ru-RU" sz="1600" dirty="0" err="1" smtClean="0"/>
              <a:t>Судоргина</a:t>
            </a:r>
            <a:r>
              <a:rPr lang="ru-RU" sz="1600" dirty="0" smtClean="0"/>
              <a:t>. Фоторепортажи, эссе, очерки и статьи – результаты нашего сотрудничества, убеждающие читателей в том, какой интересной, разнообразной и наполненной может быть жизнь обычного класса, в котором много творческих, не жадных душой людей.</a:t>
            </a:r>
          </a:p>
          <a:p>
            <a:endParaRPr lang="ru-RU" dirty="0"/>
          </a:p>
        </p:txBody>
      </p:sp>
      <p:pic>
        <p:nvPicPr>
          <p:cNvPr id="172034" name="Picture 2" descr="E:\ШПОРА\2008ШПОРА\IMG_0073.JPG"/>
          <p:cNvPicPr>
            <a:picLocks noChangeAspect="1" noChangeArrowheads="1"/>
          </p:cNvPicPr>
          <p:nvPr/>
        </p:nvPicPr>
        <p:blipFill>
          <a:blip r:embed="rId2" cstate="print"/>
          <a:srcRect/>
          <a:stretch>
            <a:fillRect/>
          </a:stretch>
        </p:blipFill>
        <p:spPr bwMode="auto">
          <a:xfrm>
            <a:off x="7557707" y="0"/>
            <a:ext cx="1586293" cy="1916832"/>
          </a:xfrm>
          <a:prstGeom prst="rect">
            <a:avLst/>
          </a:prstGeom>
          <a:noFill/>
        </p:spPr>
      </p:pic>
      <p:pic>
        <p:nvPicPr>
          <p:cNvPr id="172035" name="Picture 3" descr="E:\ШПОРА\2008ШПОРА\IMG_0078.JPG"/>
          <p:cNvPicPr>
            <a:picLocks noChangeAspect="1" noChangeArrowheads="1"/>
          </p:cNvPicPr>
          <p:nvPr/>
        </p:nvPicPr>
        <p:blipFill>
          <a:blip r:embed="rId3" cstate="print"/>
          <a:srcRect/>
          <a:stretch>
            <a:fillRect/>
          </a:stretch>
        </p:blipFill>
        <p:spPr bwMode="auto">
          <a:xfrm>
            <a:off x="6971256" y="5229200"/>
            <a:ext cx="2172744" cy="1628800"/>
          </a:xfrm>
          <a:prstGeom prst="rect">
            <a:avLst/>
          </a:prstGeom>
          <a:noFill/>
        </p:spPr>
      </p:pic>
      <p:pic>
        <p:nvPicPr>
          <p:cNvPr id="172036" name="Picture 4" descr="E:\ШПОРА\2008ШПОРА\IMG_0081.JPG"/>
          <p:cNvPicPr>
            <a:picLocks noChangeAspect="1" noChangeArrowheads="1"/>
          </p:cNvPicPr>
          <p:nvPr/>
        </p:nvPicPr>
        <p:blipFill>
          <a:blip r:embed="rId4" cstate="print"/>
          <a:srcRect/>
          <a:stretch>
            <a:fillRect/>
          </a:stretch>
        </p:blipFill>
        <p:spPr bwMode="auto">
          <a:xfrm>
            <a:off x="0" y="0"/>
            <a:ext cx="2276475" cy="1366837"/>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i="1" dirty="0" smtClean="0"/>
              <a:t>Взаимодействие с учреждениями профессионального образования</a:t>
            </a:r>
            <a:endParaRPr lang="ru-RU" sz="2400" i="1" dirty="0"/>
          </a:p>
        </p:txBody>
      </p:sp>
      <p:sp>
        <p:nvSpPr>
          <p:cNvPr id="3" name="Содержимое 2"/>
          <p:cNvSpPr>
            <a:spLocks noGrp="1"/>
          </p:cNvSpPr>
          <p:nvPr>
            <p:ph idx="1"/>
          </p:nvPr>
        </p:nvSpPr>
        <p:spPr/>
        <p:txBody>
          <a:bodyPr/>
          <a:lstStyle/>
          <a:p>
            <a:r>
              <a:rPr lang="ru-RU" sz="1400" dirty="0" smtClean="0"/>
              <a:t>Ситуация, сложившаяся в последние десятилетия на рынке труда, свидетельствует о наличии проблем в системе профессионального становления выпускников школы в связи с несоответствием между потребностями рынка труда и мотивацией, характерологическими особенностями и профессиональными качествами работников. </a:t>
            </a:r>
          </a:p>
          <a:p>
            <a:r>
              <a:rPr lang="ru-RU" sz="1400" dirty="0" smtClean="0"/>
              <a:t>В ГБОУ СОШ № 591 большое внимание уделяется профессиональной ориентации учащихся, особенно в 9-11 классах. </a:t>
            </a:r>
          </a:p>
          <a:p>
            <a:r>
              <a:rPr lang="ru-RU" sz="1400" dirty="0" smtClean="0"/>
              <a:t>Регулярно проводятся собрания, групповые консультации и индивидуальные беседы ответственного за профессиональную ориентацию и классных руководителей с обучающимися и их родителями.</a:t>
            </a:r>
          </a:p>
          <a:p>
            <a:r>
              <a:rPr lang="ru-RU" sz="1400" dirty="0" smtClean="0"/>
              <a:t>Родители и обучающиеся 8-10 классов в течение этого года посещали городскую выставку «Образование – путь к успеху», городские и районные ярмарки специальностей, кустовые, районные и городские родительские собрания, посвященные вопросам профессионального ориентирования и образования, встречи с представителями вузов и </a:t>
            </a:r>
            <a:r>
              <a:rPr lang="ru-RU" sz="1400" dirty="0" err="1" smtClean="0"/>
              <a:t>ССУЗов</a:t>
            </a:r>
            <a:r>
              <a:rPr lang="ru-RU" sz="1400" dirty="0" smtClean="0"/>
              <a:t>, ОУ НПО и СПО на базе школы.</a:t>
            </a:r>
          </a:p>
          <a:p>
            <a:r>
              <a:rPr lang="ru-RU" sz="1400" dirty="0" smtClean="0"/>
              <a:t>Также ведется работа по профориентации с привлечением специалистов из ПМСЦ Невского района, СПб ГУ Центром содействия занятости и профессиональной ориентации  «Вектор», СПб ГУ Центром занятости населения Невского района Санкт-Петербурга. </a:t>
            </a:r>
          </a:p>
          <a:p>
            <a:endParaRPr lang="ru-RU"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ru-RU" sz="3400" b="1" smtClean="0"/>
              <a:t>5. Социальная активность и внешние связи учреждения</a:t>
            </a:r>
          </a:p>
        </p:txBody>
      </p:sp>
      <p:sp>
        <p:nvSpPr>
          <p:cNvPr id="64515" name="Rectangle 3"/>
          <p:cNvSpPr>
            <a:spLocks noGrp="1" noChangeArrowheads="1"/>
          </p:cNvSpPr>
          <p:nvPr>
            <p:ph type="body" idx="1"/>
          </p:nvPr>
        </p:nvSpPr>
        <p:spPr/>
        <p:txBody>
          <a:bodyPr/>
          <a:lstStyle/>
          <a:p>
            <a:pPr eaLnBrk="1" hangingPunct="1">
              <a:lnSpc>
                <a:spcPct val="80000"/>
              </a:lnSpc>
              <a:buFont typeface="Wingdings" pitchFamily="2" charset="2"/>
              <a:buNone/>
            </a:pPr>
            <a:r>
              <a:rPr lang="ru-RU" sz="1700" dirty="0" smtClean="0"/>
              <a:t>В 2011-2012 </a:t>
            </a:r>
            <a:r>
              <a:rPr lang="ru-RU" sz="1700" dirty="0" err="1" smtClean="0"/>
              <a:t>уч</a:t>
            </a:r>
            <a:r>
              <a:rPr lang="ru-RU" sz="1700" dirty="0" smtClean="0"/>
              <a:t>. Году ГБОУ СОШ № 591 продолжило </a:t>
            </a:r>
            <a:r>
              <a:rPr lang="ru-RU" sz="1700" dirty="0" err="1" smtClean="0"/>
              <a:t>развивитие</a:t>
            </a:r>
            <a:r>
              <a:rPr lang="ru-RU" sz="1700" dirty="0" smtClean="0"/>
              <a:t> совместной деятельности с партнерами как в образовательной отрасли, так и вне ее:</a:t>
            </a:r>
          </a:p>
          <a:p>
            <a:pPr eaLnBrk="1" hangingPunct="1">
              <a:lnSpc>
                <a:spcPct val="80000"/>
              </a:lnSpc>
              <a:buFont typeface="Wingdings" pitchFamily="2" charset="2"/>
              <a:buNone/>
            </a:pPr>
            <a:r>
              <a:rPr lang="ru-RU" sz="1700" dirty="0" smtClean="0"/>
              <a:t>- АППО</a:t>
            </a:r>
          </a:p>
          <a:p>
            <a:pPr eaLnBrk="1" hangingPunct="1">
              <a:lnSpc>
                <a:spcPct val="80000"/>
              </a:lnSpc>
              <a:buFont typeface="Wingdings" pitchFamily="2" charset="2"/>
              <a:buNone/>
            </a:pPr>
            <a:r>
              <a:rPr lang="ru-RU" sz="1700" dirty="0" smtClean="0"/>
              <a:t>- РГПУ им. А.И. Герцена</a:t>
            </a:r>
          </a:p>
          <a:p>
            <a:pPr eaLnBrk="1" hangingPunct="1">
              <a:lnSpc>
                <a:spcPct val="80000"/>
              </a:lnSpc>
              <a:buFont typeface="Wingdings" pitchFamily="2" charset="2"/>
              <a:buNone/>
            </a:pPr>
            <a:r>
              <a:rPr lang="ru-RU" sz="1700" dirty="0" smtClean="0"/>
              <a:t>- ИМЦ</a:t>
            </a:r>
            <a:r>
              <a:rPr lang="en-US" sz="1700" dirty="0" smtClean="0"/>
              <a:t> </a:t>
            </a:r>
            <a:r>
              <a:rPr lang="ru-RU" sz="1700" dirty="0" smtClean="0"/>
              <a:t>Невского района</a:t>
            </a:r>
          </a:p>
          <a:p>
            <a:pPr eaLnBrk="1" hangingPunct="1">
              <a:lnSpc>
                <a:spcPct val="80000"/>
              </a:lnSpc>
              <a:buFont typeface="Wingdings" pitchFamily="2" charset="2"/>
              <a:buNone/>
            </a:pPr>
            <a:r>
              <a:rPr lang="ru-RU" sz="1700" dirty="0" smtClean="0"/>
              <a:t>- Левобережный ДТЮ</a:t>
            </a:r>
          </a:p>
          <a:p>
            <a:pPr eaLnBrk="1" hangingPunct="1">
              <a:lnSpc>
                <a:spcPct val="80000"/>
              </a:lnSpc>
              <a:buFont typeface="Wingdings" pitchFamily="2" charset="2"/>
              <a:buNone/>
            </a:pPr>
            <a:r>
              <a:rPr lang="ru-RU" sz="1700" dirty="0" smtClean="0"/>
              <a:t>- Правобережный ДТЮ</a:t>
            </a:r>
          </a:p>
          <a:p>
            <a:pPr eaLnBrk="1" hangingPunct="1">
              <a:lnSpc>
                <a:spcPct val="80000"/>
              </a:lnSpc>
              <a:buFont typeface="Wingdings" pitchFamily="2" charset="2"/>
              <a:buNone/>
            </a:pPr>
            <a:r>
              <a:rPr lang="ru-RU" sz="1700" dirty="0" smtClean="0"/>
              <a:t>- ПМСЦ Невского района</a:t>
            </a:r>
          </a:p>
          <a:p>
            <a:pPr eaLnBrk="1" hangingPunct="1">
              <a:lnSpc>
                <a:spcPct val="80000"/>
              </a:lnSpc>
              <a:buFont typeface="Wingdings" pitchFamily="2" charset="2"/>
              <a:buNone/>
            </a:pPr>
            <a:r>
              <a:rPr lang="ru-RU" sz="1700" dirty="0" smtClean="0"/>
              <a:t>- Детские библиотеки Невского района </a:t>
            </a:r>
          </a:p>
          <a:p>
            <a:pPr eaLnBrk="1" hangingPunct="1">
              <a:lnSpc>
                <a:spcPct val="80000"/>
              </a:lnSpc>
              <a:buFont typeface="Wingdings" pitchFamily="2" charset="2"/>
              <a:buNone/>
            </a:pPr>
            <a:r>
              <a:rPr lang="ru-RU" sz="1700" dirty="0" smtClean="0"/>
              <a:t>- Педагогический колледж № 8</a:t>
            </a:r>
          </a:p>
          <a:p>
            <a:pPr eaLnBrk="1" hangingPunct="1">
              <a:lnSpc>
                <a:spcPct val="80000"/>
              </a:lnSpc>
              <a:buFont typeface="Wingdings" pitchFamily="2" charset="2"/>
              <a:buNone/>
            </a:pPr>
            <a:r>
              <a:rPr lang="ru-RU" sz="1700" dirty="0" smtClean="0"/>
              <a:t>- ОАО «Комбинат социального питания «Волна»</a:t>
            </a:r>
          </a:p>
          <a:p>
            <a:pPr eaLnBrk="1" hangingPunct="1">
              <a:lnSpc>
                <a:spcPct val="80000"/>
              </a:lnSpc>
              <a:buFont typeface="Wingdings" pitchFamily="2" charset="2"/>
              <a:buNone/>
            </a:pPr>
            <a:r>
              <a:rPr lang="ru-RU" sz="1700" dirty="0" smtClean="0"/>
              <a:t>- Детский сад № 64</a:t>
            </a:r>
          </a:p>
          <a:p>
            <a:pPr eaLnBrk="1" hangingPunct="1">
              <a:lnSpc>
                <a:spcPct val="80000"/>
              </a:lnSpc>
              <a:buFont typeface="Wingdings" pitchFamily="2" charset="2"/>
              <a:buNone/>
            </a:pPr>
            <a:r>
              <a:rPr lang="ru-RU" sz="1700" dirty="0" smtClean="0"/>
              <a:t>- Муниципальное образование № 54</a:t>
            </a:r>
          </a:p>
          <a:p>
            <a:pPr eaLnBrk="1" hangingPunct="1">
              <a:lnSpc>
                <a:spcPct val="80000"/>
              </a:lnSpc>
              <a:buFont typeface="Wingdings" pitchFamily="2" charset="2"/>
              <a:buNone/>
            </a:pPr>
            <a:r>
              <a:rPr lang="ru-RU" sz="1700" dirty="0" smtClean="0"/>
              <a:t>- Региональное движение «Союз юных петербуржцев»</a:t>
            </a:r>
          </a:p>
          <a:p>
            <a:pPr eaLnBrk="1" hangingPunct="1">
              <a:lnSpc>
                <a:spcPct val="80000"/>
              </a:lnSpc>
              <a:buFont typeface="Wingdings" pitchFamily="2" charset="2"/>
              <a:buNone/>
            </a:pPr>
            <a:r>
              <a:rPr lang="ru-RU" sz="1700" dirty="0" smtClean="0"/>
              <a:t>- Городской стажерский отряд «Смена»</a:t>
            </a:r>
          </a:p>
          <a:p>
            <a:pPr eaLnBrk="1" hangingPunct="1">
              <a:lnSpc>
                <a:spcPct val="80000"/>
              </a:lnSpc>
              <a:buFont typeface="Wingdings" pitchFamily="2" charset="2"/>
              <a:buNone/>
            </a:pPr>
            <a:r>
              <a:rPr lang="ru-RU" sz="1700" dirty="0" smtClean="0"/>
              <a:t>- ЗЦДЮТ</a:t>
            </a:r>
            <a:r>
              <a:rPr lang="en-US" sz="1700" dirty="0" smtClean="0"/>
              <a:t> </a:t>
            </a:r>
            <a:r>
              <a:rPr lang="ru-RU" sz="1700" dirty="0" smtClean="0"/>
              <a:t>«Зеркальный»</a:t>
            </a:r>
          </a:p>
        </p:txBody>
      </p:sp>
      <p:pic>
        <p:nvPicPr>
          <p:cNvPr id="4" name="Picture 8" descr="DSC00865"/>
          <p:cNvPicPr>
            <a:picLocks noChangeAspect="1" noChangeArrowheads="1"/>
          </p:cNvPicPr>
          <p:nvPr/>
        </p:nvPicPr>
        <p:blipFill>
          <a:blip r:embed="rId2" cstate="print"/>
          <a:srcRect l="3465" r="7443"/>
          <a:stretch>
            <a:fillRect/>
          </a:stretch>
        </p:blipFill>
        <p:spPr bwMode="auto">
          <a:xfrm>
            <a:off x="5220072" y="2204864"/>
            <a:ext cx="3786188" cy="1716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ru-RU" sz="3400" b="1" smtClean="0"/>
              <a:t>6. Финансово-экономическая деятельность</a:t>
            </a:r>
          </a:p>
        </p:txBody>
      </p:sp>
      <p:sp>
        <p:nvSpPr>
          <p:cNvPr id="65539" name="Rectangle 3"/>
          <p:cNvSpPr>
            <a:spLocks noGrp="1" noChangeArrowheads="1"/>
          </p:cNvSpPr>
          <p:nvPr>
            <p:ph type="body" sz="half" idx="1"/>
          </p:nvPr>
        </p:nvSpPr>
        <p:spPr/>
        <p:txBody>
          <a:bodyPr/>
          <a:lstStyle/>
          <a:p>
            <a:pPr eaLnBrk="1" hangingPunct="1">
              <a:buFont typeface="Wingdings" pitchFamily="2" charset="2"/>
              <a:buNone/>
            </a:pPr>
            <a:r>
              <a:rPr lang="ru-RU" sz="2600" dirty="0" smtClean="0"/>
              <a:t>Годовой бюджет ГБОУ СОШ № 591 составил</a:t>
            </a:r>
          </a:p>
        </p:txBody>
      </p:sp>
      <p:graphicFrame>
        <p:nvGraphicFramePr>
          <p:cNvPr id="150570" name="Group 42"/>
          <p:cNvGraphicFramePr>
            <a:graphicFrameLocks noGrp="1"/>
          </p:cNvGraphicFramePr>
          <p:nvPr>
            <p:ph sz="half" idx="2"/>
          </p:nvPr>
        </p:nvGraphicFramePr>
        <p:xfrm>
          <a:off x="2987824" y="3212976"/>
          <a:ext cx="5328591" cy="2736304"/>
        </p:xfrm>
        <a:graphic>
          <a:graphicData uri="http://schemas.openxmlformats.org/drawingml/2006/table">
            <a:tbl>
              <a:tblPr/>
              <a:tblGrid>
                <a:gridCol w="1776197"/>
                <a:gridCol w="1776197"/>
                <a:gridCol w="1776197"/>
              </a:tblGrid>
              <a:tr h="1052581">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2010 год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2011 год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2012 год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372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27179400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30589200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45107258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Административно- хозяйственная деятельность</a:t>
            </a:r>
            <a:endParaRPr lang="ru-RU" dirty="0"/>
          </a:p>
        </p:txBody>
      </p:sp>
      <p:sp>
        <p:nvSpPr>
          <p:cNvPr id="5" name="Прямоугольник 4"/>
          <p:cNvSpPr/>
          <p:nvPr/>
        </p:nvSpPr>
        <p:spPr>
          <a:xfrm>
            <a:off x="683568" y="1772816"/>
            <a:ext cx="7992888" cy="5410712"/>
          </a:xfrm>
          <a:prstGeom prst="rect">
            <a:avLst/>
          </a:prstGeom>
        </p:spPr>
        <p:txBody>
          <a:bodyPr wrap="square">
            <a:spAutoFit/>
          </a:bodyPr>
          <a:lstStyle/>
          <a:p>
            <a:pPr eaLnBrk="1" hangingPunct="1">
              <a:lnSpc>
                <a:spcPct val="80000"/>
              </a:lnSpc>
              <a:buFont typeface="Wingdings" pitchFamily="2" charset="2"/>
              <a:buNone/>
            </a:pPr>
            <a:r>
              <a:rPr lang="ru-RU" dirty="0" smtClean="0"/>
              <a:t>В 2011-2012 учебном году в школе</a:t>
            </a:r>
          </a:p>
          <a:p>
            <a:pPr eaLnBrk="1" hangingPunct="1">
              <a:lnSpc>
                <a:spcPct val="80000"/>
              </a:lnSpc>
              <a:buFont typeface="Arial" pitchFamily="34" charset="0"/>
              <a:buChar char="•"/>
            </a:pPr>
            <a:r>
              <a:rPr lang="ru-RU" dirty="0" smtClean="0"/>
              <a:t> Произведён косметический ремонт:</a:t>
            </a:r>
          </a:p>
          <a:p>
            <a:pPr lvl="1">
              <a:lnSpc>
                <a:spcPct val="80000"/>
              </a:lnSpc>
              <a:buFontTx/>
              <a:buChar char="-"/>
            </a:pPr>
            <a:r>
              <a:rPr lang="ru-RU" dirty="0" smtClean="0"/>
              <a:t> Столовой(обеденный зал)</a:t>
            </a:r>
          </a:p>
          <a:p>
            <a:pPr lvl="1">
              <a:lnSpc>
                <a:spcPct val="80000"/>
              </a:lnSpc>
              <a:buFontTx/>
              <a:buChar char="-"/>
            </a:pPr>
            <a:r>
              <a:rPr lang="ru-RU" dirty="0" smtClean="0"/>
              <a:t> Рекреации 1-ого этажа</a:t>
            </a:r>
          </a:p>
          <a:p>
            <a:pPr lvl="1">
              <a:lnSpc>
                <a:spcPct val="80000"/>
              </a:lnSpc>
              <a:buFontTx/>
              <a:buChar char="-"/>
            </a:pPr>
            <a:r>
              <a:rPr lang="ru-RU" dirty="0" smtClean="0"/>
              <a:t> Рекреации 2-ого и 3-го этажа.</a:t>
            </a:r>
          </a:p>
          <a:p>
            <a:pPr eaLnBrk="1" hangingPunct="1">
              <a:lnSpc>
                <a:spcPct val="80000"/>
              </a:lnSpc>
              <a:buFont typeface="Arial" pitchFamily="34" charset="0"/>
              <a:buChar char="•"/>
            </a:pPr>
            <a:r>
              <a:rPr lang="ru-RU" dirty="0" smtClean="0"/>
              <a:t> Произведён ремонт холодильной камеры в столовой. 	</a:t>
            </a:r>
          </a:p>
          <a:p>
            <a:pPr eaLnBrk="1" hangingPunct="1">
              <a:lnSpc>
                <a:spcPct val="80000"/>
              </a:lnSpc>
              <a:buFont typeface="Arial" pitchFamily="34" charset="0"/>
              <a:buChar char="•"/>
            </a:pPr>
            <a:r>
              <a:rPr lang="ru-RU" dirty="0" smtClean="0"/>
              <a:t> Закуплены медикаменты</a:t>
            </a:r>
          </a:p>
          <a:p>
            <a:pPr eaLnBrk="1" hangingPunct="1">
              <a:lnSpc>
                <a:spcPct val="80000"/>
              </a:lnSpc>
              <a:buFont typeface="Arial" pitchFamily="34" charset="0"/>
              <a:buChar char="•"/>
            </a:pPr>
            <a:r>
              <a:rPr lang="ru-RU" dirty="0" smtClean="0"/>
              <a:t> Произведена замена окон на стеклопакеты на 1-ом, 2-ом и 3-	ем этажах. </a:t>
            </a:r>
          </a:p>
          <a:p>
            <a:pPr eaLnBrk="1" hangingPunct="1">
              <a:lnSpc>
                <a:spcPct val="80000"/>
              </a:lnSpc>
              <a:buFont typeface="Arial" pitchFamily="34" charset="0"/>
              <a:buChar char="•"/>
            </a:pPr>
            <a:r>
              <a:rPr lang="ru-RU" dirty="0" smtClean="0"/>
              <a:t> Установлены решётки на 1-ом этаже здания школы и 	произведена замена входной двери в столовую на 	металлическую.</a:t>
            </a:r>
          </a:p>
          <a:p>
            <a:pPr eaLnBrk="1" hangingPunct="1">
              <a:lnSpc>
                <a:spcPct val="80000"/>
              </a:lnSpc>
              <a:buFont typeface="Arial" pitchFamily="34" charset="0"/>
              <a:buChar char="•"/>
            </a:pPr>
            <a:r>
              <a:rPr lang="ru-RU" dirty="0" smtClean="0"/>
              <a:t> Установлены металлические двери в кабинетах начальной 	школе.</a:t>
            </a:r>
          </a:p>
          <a:p>
            <a:pPr eaLnBrk="1" hangingPunct="1">
              <a:lnSpc>
                <a:spcPct val="80000"/>
              </a:lnSpc>
              <a:buFont typeface="Arial" pitchFamily="34" charset="0"/>
              <a:buChar char="•"/>
            </a:pPr>
            <a:r>
              <a:rPr lang="ru-RU" dirty="0" smtClean="0"/>
              <a:t> Реконструирован узел учёта тепловой энергии.</a:t>
            </a:r>
          </a:p>
          <a:p>
            <a:pPr eaLnBrk="1" hangingPunct="1">
              <a:lnSpc>
                <a:spcPct val="80000"/>
              </a:lnSpc>
              <a:buFont typeface="Arial" pitchFamily="34" charset="0"/>
              <a:buChar char="•"/>
            </a:pPr>
            <a:r>
              <a:rPr lang="ru-RU" dirty="0" smtClean="0"/>
              <a:t> Произведена закупка вычислительной техники</a:t>
            </a:r>
          </a:p>
          <a:p>
            <a:pPr eaLnBrk="1" hangingPunct="1">
              <a:lnSpc>
                <a:spcPct val="80000"/>
              </a:lnSpc>
              <a:buFont typeface="Arial" pitchFamily="34" charset="0"/>
              <a:buChar char="•"/>
            </a:pPr>
            <a:r>
              <a:rPr lang="ru-RU" dirty="0" smtClean="0"/>
              <a:t> Произведена закупка СИЗ и огнетушителей в полном объёме.</a:t>
            </a:r>
          </a:p>
          <a:p>
            <a:pPr eaLnBrk="1" hangingPunct="1">
              <a:lnSpc>
                <a:spcPct val="80000"/>
              </a:lnSpc>
              <a:buFont typeface="Arial" pitchFamily="34" charset="0"/>
              <a:buChar char="•"/>
            </a:pPr>
            <a:r>
              <a:rPr lang="ru-RU" dirty="0" smtClean="0"/>
              <a:t> Произведена закупка краски.</a:t>
            </a:r>
          </a:p>
          <a:p>
            <a:pPr>
              <a:lnSpc>
                <a:spcPct val="80000"/>
              </a:lnSpc>
              <a:buFont typeface="Arial" pitchFamily="34" charset="0"/>
              <a:buChar char="•"/>
            </a:pPr>
            <a:r>
              <a:rPr lang="ru-RU" dirty="0" smtClean="0"/>
              <a:t> Произведена закупка спортивного инвентаря (оградительная 	сетка за футбольными воротами, сетки для 	баскетбольных щитов, сетки на ворота)</a:t>
            </a:r>
          </a:p>
          <a:p>
            <a:pPr eaLnBrk="1" hangingPunct="1">
              <a:lnSpc>
                <a:spcPct val="80000"/>
              </a:lnSpc>
              <a:buFont typeface="Arial" pitchFamily="34" charset="0"/>
              <a:buChar char="•"/>
            </a:pPr>
            <a:endParaRPr lang="ru-RU" dirty="0" smtClean="0"/>
          </a:p>
          <a:p>
            <a:pPr eaLnBrk="1" hangingPunct="1">
              <a:lnSpc>
                <a:spcPct val="80000"/>
              </a:lnSpc>
              <a:buFont typeface="Arial" pitchFamily="34" charset="0"/>
              <a:buChar char="•"/>
            </a:pPr>
            <a:endParaRPr lang="ru-RU" dirty="0" smtClean="0"/>
          </a:p>
          <a:p>
            <a:pPr eaLnBrk="1" hangingPunct="1">
              <a:lnSpc>
                <a:spcPct val="80000"/>
              </a:lnSpc>
            </a:pPr>
            <a:endParaRPr lang="ru-RU"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 y="-424216"/>
          <a:ext cx="9143999" cy="7736421"/>
        </p:xfrm>
        <a:graphic>
          <a:graphicData uri="http://schemas.openxmlformats.org/drawingml/2006/table">
            <a:tbl>
              <a:tblPr firstRow="1" bandRow="1">
                <a:tableStyleId>{5C22544A-7EE6-4342-B048-85BDC9FD1C3A}</a:tableStyleId>
              </a:tblPr>
              <a:tblGrid>
                <a:gridCol w="899591"/>
                <a:gridCol w="4064295"/>
                <a:gridCol w="1894113"/>
                <a:gridCol w="2286000"/>
              </a:tblGrid>
              <a:tr h="505514">
                <a:tc>
                  <a:txBody>
                    <a:bodyPr/>
                    <a:lstStyle/>
                    <a:p>
                      <a:r>
                        <a:rPr lang="ru-RU" sz="1400" dirty="0" smtClean="0"/>
                        <a:t>Работа</a:t>
                      </a:r>
                      <a:endParaRPr lang="ru-RU" sz="1400" dirty="0"/>
                    </a:p>
                  </a:txBody>
                  <a:tcPr/>
                </a:tc>
                <a:tc>
                  <a:txBody>
                    <a:bodyPr/>
                    <a:lstStyle/>
                    <a:p>
                      <a:r>
                        <a:rPr lang="ru-RU" sz="1400" dirty="0" smtClean="0"/>
                        <a:t>Установлено</a:t>
                      </a:r>
                      <a:r>
                        <a:rPr lang="ru-RU" sz="1400" baseline="0" dirty="0" smtClean="0"/>
                        <a:t>, отремонтировано</a:t>
                      </a:r>
                      <a:endParaRPr lang="ru-RU" sz="1400" dirty="0"/>
                    </a:p>
                  </a:txBody>
                  <a:tcPr/>
                </a:tc>
                <a:tc>
                  <a:txBody>
                    <a:bodyPr/>
                    <a:lstStyle/>
                    <a:p>
                      <a:r>
                        <a:rPr lang="ru-RU" sz="1400" dirty="0" smtClean="0"/>
                        <a:t>Цена</a:t>
                      </a:r>
                      <a:endParaRPr lang="ru-RU" sz="1400" dirty="0"/>
                    </a:p>
                  </a:txBody>
                  <a:tcPr/>
                </a:tc>
                <a:tc>
                  <a:txBody>
                    <a:bodyPr/>
                    <a:lstStyle/>
                    <a:p>
                      <a:r>
                        <a:rPr lang="ru-RU" sz="1400" dirty="0" smtClean="0"/>
                        <a:t>Закупка</a:t>
                      </a:r>
                      <a:endParaRPr lang="ru-RU" sz="1400" dirty="0"/>
                    </a:p>
                  </a:txBody>
                  <a:tcPr/>
                </a:tc>
              </a:tr>
              <a:tr h="813204">
                <a:tc>
                  <a:txBody>
                    <a:bodyPr/>
                    <a:lstStyle/>
                    <a:p>
                      <a:pPr algn="ctr"/>
                      <a:endParaRPr lang="ru-RU" sz="1400" dirty="0"/>
                    </a:p>
                  </a:txBody>
                  <a:tcPr/>
                </a:tc>
                <a:tc>
                  <a:txBody>
                    <a:bodyPr/>
                    <a:lstStyle/>
                    <a:p>
                      <a:r>
                        <a:rPr lang="ru-RU" sz="1400" dirty="0" smtClean="0"/>
                        <a:t>Установлено в кабинеты начальной школы по стандартом</a:t>
                      </a:r>
                      <a:r>
                        <a:rPr lang="ru-RU" sz="1400" baseline="0" dirty="0" smtClean="0"/>
                        <a:t> ФГОС</a:t>
                      </a:r>
                      <a:endParaRPr lang="ru-RU" sz="1400" dirty="0"/>
                    </a:p>
                  </a:txBody>
                  <a:tcPr/>
                </a:tc>
                <a:tc>
                  <a:txBody>
                    <a:bodyPr/>
                    <a:lstStyle/>
                    <a:p>
                      <a:r>
                        <a:rPr lang="ru-RU" sz="1400" dirty="0" smtClean="0"/>
                        <a:t>285480,78</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Закупка вычислительной техники</a:t>
                      </a:r>
                      <a:endParaRPr lang="ru-RU" sz="1400" dirty="0"/>
                    </a:p>
                  </a:txBody>
                  <a:tcPr/>
                </a:tc>
              </a:tr>
              <a:tr h="1761943">
                <a:tc>
                  <a:txBody>
                    <a:bodyPr/>
                    <a:lstStyle/>
                    <a:p>
                      <a:endParaRPr lang="ru-RU" sz="1400" dirty="0"/>
                    </a:p>
                  </a:txBody>
                  <a:tcPr/>
                </a:tc>
                <a:tc>
                  <a:txBody>
                    <a:bodyPr/>
                    <a:lstStyle/>
                    <a:p>
                      <a:r>
                        <a:rPr lang="ru-RU" sz="1400" dirty="0" smtClean="0"/>
                        <a:t>Стадион</a:t>
                      </a:r>
                      <a:r>
                        <a:rPr lang="ru-RU" sz="1400" baseline="0" dirty="0" smtClean="0"/>
                        <a:t> школы</a:t>
                      </a:r>
                      <a:endParaRPr lang="ru-RU"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rgbClr val="FF0000"/>
                          </a:solidFill>
                        </a:rPr>
                        <a:t>36600,00</a:t>
                      </a:r>
                    </a:p>
                    <a:p>
                      <a:endParaRPr lang="ru-RU"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rgbClr val="FF0000"/>
                          </a:solidFill>
                        </a:rPr>
                        <a:t>Закупка спортивного инвентаря (оградительная сетка за футбольными воротами,</a:t>
                      </a:r>
                      <a:r>
                        <a:rPr lang="ru-RU" sz="1400" baseline="0" dirty="0" smtClean="0">
                          <a:solidFill>
                            <a:srgbClr val="FF0000"/>
                          </a:solidFill>
                        </a:rPr>
                        <a:t> сетки для баскетбольных щитов, сетка на ворота</a:t>
                      </a:r>
                      <a:r>
                        <a:rPr lang="ru-RU" sz="1400" dirty="0" smtClean="0">
                          <a:solidFill>
                            <a:srgbClr val="FF0000"/>
                          </a:solidFill>
                        </a:rPr>
                        <a:t>)</a:t>
                      </a:r>
                      <a:endParaRPr lang="ru-RU" sz="1400" dirty="0">
                        <a:solidFill>
                          <a:srgbClr val="FF0000"/>
                        </a:solidFill>
                      </a:endParaRPr>
                    </a:p>
                  </a:txBody>
                  <a:tcPr/>
                </a:tc>
              </a:tr>
              <a:tr h="576020">
                <a:tc>
                  <a:txBody>
                    <a:bodyPr/>
                    <a:lstStyle/>
                    <a:p>
                      <a:pPr algn="ctr"/>
                      <a:endParaRPr lang="ru-RU" sz="1400" dirty="0"/>
                    </a:p>
                  </a:txBody>
                  <a:tcPr/>
                </a:tc>
                <a:tc>
                  <a:txBody>
                    <a:bodyPr/>
                    <a:lstStyle/>
                    <a:p>
                      <a:r>
                        <a:rPr lang="ru-RU" sz="1400" dirty="0" smtClean="0"/>
                        <a:t>Для косметического ремонта</a:t>
                      </a:r>
                    </a:p>
                    <a:p>
                      <a:pPr lvl="1">
                        <a:lnSpc>
                          <a:spcPct val="80000"/>
                        </a:lnSpc>
                        <a:buFontTx/>
                        <a:buChar char="-"/>
                      </a:pPr>
                      <a:r>
                        <a:rPr lang="ru-RU" sz="1400" dirty="0" smtClean="0"/>
                        <a:t>Столовой(обеденный зал)</a:t>
                      </a:r>
                    </a:p>
                    <a:p>
                      <a:pPr lvl="1">
                        <a:lnSpc>
                          <a:spcPct val="80000"/>
                        </a:lnSpc>
                        <a:buFontTx/>
                        <a:buChar char="-"/>
                      </a:pPr>
                      <a:r>
                        <a:rPr lang="ru-RU" sz="1400" dirty="0" smtClean="0"/>
                        <a:t> Рекреации 1-ого этажа</a:t>
                      </a:r>
                    </a:p>
                    <a:p>
                      <a:pPr lvl="1">
                        <a:lnSpc>
                          <a:spcPct val="80000"/>
                        </a:lnSpc>
                        <a:buFontTx/>
                        <a:buChar char="-"/>
                      </a:pPr>
                      <a:r>
                        <a:rPr lang="ru-RU" sz="1400" dirty="0" smtClean="0"/>
                        <a:t> Рекреации 2-ого и 3-го этажа.</a:t>
                      </a:r>
                    </a:p>
                    <a:p>
                      <a:endParaRPr lang="ru-RU"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71853,00</a:t>
                      </a:r>
                    </a:p>
                    <a:p>
                      <a:endParaRPr lang="ru-RU"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Закупка краски.</a:t>
                      </a:r>
                    </a:p>
                    <a:p>
                      <a:endParaRPr lang="ru-RU" sz="1400" dirty="0" smtClean="0">
                        <a:solidFill>
                          <a:schemeClr val="tx1"/>
                        </a:solidFill>
                      </a:endParaRPr>
                    </a:p>
                  </a:txBody>
                  <a:tcPr/>
                </a:tc>
              </a:tr>
              <a:tr h="1761943">
                <a:tc>
                  <a:txBody>
                    <a:bodyPr/>
                    <a:lstStyle/>
                    <a:p>
                      <a:pPr algn="ctr"/>
                      <a:r>
                        <a:rPr lang="ru-RU" sz="1400" i="1" dirty="0" smtClean="0"/>
                        <a:t>Работы произведены тех. персоналом школы</a:t>
                      </a:r>
                      <a:endParaRPr lang="ru-RU" sz="1400" dirty="0"/>
                    </a:p>
                  </a:txBody>
                  <a:tcPr/>
                </a:tc>
                <a:tc>
                  <a:txBody>
                    <a:bodyPr/>
                    <a:lstStyle/>
                    <a:p>
                      <a:pPr eaLnBrk="1" hangingPunct="1">
                        <a:lnSpc>
                          <a:spcPct val="80000"/>
                        </a:lnSpc>
                        <a:buFont typeface="Arial" pitchFamily="34" charset="0"/>
                        <a:buNone/>
                      </a:pPr>
                      <a:r>
                        <a:rPr lang="ru-RU" sz="1400" dirty="0" smtClean="0"/>
                        <a:t>Косметический ремонт:</a:t>
                      </a:r>
                    </a:p>
                    <a:p>
                      <a:pPr eaLnBrk="1" hangingPunct="1">
                        <a:lnSpc>
                          <a:spcPct val="80000"/>
                        </a:lnSpc>
                        <a:buFont typeface="Arial" pitchFamily="34" charset="0"/>
                        <a:buChar char="•"/>
                      </a:pPr>
                      <a:r>
                        <a:rPr lang="ru-RU" sz="1400" dirty="0" smtClean="0"/>
                        <a:t>Столовой(обеденный зал)</a:t>
                      </a:r>
                    </a:p>
                    <a:p>
                      <a:pPr eaLnBrk="1" hangingPunct="1">
                        <a:lnSpc>
                          <a:spcPct val="80000"/>
                        </a:lnSpc>
                        <a:buFont typeface="Arial" pitchFamily="34" charset="0"/>
                        <a:buChar char="•"/>
                      </a:pPr>
                      <a:r>
                        <a:rPr lang="ru-RU" sz="1400" dirty="0" smtClean="0"/>
                        <a:t>Рекреация 1-ого этажа</a:t>
                      </a:r>
                    </a:p>
                    <a:p>
                      <a:pPr>
                        <a:buFont typeface="Arial" pitchFamily="34" charset="0"/>
                        <a:buChar char="•"/>
                      </a:pPr>
                      <a:r>
                        <a:rPr lang="ru-RU" sz="1400" dirty="0" smtClean="0"/>
                        <a:t>Рекреация 2-ого и 3-го этажа</a:t>
                      </a:r>
                    </a:p>
                  </a:txBody>
                  <a:tcPr/>
                </a:tc>
                <a:tc>
                  <a:txBody>
                    <a:bodyPr/>
                    <a:lstStyle/>
                    <a:p>
                      <a:r>
                        <a:rPr lang="ru-RU" sz="1400" dirty="0" smtClean="0"/>
                        <a:t>69911,28</a:t>
                      </a:r>
                    </a:p>
                    <a:p>
                      <a:endParaRPr lang="ru-RU" sz="1400" dirty="0" smtClean="0"/>
                    </a:p>
                    <a:p>
                      <a:endParaRPr lang="ru-RU" sz="1400" dirty="0" smtClean="0"/>
                    </a:p>
                    <a:p>
                      <a:endParaRPr lang="ru-RU" sz="1400" dirty="0" smtClean="0"/>
                    </a:p>
                    <a:p>
                      <a:endParaRPr lang="ru-RU" sz="1400" dirty="0" smtClean="0"/>
                    </a:p>
                  </a:txBody>
                  <a:tcPr/>
                </a:tc>
                <a:tc>
                  <a:txBody>
                    <a:bodyPr/>
                    <a:lstStyle/>
                    <a:p>
                      <a:r>
                        <a:rPr lang="ru-RU" sz="1400" dirty="0" smtClean="0"/>
                        <a:t>Закупка СИЗ и огнетушителей в полном объёме.</a:t>
                      </a:r>
                    </a:p>
                  </a:txBody>
                  <a:tcPr/>
                </a:tc>
              </a:tr>
              <a:tr h="576020">
                <a:tc>
                  <a:txBody>
                    <a:bodyPr/>
                    <a:lstStyle/>
                    <a:p>
                      <a:pPr algn="ct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Ремонт</a:t>
                      </a:r>
                      <a:r>
                        <a:rPr lang="ru-RU" sz="1400" baseline="0" dirty="0" smtClean="0">
                          <a:solidFill>
                            <a:schemeClr val="tx1"/>
                          </a:solidFill>
                        </a:rPr>
                        <a:t> холодильной камеры в столовой.</a:t>
                      </a:r>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24288,00</a:t>
                      </a:r>
                    </a:p>
                    <a:p>
                      <a:endParaRPr lang="ru-RU" sz="1400" dirty="0">
                        <a:solidFill>
                          <a:schemeClr val="tx1"/>
                        </a:solidFill>
                      </a:endParaRPr>
                    </a:p>
                  </a:txBody>
                  <a:tcPr/>
                </a:tc>
                <a:tc>
                  <a:txBody>
                    <a:bodyPr/>
                    <a:lstStyle/>
                    <a:p>
                      <a:endParaRPr lang="ru-RU" sz="1400" dirty="0"/>
                    </a:p>
                  </a:txBody>
                  <a:tcPr/>
                </a:tc>
              </a:tr>
              <a:tr h="1287573">
                <a:tc>
                  <a:txBody>
                    <a:bodyPr/>
                    <a:lstStyle/>
                    <a:p>
                      <a:pPr algn="ctr"/>
                      <a:endParaRPr lang="ru-RU" sz="1400" dirty="0"/>
                    </a:p>
                  </a:txBody>
                  <a:tcPr/>
                </a:tc>
                <a:tc>
                  <a:txBody>
                    <a:bodyPr/>
                    <a:lstStyle/>
                    <a:p>
                      <a:r>
                        <a:rPr lang="ru-RU" sz="1400" baseline="0" dirty="0" smtClean="0"/>
                        <a:t>Внутренние видеонаблюдение школы, модернизация административных компьютеров.</a:t>
                      </a:r>
                      <a:endParaRPr lang="ru-RU" sz="1400" dirty="0"/>
                    </a:p>
                  </a:txBody>
                  <a:tcPr/>
                </a:tc>
                <a:tc>
                  <a:txBody>
                    <a:bodyPr/>
                    <a:lstStyle/>
                    <a:p>
                      <a:r>
                        <a:rPr lang="ru-RU" sz="1400" dirty="0" smtClean="0"/>
                        <a:t>433446,57</a:t>
                      </a:r>
                      <a:endParaRPr lang="ru-RU" sz="1400" dirty="0"/>
                    </a:p>
                  </a:txBody>
                  <a:tcPr/>
                </a:tc>
                <a:tc>
                  <a:txBody>
                    <a:bodyPr/>
                    <a:lstStyle/>
                    <a:p>
                      <a:r>
                        <a:rPr lang="ru-RU" sz="1400" dirty="0" smtClean="0"/>
                        <a:t>Закупка техники для модернизации видеонаблюдения и оборудования для кабинетов школы</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83767" y="260648"/>
            <a:ext cx="6091907" cy="1260177"/>
          </a:xfrm>
        </p:spPr>
        <p:txBody>
          <a:bodyPr/>
          <a:lstStyle/>
          <a:p>
            <a:r>
              <a:rPr lang="ru-RU" dirty="0" smtClean="0"/>
              <a:t>Информатизация ОУ</a:t>
            </a:r>
            <a:endParaRPr lang="ru-RU" dirty="0"/>
          </a:p>
        </p:txBody>
      </p:sp>
      <p:sp>
        <p:nvSpPr>
          <p:cNvPr id="66562" name="Rectangle 3"/>
          <p:cNvSpPr>
            <a:spLocks noGrp="1" noChangeArrowheads="1"/>
          </p:cNvSpPr>
          <p:nvPr>
            <p:ph idx="1"/>
          </p:nvPr>
        </p:nvSpPr>
        <p:spPr/>
        <p:txBody>
          <a:bodyPr/>
          <a:lstStyle/>
          <a:p>
            <a:pPr eaLnBrk="1" hangingPunct="1">
              <a:lnSpc>
                <a:spcPct val="80000"/>
              </a:lnSpc>
              <a:buNone/>
            </a:pPr>
            <a:r>
              <a:rPr lang="ru-RU" sz="1500" dirty="0" smtClean="0"/>
              <a:t>В 2011-2012 учебном году в школе</a:t>
            </a:r>
          </a:p>
          <a:p>
            <a:pPr eaLnBrk="1" hangingPunct="1">
              <a:lnSpc>
                <a:spcPct val="80000"/>
              </a:lnSpc>
              <a:buFont typeface="Wingdings" pitchFamily="2" charset="2"/>
              <a:buNone/>
            </a:pPr>
            <a:r>
              <a:rPr lang="ru-RU" sz="1500" dirty="0" smtClean="0"/>
              <a:t>- 	создана локальная сеть с подключением к сети интернет ОУ (63% ).</a:t>
            </a:r>
          </a:p>
          <a:p>
            <a:pPr eaLnBrk="1" hangingPunct="1">
              <a:lnSpc>
                <a:spcPct val="80000"/>
              </a:lnSpc>
              <a:buFontTx/>
              <a:buChar char="-"/>
            </a:pPr>
            <a:r>
              <a:rPr lang="ru-RU" sz="1500" dirty="0" smtClean="0"/>
              <a:t>К</a:t>
            </a:r>
            <a:r>
              <a:rPr lang="ru-RU" sz="1600" dirty="0" smtClean="0"/>
              <a:t> началу учебного года в кабинетах начальной школы (116,120,121,122) было установлено интерактивное оборудование в соответствии с ФГОС. </a:t>
            </a:r>
          </a:p>
          <a:p>
            <a:pPr eaLnBrk="1" hangingPunct="1">
              <a:lnSpc>
                <a:spcPct val="80000"/>
              </a:lnSpc>
              <a:buFontTx/>
              <a:buChar char="-"/>
            </a:pPr>
            <a:r>
              <a:rPr lang="ru-RU" sz="1600" dirty="0" smtClean="0"/>
              <a:t>В кабинете 23(математика) и кабинете 214(английский язык) установлено интерактивное оборудование (интерактивная доска, проектор).</a:t>
            </a:r>
          </a:p>
          <a:p>
            <a:pPr eaLnBrk="1" hangingPunct="1">
              <a:lnSpc>
                <a:spcPct val="80000"/>
              </a:lnSpc>
              <a:buFontTx/>
              <a:buChar char="-"/>
            </a:pPr>
            <a:r>
              <a:rPr lang="ru-RU" sz="1600" dirty="0" smtClean="0"/>
              <a:t>Комитетом по образования было предоставлено интерактивное оборудование в кабинет биологии.</a:t>
            </a:r>
          </a:p>
          <a:p>
            <a:pPr eaLnBrk="1" hangingPunct="1">
              <a:lnSpc>
                <a:spcPct val="80000"/>
              </a:lnSpc>
              <a:buFontTx/>
              <a:buChar char="-"/>
            </a:pPr>
            <a:r>
              <a:rPr lang="ru-RU" sz="1600" dirty="0" smtClean="0"/>
              <a:t>Комитетом по образования было предоставлен электронный наглядный материал для интерактивных досок начальных классов.</a:t>
            </a:r>
          </a:p>
          <a:p>
            <a:pPr eaLnBrk="1" hangingPunct="1">
              <a:lnSpc>
                <a:spcPct val="80000"/>
              </a:lnSpc>
              <a:buFontTx/>
              <a:buChar char="-"/>
            </a:pPr>
            <a:r>
              <a:rPr lang="ru-RU" sz="1600" dirty="0" smtClean="0"/>
              <a:t>63% кабинетов в ОУ было оснащено вычислительной техникой.</a:t>
            </a:r>
          </a:p>
          <a:p>
            <a:pPr eaLnBrk="1" hangingPunct="1">
              <a:lnSpc>
                <a:spcPct val="80000"/>
              </a:lnSpc>
              <a:buFontTx/>
              <a:buChar char="-"/>
            </a:pPr>
            <a:r>
              <a:rPr lang="ru-RU" sz="1600" dirty="0" smtClean="0"/>
              <a:t>Установлено внутреннее видеонаблюдение школы.</a:t>
            </a:r>
          </a:p>
          <a:p>
            <a:pPr eaLnBrk="1" hangingPunct="1">
              <a:lnSpc>
                <a:spcPct val="80000"/>
              </a:lnSpc>
              <a:buFontTx/>
              <a:buChar char="-"/>
            </a:pPr>
            <a:r>
              <a:rPr lang="ru-RU" sz="1600" dirty="0" smtClean="0"/>
              <a:t>Создан сайт с элементами дистанционного обучения для полноценного взаимодействия учителей, обучающихся и родителей.</a:t>
            </a:r>
          </a:p>
          <a:p>
            <a:pPr eaLnBrk="1" hangingPunct="1">
              <a:lnSpc>
                <a:spcPct val="80000"/>
              </a:lnSpc>
              <a:buFontTx/>
              <a:buChar char="-"/>
            </a:pPr>
            <a:r>
              <a:rPr lang="ru-RU" sz="1600" dirty="0" smtClean="0"/>
              <a:t>В ОУ регулярно заполняется электронный журнал.</a:t>
            </a:r>
          </a:p>
          <a:p>
            <a:pPr eaLnBrk="1" hangingPunct="1">
              <a:lnSpc>
                <a:spcPct val="80000"/>
              </a:lnSpc>
              <a:buFontTx/>
              <a:buChar char="-"/>
            </a:pPr>
            <a:r>
              <a:rPr lang="ru-RU" sz="1600" dirty="0" smtClean="0"/>
              <a:t>Произведена модернизация административных </a:t>
            </a:r>
          </a:p>
          <a:p>
            <a:pPr eaLnBrk="1" hangingPunct="1">
              <a:lnSpc>
                <a:spcPct val="80000"/>
              </a:lnSpc>
              <a:buNone/>
            </a:pPr>
            <a:r>
              <a:rPr lang="ru-RU" sz="1600" dirty="0" smtClean="0"/>
              <a:t>	компьютеров.</a:t>
            </a:r>
          </a:p>
          <a:p>
            <a:pPr eaLnBrk="1" hangingPunct="1">
              <a:lnSpc>
                <a:spcPct val="80000"/>
              </a:lnSpc>
              <a:buFontTx/>
              <a:buChar char="-"/>
            </a:pPr>
            <a:endParaRPr lang="ru-RU" sz="1600" dirty="0" smtClean="0"/>
          </a:p>
          <a:p>
            <a:pPr eaLnBrk="1" hangingPunct="1">
              <a:lnSpc>
                <a:spcPct val="80000"/>
              </a:lnSpc>
              <a:buFontTx/>
              <a:buChar char="-"/>
            </a:pPr>
            <a:endParaRPr lang="ru-RU" sz="1600" dirty="0" smtClean="0"/>
          </a:p>
          <a:p>
            <a:pPr eaLnBrk="1" hangingPunct="1">
              <a:lnSpc>
                <a:spcPct val="80000"/>
              </a:lnSpc>
              <a:buNone/>
            </a:pPr>
            <a:endParaRPr lang="ru-RU" sz="1600" dirty="0" smtClean="0"/>
          </a:p>
          <a:p>
            <a:pPr eaLnBrk="1" hangingPunct="1">
              <a:lnSpc>
                <a:spcPct val="80000"/>
              </a:lnSpc>
              <a:buFontTx/>
              <a:buChar char="-"/>
            </a:pPr>
            <a:endParaRPr lang="ru-RU" sz="1600" dirty="0" smtClean="0"/>
          </a:p>
        </p:txBody>
      </p:sp>
      <p:pic>
        <p:nvPicPr>
          <p:cNvPr id="66563" name="Picture 5" descr="информатика"/>
          <p:cNvPicPr>
            <a:picLocks noChangeAspect="1" noChangeArrowheads="1"/>
          </p:cNvPicPr>
          <p:nvPr/>
        </p:nvPicPr>
        <p:blipFill>
          <a:blip r:embed="rId2" cstate="print"/>
          <a:srcRect/>
          <a:stretch>
            <a:fillRect/>
          </a:stretch>
        </p:blipFill>
        <p:spPr bwMode="auto">
          <a:xfrm>
            <a:off x="0" y="0"/>
            <a:ext cx="2357438" cy="1768475"/>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7164288" y="5373216"/>
            <a:ext cx="1979712"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ru-RU" sz="3400" dirty="0" smtClean="0"/>
              <a:t>Решения, принятые по итогам общественного обсуждения.</a:t>
            </a:r>
          </a:p>
        </p:txBody>
      </p:sp>
      <p:sp>
        <p:nvSpPr>
          <p:cNvPr id="67587" name="Rectangle 3"/>
          <p:cNvSpPr>
            <a:spLocks noGrp="1" noChangeArrowheads="1"/>
          </p:cNvSpPr>
          <p:nvPr>
            <p:ph type="body" idx="1"/>
          </p:nvPr>
        </p:nvSpPr>
        <p:spPr>
          <a:xfrm>
            <a:off x="539750" y="1916113"/>
            <a:ext cx="8001000" cy="3621087"/>
          </a:xfrm>
        </p:spPr>
        <p:txBody>
          <a:bodyPr/>
          <a:lstStyle/>
          <a:p>
            <a:pPr>
              <a:buNone/>
            </a:pPr>
            <a:r>
              <a:rPr lang="ru-RU" sz="1800" dirty="0" smtClean="0"/>
              <a:t>По итогам публикации предыдущего публичного отчета общественностью никаких замечаний и пожеланий высказано не было. </a:t>
            </a:r>
          </a:p>
          <a:p>
            <a:pPr algn="ctr">
              <a:buNone/>
            </a:pPr>
            <a:r>
              <a:rPr lang="ru-RU" sz="1800" b="1" dirty="0" smtClean="0"/>
              <a:t>Информация о решениях, в течение учебного года по итогам общественного обслуживания, и их реализации </a:t>
            </a:r>
          </a:p>
          <a:p>
            <a:r>
              <a:rPr lang="ru-RU" sz="1800" dirty="0" smtClean="0"/>
              <a:t>В результате анкетирования и собеседований с  родителями по вопросам удовлетворенности работой школы были выявлены вопросы, требующие особого внимания: </a:t>
            </a:r>
          </a:p>
          <a:p>
            <a:pPr lvl="1">
              <a:buNone/>
            </a:pPr>
            <a:r>
              <a:rPr lang="ru-RU" sz="1800" dirty="0" smtClean="0"/>
              <a:t>− условия безопасности учащихся при подходе в школе; </a:t>
            </a:r>
          </a:p>
          <a:p>
            <a:pPr lvl="1">
              <a:buNone/>
            </a:pPr>
            <a:r>
              <a:rPr lang="ru-RU" sz="1800" dirty="0" smtClean="0"/>
              <a:t>− организация питания учащихся.</a:t>
            </a:r>
          </a:p>
          <a:p>
            <a:pPr lvl="1">
              <a:buNone/>
            </a:pPr>
            <a:r>
              <a:rPr lang="ru-RU" sz="1800" dirty="0" smtClean="0"/>
              <a:t>− организация работ школьного научного общества.</a:t>
            </a:r>
          </a:p>
          <a:p>
            <a:pPr eaLnBrk="1" hangingPunct="1">
              <a:lnSpc>
                <a:spcPct val="80000"/>
              </a:lnSpc>
              <a:buFont typeface="+mj-lt"/>
              <a:buAutoNum type="arabicPeriod"/>
            </a:pPr>
            <a:endParaRPr lang="ru-RU" sz="19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sz="1800" dirty="0" smtClean="0"/>
              <a:t>По вопросам парковки машин около школы администрация школы неоднократно обращалась с письмами в 75 отделение милиции, к владельцам автомашин с листовками. В 2012/2013 </a:t>
            </a:r>
            <a:r>
              <a:rPr lang="ru-RU" sz="1800" dirty="0" err="1" smtClean="0"/>
              <a:t>уч</a:t>
            </a:r>
            <a:r>
              <a:rPr lang="ru-RU" sz="1800" dirty="0" smtClean="0"/>
              <a:t>. году произведено ограждение территории школы в соответствии с городской программой. </a:t>
            </a:r>
          </a:p>
          <a:p>
            <a:r>
              <a:rPr lang="ru-RU" sz="1800" dirty="0" smtClean="0"/>
              <a:t>Вопросы организации питания были рассмотрены на родительских собраниях.</a:t>
            </a:r>
          </a:p>
          <a:p>
            <a:r>
              <a:rPr lang="ru-RU" sz="1800" dirty="0" smtClean="0"/>
              <a:t>Третий год в школе работает ШНО </a:t>
            </a:r>
            <a:r>
              <a:rPr lang="en-US" sz="1800" dirty="0" smtClean="0"/>
              <a:t>“</a:t>
            </a:r>
            <a:r>
              <a:rPr lang="ru-RU" sz="1800" dirty="0" smtClean="0"/>
              <a:t>Эврика</a:t>
            </a:r>
            <a:r>
              <a:rPr lang="en-US" sz="1800" dirty="0" smtClean="0"/>
              <a:t>”</a:t>
            </a:r>
            <a:r>
              <a:rPr lang="ru-RU" sz="1800" dirty="0" smtClean="0"/>
              <a:t>. Успешно прошла третья научная конференция </a:t>
            </a:r>
            <a:r>
              <a:rPr lang="en-US" sz="1800" dirty="0" smtClean="0"/>
              <a:t>“</a:t>
            </a:r>
            <a:r>
              <a:rPr lang="ru-RU" sz="1800" dirty="0" smtClean="0"/>
              <a:t>Шаги к успеху</a:t>
            </a:r>
            <a:r>
              <a:rPr lang="en-US" sz="1800" dirty="0" smtClean="0"/>
              <a:t>”</a:t>
            </a:r>
            <a:r>
              <a:rPr lang="ru-RU" sz="1800" dirty="0" smtClean="0"/>
              <a:t>.</a:t>
            </a:r>
          </a:p>
          <a:p>
            <a:r>
              <a:rPr lang="ru-RU" sz="1800" dirty="0" smtClean="0"/>
              <a:t>С целью удовлетворения информационных потребностей родителей были проведены общешкольные родительские собрания. Обратная связь с родителями и представителями общественности осуществлялась и продолжает осуществляться через электронную почту школы (адрес которой можно найти на странице школьного сайта </a:t>
            </a:r>
            <a:r>
              <a:rPr lang="en-US" sz="1800" dirty="0" smtClean="0"/>
              <a:t>www.shkola591.ucoz.ru</a:t>
            </a:r>
            <a:r>
              <a:rPr lang="ru-RU" sz="1800" dirty="0" smtClean="0"/>
              <a:t>) или на сайте школы в рубрике </a:t>
            </a:r>
            <a:r>
              <a:rPr lang="en-US" sz="1800" dirty="0" smtClean="0"/>
              <a:t>“</a:t>
            </a:r>
            <a:r>
              <a:rPr lang="ru-RU" sz="1800" dirty="0" smtClean="0"/>
              <a:t>Задать </a:t>
            </a:r>
            <a:r>
              <a:rPr lang="ru-RU" sz="1800" smtClean="0"/>
              <a:t>вопрос школе</a:t>
            </a:r>
            <a:r>
              <a:rPr lang="en-US" sz="1800" smtClean="0"/>
              <a:t>”</a:t>
            </a:r>
            <a:r>
              <a:rPr lang="ru-RU" sz="1800" dirty="0" smtClean="0"/>
              <a:t> </a:t>
            </a:r>
          </a:p>
          <a:p>
            <a:endParaRPr lang="ru-RU" dirty="0" smtClean="0"/>
          </a:p>
          <a:p>
            <a:endParaRPr lang="ru-RU"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001000" cy="806469"/>
          </a:xfrm>
        </p:spPr>
        <p:txBody>
          <a:bodyPr/>
          <a:lstStyle/>
          <a:p>
            <a:pPr algn="ctr"/>
            <a:r>
              <a:rPr lang="ru-RU" dirty="0" smtClean="0"/>
              <a:t>Наши успехи</a:t>
            </a:r>
            <a:endParaRPr lang="ru-RU" dirty="0"/>
          </a:p>
        </p:txBody>
      </p:sp>
      <p:sp>
        <p:nvSpPr>
          <p:cNvPr id="3" name="Содержимое 2"/>
          <p:cNvSpPr>
            <a:spLocks noGrp="1"/>
          </p:cNvSpPr>
          <p:nvPr>
            <p:ph idx="1"/>
          </p:nvPr>
        </p:nvSpPr>
        <p:spPr/>
        <p:txBody>
          <a:bodyPr/>
          <a:lstStyle/>
          <a:p>
            <a:r>
              <a:rPr lang="ru-RU" sz="1600" dirty="0" smtClean="0"/>
              <a:t>Сложившийся контингент обучающихся; демократический стиль общения коллектива школы с обучающимися, что позволяет создавать благоприятный эмоциональный настрой обучающихся, мотивировать их интерес к учёбе.</a:t>
            </a:r>
          </a:p>
          <a:p>
            <a:r>
              <a:rPr lang="ru-RU" sz="1600" dirty="0" smtClean="0"/>
              <a:t>Наличие победителей, призёров конкурсов, проектов, олимпиад, фестивалей разного уровня  среди обучающихся, и среди педагогов.</a:t>
            </a:r>
          </a:p>
          <a:p>
            <a:r>
              <a:rPr lang="ru-RU" sz="1600" dirty="0" smtClean="0"/>
              <a:t>Сложившаяся система школьных традиций, развитие детского самоуправления.</a:t>
            </a:r>
          </a:p>
          <a:p>
            <a:r>
              <a:rPr lang="ru-RU" sz="1600" dirty="0" smtClean="0"/>
              <a:t>Ежегодное проведение школьной научно- практической конференции </a:t>
            </a:r>
            <a:r>
              <a:rPr lang="en-US" sz="1600" dirty="0" smtClean="0"/>
              <a:t>“</a:t>
            </a:r>
            <a:r>
              <a:rPr lang="ru-RU" sz="1600" dirty="0" smtClean="0"/>
              <a:t>Шаги к успеху</a:t>
            </a:r>
            <a:r>
              <a:rPr lang="en-US" sz="1600" dirty="0" smtClean="0"/>
              <a:t>”</a:t>
            </a:r>
            <a:r>
              <a:rPr lang="ru-RU" sz="1600" dirty="0" smtClean="0"/>
              <a:t>.</a:t>
            </a:r>
          </a:p>
          <a:p>
            <a:r>
              <a:rPr lang="ru-RU" sz="1600" dirty="0" smtClean="0"/>
              <a:t>Использование социальной сети </a:t>
            </a:r>
            <a:r>
              <a:rPr lang="en-US" sz="1600" dirty="0" smtClean="0"/>
              <a:t>“</a:t>
            </a:r>
            <a:r>
              <a:rPr lang="ru-RU" sz="1600" dirty="0" smtClean="0"/>
              <a:t>Петербургское образование</a:t>
            </a:r>
            <a:r>
              <a:rPr lang="en-US" sz="1600" dirty="0" smtClean="0"/>
              <a:t>”</a:t>
            </a:r>
            <a:r>
              <a:rPr lang="ru-RU" sz="1600" dirty="0" smtClean="0"/>
              <a:t>  для взаимодействия родителей, учителей и обучающихся.</a:t>
            </a:r>
          </a:p>
          <a:p>
            <a:r>
              <a:rPr lang="ru-RU" sz="1600" dirty="0" smtClean="0"/>
              <a:t>Использование социально-методической сети </a:t>
            </a:r>
            <a:r>
              <a:rPr lang="en-US" sz="1600" dirty="0" smtClean="0"/>
              <a:t>“2</a:t>
            </a:r>
            <a:r>
              <a:rPr lang="ru-RU" sz="1600" dirty="0" smtClean="0"/>
              <a:t>БЕРЕГА</a:t>
            </a:r>
            <a:r>
              <a:rPr lang="en-US" sz="1600" dirty="0" smtClean="0"/>
              <a:t>”</a:t>
            </a:r>
            <a:endParaRPr lang="ru-RU" sz="1600" dirty="0" smtClean="0"/>
          </a:p>
          <a:p>
            <a:r>
              <a:rPr lang="ru-RU" sz="1600" dirty="0" smtClean="0"/>
              <a:t>Рост качества знаний обучающихся вырос до 46,2 %</a:t>
            </a:r>
          </a:p>
          <a:p>
            <a:r>
              <a:rPr lang="ru-RU" sz="1600" dirty="0" smtClean="0"/>
              <a:t>Сложившаяся система работы по росту профессионального мастерства педагогов школы</a:t>
            </a:r>
          </a:p>
          <a:p>
            <a:r>
              <a:rPr lang="ru-RU" sz="1600" dirty="0" smtClean="0"/>
              <a:t>Рост материально- технической базы ОУ.</a:t>
            </a:r>
          </a:p>
          <a:p>
            <a:endParaRPr lang="ru-RU" sz="1800" dirty="0" smtClean="0"/>
          </a:p>
          <a:p>
            <a:endParaRPr lang="ru-RU" sz="1800"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a:xfrm>
            <a:off x="574675" y="304800"/>
            <a:ext cx="5942013" cy="1179513"/>
          </a:xfrm>
        </p:spPr>
        <p:txBody>
          <a:bodyPr/>
          <a:lstStyle/>
          <a:p>
            <a:pPr algn="ctr" eaLnBrk="1" hangingPunct="1"/>
            <a:r>
              <a:rPr lang="ru-RU" b="1" smtClean="0">
                <a:solidFill>
                  <a:schemeClr val="tx1"/>
                </a:solidFill>
              </a:rPr>
              <a:t/>
            </a:r>
            <a:br>
              <a:rPr lang="ru-RU" b="1" smtClean="0">
                <a:solidFill>
                  <a:schemeClr val="tx1"/>
                </a:solidFill>
              </a:rPr>
            </a:br>
            <a:endParaRPr lang="ru-RU" b="1" smtClean="0">
              <a:solidFill>
                <a:schemeClr val="tx1"/>
              </a:solidFill>
            </a:endParaRPr>
          </a:p>
        </p:txBody>
      </p:sp>
      <p:sp>
        <p:nvSpPr>
          <p:cNvPr id="8195" name="Rectangle 6"/>
          <p:cNvSpPr>
            <a:spLocks noGrp="1" noChangeArrowheads="1"/>
          </p:cNvSpPr>
          <p:nvPr>
            <p:ph type="body" idx="1"/>
          </p:nvPr>
        </p:nvSpPr>
        <p:spPr>
          <a:xfrm>
            <a:off x="0" y="1700213"/>
            <a:ext cx="9144000" cy="3044825"/>
          </a:xfrm>
        </p:spPr>
        <p:txBody>
          <a:bodyPr/>
          <a:lstStyle/>
          <a:p>
            <a:pPr eaLnBrk="1" hangingPunct="1">
              <a:lnSpc>
                <a:spcPct val="90000"/>
              </a:lnSpc>
            </a:pPr>
            <a:r>
              <a:rPr lang="ru-RU" sz="2800" smtClean="0"/>
              <a:t>Школа открыта в 1990 году.</a:t>
            </a:r>
          </a:p>
          <a:p>
            <a:pPr eaLnBrk="1" hangingPunct="1">
              <a:lnSpc>
                <a:spcPct val="90000"/>
              </a:lnSpc>
              <a:buFont typeface="Wingdings" pitchFamily="2" charset="2"/>
              <a:buNone/>
            </a:pPr>
            <a:r>
              <a:rPr lang="ru-RU" sz="2800" smtClean="0"/>
              <a:t>	С 1990 года по настоящее время школой руководит заслуженный учитель РФ Чепёлкина Людмила Петровна.</a:t>
            </a:r>
          </a:p>
          <a:p>
            <a:pPr eaLnBrk="1" hangingPunct="1">
              <a:lnSpc>
                <a:spcPct val="90000"/>
              </a:lnSpc>
              <a:buFont typeface="Wingdings" pitchFamily="2" charset="2"/>
              <a:buNone/>
            </a:pPr>
            <a:r>
              <a:rPr lang="ru-RU" sz="2800" smtClean="0"/>
              <a:t>Педагогический коллектив использует современные образовательные технологии для раскрытия личностного потенциала детей.</a:t>
            </a:r>
          </a:p>
          <a:p>
            <a:pPr eaLnBrk="1" hangingPunct="1">
              <a:lnSpc>
                <a:spcPct val="90000"/>
              </a:lnSpc>
              <a:buFont typeface="Wingdings" pitchFamily="2" charset="2"/>
              <a:buNone/>
            </a:pPr>
            <a:r>
              <a:rPr lang="ru-RU" sz="1800" smtClean="0"/>
              <a:t>	</a:t>
            </a:r>
          </a:p>
        </p:txBody>
      </p:sp>
      <p:pic>
        <p:nvPicPr>
          <p:cNvPr id="8196" name="Picture 3" descr="C:\Documents and Settings\Катя\Рабочий стол\Публичный отчет 2009-10 школа №345\ЛИЦЕНЗИЯ Серия А №243820.jpg"/>
          <p:cNvPicPr>
            <a:picLocks noChangeAspect="1" noChangeArrowheads="1"/>
          </p:cNvPicPr>
          <p:nvPr/>
        </p:nvPicPr>
        <p:blipFill>
          <a:blip r:embed="rId2" cstate="print"/>
          <a:srcRect/>
          <a:stretch>
            <a:fillRect/>
          </a:stretch>
        </p:blipFill>
        <p:spPr bwMode="auto">
          <a:xfrm rot="710371">
            <a:off x="6156325" y="115888"/>
            <a:ext cx="1141413" cy="1571625"/>
          </a:xfrm>
          <a:prstGeom prst="rect">
            <a:avLst/>
          </a:prstGeom>
          <a:noFill/>
          <a:ln w="9525">
            <a:noFill/>
            <a:miter lim="800000"/>
            <a:headEnd/>
            <a:tailEnd/>
          </a:ln>
        </p:spPr>
      </p:pic>
      <p:pic>
        <p:nvPicPr>
          <p:cNvPr id="8197" name="Picture 4" descr="C:\Documents and Settings\Катя\Рабочий стол\Публичный отчет 2009-10 школа №345\СВИДЕТЕЛЬСТВО о государственной аккредитации АА 160607.jpg"/>
          <p:cNvPicPr>
            <a:picLocks noChangeAspect="1" noChangeArrowheads="1"/>
          </p:cNvPicPr>
          <p:nvPr/>
        </p:nvPicPr>
        <p:blipFill>
          <a:blip r:embed="rId3" cstate="print"/>
          <a:srcRect/>
          <a:stretch>
            <a:fillRect/>
          </a:stretch>
        </p:blipFill>
        <p:spPr bwMode="auto">
          <a:xfrm rot="691027">
            <a:off x="7667625" y="404813"/>
            <a:ext cx="1143000" cy="1573212"/>
          </a:xfrm>
          <a:prstGeom prst="rect">
            <a:avLst/>
          </a:prstGeom>
          <a:noFill/>
          <a:ln w="9525">
            <a:noFill/>
            <a:miter lim="800000"/>
            <a:headEnd/>
            <a:tailEnd/>
          </a:ln>
        </p:spPr>
      </p:pic>
      <p:pic>
        <p:nvPicPr>
          <p:cNvPr id="8198" name="Picture 7" descr="x_12c40803"/>
          <p:cNvPicPr>
            <a:picLocks noChangeAspect="1" noChangeArrowheads="1"/>
          </p:cNvPicPr>
          <p:nvPr/>
        </p:nvPicPr>
        <p:blipFill>
          <a:blip r:embed="rId4" cstate="print"/>
          <a:srcRect/>
          <a:stretch>
            <a:fillRect/>
          </a:stretch>
        </p:blipFill>
        <p:spPr bwMode="auto">
          <a:xfrm>
            <a:off x="6011863" y="4581525"/>
            <a:ext cx="2951162" cy="196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1" descr="C:\Users\ИГАРЬ_ЗАЖИГАЙ\Pictures\2012-09-05\к4.JPG"/>
          <p:cNvPicPr>
            <a:picLocks noChangeAspect="1" noChangeArrowheads="1"/>
          </p:cNvPicPr>
          <p:nvPr/>
        </p:nvPicPr>
        <p:blipFill>
          <a:blip r:embed="rId2" cstate="print"/>
          <a:srcRect/>
          <a:stretch>
            <a:fillRect/>
          </a:stretch>
        </p:blipFill>
        <p:spPr bwMode="auto">
          <a:xfrm>
            <a:off x="0" y="188640"/>
            <a:ext cx="9144000" cy="6464984"/>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C:\Users\ИГАРЬ_ЗАЖИГАЙ\Pictures\2012-09-05\к40001.JPG"/>
          <p:cNvPicPr>
            <a:picLocks noChangeAspect="1" noChangeArrowheads="1"/>
          </p:cNvPicPr>
          <p:nvPr/>
        </p:nvPicPr>
        <p:blipFill>
          <a:blip r:embed="rId2" cstate="print"/>
          <a:srcRect/>
          <a:stretch>
            <a:fillRect/>
          </a:stretch>
        </p:blipFill>
        <p:spPr bwMode="auto">
          <a:xfrm>
            <a:off x="0" y="188640"/>
            <a:ext cx="9127524" cy="6453336"/>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ru-RU" sz="2400" smtClean="0"/>
              <a:t>Основные направления ближайшего развития образовательного учреждения</a:t>
            </a:r>
          </a:p>
        </p:txBody>
      </p:sp>
      <p:sp>
        <p:nvSpPr>
          <p:cNvPr id="68611" name="Rectangle 3"/>
          <p:cNvSpPr>
            <a:spLocks noGrp="1" noChangeArrowheads="1"/>
          </p:cNvSpPr>
          <p:nvPr>
            <p:ph type="body" idx="1"/>
          </p:nvPr>
        </p:nvSpPr>
        <p:spPr/>
        <p:txBody>
          <a:bodyPr/>
          <a:lstStyle/>
          <a:p>
            <a:pPr marL="571500" indent="-571500" eaLnBrk="1" hangingPunct="1">
              <a:lnSpc>
                <a:spcPct val="80000"/>
              </a:lnSpc>
              <a:buFont typeface="Wingdings" pitchFamily="2" charset="2"/>
              <a:buAutoNum type="arabicPeriod"/>
            </a:pPr>
            <a:r>
              <a:rPr lang="ru-RU" sz="1900" dirty="0" smtClean="0"/>
              <a:t>Реализация новых государственных образовательных стандартов начального общего образования(1-2 классы).</a:t>
            </a:r>
          </a:p>
          <a:p>
            <a:pPr marL="571500" indent="-571500" eaLnBrk="1" hangingPunct="1">
              <a:lnSpc>
                <a:spcPct val="80000"/>
              </a:lnSpc>
              <a:buFont typeface="Wingdings" pitchFamily="2" charset="2"/>
              <a:buAutoNum type="arabicPeriod"/>
            </a:pPr>
            <a:r>
              <a:rPr lang="ru-RU" sz="1900" dirty="0" smtClean="0"/>
              <a:t>Формирование ключевых компетенций обучающихся через активное внедрение современных образовательных технологий.</a:t>
            </a:r>
          </a:p>
          <a:p>
            <a:pPr marL="571500" indent="-571500" eaLnBrk="1" hangingPunct="1">
              <a:lnSpc>
                <a:spcPct val="80000"/>
              </a:lnSpc>
              <a:buFont typeface="Wingdings" pitchFamily="2" charset="2"/>
              <a:buAutoNum type="arabicPeriod"/>
            </a:pPr>
            <a:r>
              <a:rPr lang="ru-RU" sz="1900" dirty="0" smtClean="0"/>
              <a:t>Поддержка и развитие одарённых детей.</a:t>
            </a:r>
          </a:p>
          <a:p>
            <a:pPr marL="571500" indent="-571500" eaLnBrk="1" hangingPunct="1">
              <a:lnSpc>
                <a:spcPct val="80000"/>
              </a:lnSpc>
              <a:buFont typeface="Wingdings" pitchFamily="2" charset="2"/>
              <a:buAutoNum type="arabicPeriod"/>
            </a:pPr>
            <a:r>
              <a:rPr lang="ru-RU" sz="1900" dirty="0" smtClean="0"/>
              <a:t>Выявление, изучение, обобщение и распространение положительного педагогического опыта</a:t>
            </a:r>
          </a:p>
          <a:p>
            <a:pPr marL="571500" indent="-571500" eaLnBrk="1" hangingPunct="1">
              <a:lnSpc>
                <a:spcPct val="80000"/>
              </a:lnSpc>
              <a:buFont typeface="Wingdings" pitchFamily="2" charset="2"/>
              <a:buAutoNum type="arabicPeriod"/>
            </a:pPr>
            <a:r>
              <a:rPr lang="ru-RU" sz="1900" dirty="0" smtClean="0"/>
              <a:t>Реализация Программы развития школы на 2011-2015 годы «Наша школа».</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ru-RU" sz="3400" dirty="0" smtClean="0"/>
              <a:t>Перспективы и планы развития.</a:t>
            </a:r>
          </a:p>
        </p:txBody>
      </p:sp>
      <p:sp>
        <p:nvSpPr>
          <p:cNvPr id="69635" name="Rectangle 3"/>
          <p:cNvSpPr>
            <a:spLocks noGrp="1" noChangeArrowheads="1"/>
          </p:cNvSpPr>
          <p:nvPr>
            <p:ph type="body" idx="1"/>
          </p:nvPr>
        </p:nvSpPr>
        <p:spPr>
          <a:xfrm>
            <a:off x="611188" y="1916113"/>
            <a:ext cx="8001000" cy="4267200"/>
          </a:xfrm>
        </p:spPr>
        <p:txBody>
          <a:bodyPr/>
          <a:lstStyle/>
          <a:p>
            <a:pPr eaLnBrk="1" hangingPunct="1">
              <a:lnSpc>
                <a:spcPct val="80000"/>
              </a:lnSpc>
              <a:buFont typeface="Wingdings" pitchFamily="2" charset="2"/>
              <a:buChar char="q"/>
            </a:pPr>
            <a:r>
              <a:rPr lang="ru-RU" sz="1700" dirty="0" smtClean="0"/>
              <a:t>В 2011 году разработана новая программа развития ОУ, направленная в сторону открытой, комфортной, самостоятельной и здоровой школы.</a:t>
            </a:r>
          </a:p>
          <a:p>
            <a:pPr eaLnBrk="1" hangingPunct="1">
              <a:lnSpc>
                <a:spcPct val="80000"/>
              </a:lnSpc>
              <a:buFont typeface="Wingdings" pitchFamily="2" charset="2"/>
              <a:buChar char="q"/>
            </a:pPr>
            <a:r>
              <a:rPr lang="ru-RU" sz="1700" dirty="0" smtClean="0"/>
              <a:t>Необходимо продолжать работу по созданию системы норм, правил, способствующих формированию активных, компетентных, патриотичных, успешных и здоровых юных граждан Санкт – Петербурга.</a:t>
            </a:r>
          </a:p>
          <a:p>
            <a:pPr eaLnBrk="1" hangingPunct="1">
              <a:lnSpc>
                <a:spcPct val="80000"/>
              </a:lnSpc>
              <a:buFont typeface="Wingdings" pitchFamily="2" charset="2"/>
              <a:buChar char="q"/>
            </a:pPr>
            <a:r>
              <a:rPr lang="ru-RU" sz="1700" dirty="0" smtClean="0"/>
              <a:t>В связи с переходом на новые Федеральные государственные стандарты общего образования второго поколения утверждена и с 1.09.2011 внедряется в учебный процесс основная образовательная программа начального общего образования.</a:t>
            </a:r>
          </a:p>
          <a:p>
            <a:pPr eaLnBrk="1" hangingPunct="1">
              <a:lnSpc>
                <a:spcPct val="80000"/>
              </a:lnSpc>
              <a:buFont typeface="Wingdings" pitchFamily="2" charset="2"/>
              <a:buChar char="q"/>
            </a:pPr>
            <a:r>
              <a:rPr lang="ru-RU" sz="1700" dirty="0" smtClean="0"/>
              <a:t>В предстоящем году педагогический коллектив планирует принять участие в районном проекте «Образование в лицах», в районном конкурсе педагогических достижений, во Всероссийском фестивале педагогических идей «Открытый урок», в целевом проекте «Качество знаний учащихся».</a:t>
            </a:r>
          </a:p>
        </p:txBody>
      </p:sp>
      <p:pic>
        <p:nvPicPr>
          <p:cNvPr id="4" name="Picture 2"/>
          <p:cNvPicPr>
            <a:picLocks noChangeAspect="1" noChangeArrowheads="1"/>
          </p:cNvPicPr>
          <p:nvPr/>
        </p:nvPicPr>
        <p:blipFill>
          <a:blip r:embed="rId2" cstate="print"/>
          <a:srcRect/>
          <a:stretch>
            <a:fillRect/>
          </a:stretch>
        </p:blipFill>
        <p:spPr bwMode="auto">
          <a:xfrm>
            <a:off x="7020272" y="5409220"/>
            <a:ext cx="2123728" cy="1592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4000" dirty="0" smtClean="0"/>
              <a:t>Перспективы и планы развития.</a:t>
            </a:r>
            <a:endParaRPr lang="ru-RU" dirty="0"/>
          </a:p>
        </p:txBody>
      </p:sp>
      <p:sp>
        <p:nvSpPr>
          <p:cNvPr id="3" name="Содержимое 2"/>
          <p:cNvSpPr>
            <a:spLocks noGrp="1"/>
          </p:cNvSpPr>
          <p:nvPr>
            <p:ph idx="1"/>
          </p:nvPr>
        </p:nvSpPr>
        <p:spPr>
          <a:xfrm>
            <a:off x="566738" y="1752600"/>
            <a:ext cx="8181726" cy="4628728"/>
          </a:xfrm>
        </p:spPr>
        <p:txBody>
          <a:bodyPr/>
          <a:lstStyle/>
          <a:p>
            <a:r>
              <a:rPr lang="ru-RU" sz="1800" dirty="0" smtClean="0"/>
              <a:t>Развитие системы  мониторинга образовательного  процесса в школе.</a:t>
            </a:r>
          </a:p>
          <a:p>
            <a:r>
              <a:rPr lang="ru-RU" sz="1800" dirty="0" smtClean="0"/>
              <a:t>Сохранение и развитие интеллектуального  и творческого  потенциала обучающихся.</a:t>
            </a:r>
          </a:p>
          <a:p>
            <a:r>
              <a:rPr lang="ru-RU" sz="1800" dirty="0" smtClean="0"/>
              <a:t>Педагогическому коллективу  необходимо обратить внимание  на усиление организации проектной  и научной деятельности обучающихся,  на рост  личностных достижений всех участников образовательного процесса.</a:t>
            </a:r>
          </a:p>
          <a:p>
            <a:r>
              <a:rPr lang="ru-RU" sz="1800" dirty="0" smtClean="0"/>
              <a:t>Педагогическому коллективу активнее  использовать  ИКТ </a:t>
            </a:r>
            <a:r>
              <a:rPr lang="ru-RU" sz="1800" smtClean="0"/>
              <a:t>и Интернет-ресурсы </a:t>
            </a:r>
            <a:r>
              <a:rPr lang="ru-RU" sz="1800" dirty="0" smtClean="0"/>
              <a:t>в учебной и  внеурочный деятельности.</a:t>
            </a:r>
          </a:p>
          <a:p>
            <a:r>
              <a:rPr lang="ru-RU" sz="1800" dirty="0" smtClean="0"/>
              <a:t>Педагогическому коллективу активнее тиражировать свой положительный опыт работы.</a:t>
            </a:r>
          </a:p>
          <a:p>
            <a:endParaRPr lang="ru-RU" sz="1800" dirty="0" smtClean="0"/>
          </a:p>
          <a:p>
            <a:endParaRPr lang="ru-RU" sz="1800"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p:txBody>
          <a:bodyPr/>
          <a:lstStyle/>
          <a:p>
            <a:pPr algn="ctr" eaLnBrk="1" hangingPunct="1"/>
            <a:r>
              <a:rPr lang="ru-RU" sz="1800" dirty="0" smtClean="0"/>
              <a:t>Педагогический коллектив ГБОУ СОШ №591 желает обучающимся успехов в учебной и внеурочной деятельности в 2012-2013 учебному году.</a:t>
            </a:r>
          </a:p>
        </p:txBody>
      </p:sp>
      <p:pic>
        <p:nvPicPr>
          <p:cNvPr id="173058" name="Picture 2"/>
          <p:cNvPicPr>
            <a:picLocks noGrp="1" noChangeAspect="1" noChangeArrowheads="1"/>
          </p:cNvPicPr>
          <p:nvPr>
            <p:ph idx="1"/>
          </p:nvPr>
        </p:nvPicPr>
        <p:blipFill>
          <a:blip r:embed="rId2" cstate="print"/>
          <a:srcRect/>
          <a:stretch>
            <a:fillRect/>
          </a:stretch>
        </p:blipFill>
        <p:spPr bwMode="auto">
          <a:xfrm>
            <a:off x="1345426" y="1752600"/>
            <a:ext cx="644362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Администрация ОУ</a:t>
            </a:r>
            <a:endParaRPr lang="ru-RU" dirty="0"/>
          </a:p>
        </p:txBody>
      </p:sp>
      <p:graphicFrame>
        <p:nvGraphicFramePr>
          <p:cNvPr id="4" name="Таблица 3"/>
          <p:cNvGraphicFramePr>
            <a:graphicFrameLocks noGrp="1"/>
          </p:cNvGraphicFramePr>
          <p:nvPr/>
        </p:nvGraphicFramePr>
        <p:xfrm>
          <a:off x="0" y="1890953"/>
          <a:ext cx="9144000" cy="6015262"/>
        </p:xfrm>
        <a:graphic>
          <a:graphicData uri="http://schemas.openxmlformats.org/drawingml/2006/table">
            <a:tbl>
              <a:tblPr firstRow="1" bandRow="1">
                <a:tableStyleId>{5C22544A-7EE6-4342-B048-85BDC9FD1C3A}</a:tableStyleId>
              </a:tblPr>
              <a:tblGrid>
                <a:gridCol w="1331640"/>
                <a:gridCol w="1512168"/>
                <a:gridCol w="1728192"/>
                <a:gridCol w="1152128"/>
                <a:gridCol w="1440160"/>
                <a:gridCol w="1979712"/>
              </a:tblGrid>
              <a:tr h="700898">
                <a:tc>
                  <a:txBody>
                    <a:bodyPr/>
                    <a:lstStyle/>
                    <a:p>
                      <a:r>
                        <a:rPr lang="ru-RU" sz="1100" dirty="0"/>
                        <a:t>Должность</a:t>
                      </a:r>
                    </a:p>
                  </a:txBody>
                  <a:tcPr anchor="ctr"/>
                </a:tc>
                <a:tc>
                  <a:txBody>
                    <a:bodyPr/>
                    <a:lstStyle/>
                    <a:p>
                      <a:r>
                        <a:rPr lang="ru-RU" sz="1100" dirty="0"/>
                        <a:t>Ф.И.О.</a:t>
                      </a:r>
                    </a:p>
                  </a:txBody>
                  <a:tcPr anchor="ctr"/>
                </a:tc>
                <a:tc>
                  <a:txBody>
                    <a:bodyPr/>
                    <a:lstStyle/>
                    <a:p>
                      <a:r>
                        <a:rPr lang="ru-RU" sz="1100"/>
                        <a:t>Образование</a:t>
                      </a:r>
                    </a:p>
                  </a:txBody>
                  <a:tcPr anchor="ctr"/>
                </a:tc>
                <a:tc>
                  <a:txBody>
                    <a:bodyPr/>
                    <a:lstStyle/>
                    <a:p>
                      <a:r>
                        <a:rPr lang="ru-RU" sz="1100" dirty="0"/>
                        <a:t>Стаж работы</a:t>
                      </a:r>
                      <a:r>
                        <a:rPr lang="ru-RU" sz="1100" dirty="0" smtClean="0"/>
                        <a:t>, </a:t>
                      </a:r>
                      <a:r>
                        <a:rPr lang="ru-RU" sz="1100" dirty="0"/>
                        <a:t>Квалификационная категория </a:t>
                      </a:r>
                    </a:p>
                  </a:txBody>
                  <a:tcPr anchor="ctr"/>
                </a:tc>
                <a:tc>
                  <a:txBody>
                    <a:bodyPr/>
                    <a:lstStyle/>
                    <a:p>
                      <a:r>
                        <a:rPr lang="ru-RU" sz="1100"/>
                        <a:t>Фото</a:t>
                      </a:r>
                    </a:p>
                  </a:txBody>
                  <a:tcPr anchor="ctr"/>
                </a:tc>
                <a:tc>
                  <a:txBody>
                    <a:bodyPr/>
                    <a:lstStyle/>
                    <a:p>
                      <a:r>
                        <a:rPr lang="ru-RU" sz="1100" dirty="0"/>
                        <a:t>Достижения</a:t>
                      </a:r>
                    </a:p>
                  </a:txBody>
                  <a:tcPr anchor="ctr"/>
                </a:tc>
              </a:tr>
              <a:tr h="5085622">
                <a:tc>
                  <a:txBody>
                    <a:bodyPr/>
                    <a:lstStyle/>
                    <a:p>
                      <a:r>
                        <a:rPr lang="ru-RU" dirty="0"/>
                        <a:t>Директор школы</a:t>
                      </a:r>
                    </a:p>
                  </a:txBody>
                  <a:tcPr anchor="ctr"/>
                </a:tc>
                <a:tc>
                  <a:txBody>
                    <a:bodyPr/>
                    <a:lstStyle/>
                    <a:p>
                      <a:r>
                        <a:rPr lang="ru-RU" dirty="0" err="1"/>
                        <a:t>Чепелкина</a:t>
                      </a:r>
                      <a:r>
                        <a:rPr lang="ru-RU" dirty="0"/>
                        <a:t> Людмила Петровна</a:t>
                      </a:r>
                    </a:p>
                  </a:txBody>
                  <a:tcPr anchor="ctr"/>
                </a:tc>
                <a:tc>
                  <a:txBody>
                    <a:bodyPr/>
                    <a:lstStyle/>
                    <a:p>
                      <a:r>
                        <a:rPr lang="ru-RU" dirty="0"/>
                        <a:t>Высшее, Ленинградский Государственный педагогический институт имени А.И. Герцена, 1977 год.</a:t>
                      </a:r>
                    </a:p>
                  </a:txBody>
                  <a:tcPr anchor="ctr"/>
                </a:tc>
                <a:tc>
                  <a:txBody>
                    <a:bodyPr/>
                    <a:lstStyle/>
                    <a:p>
                      <a:r>
                        <a:rPr lang="ru-RU" dirty="0"/>
                        <a:t>41 год</a:t>
                      </a:r>
                    </a:p>
                    <a:p>
                      <a:r>
                        <a:rPr lang="ru-RU" dirty="0"/>
                        <a:t>Высшая </a:t>
                      </a:r>
                    </a:p>
                  </a:txBody>
                  <a:tcPr anchor="ctr"/>
                </a:tc>
                <a:tc>
                  <a:txBody>
                    <a:bodyPr/>
                    <a:lstStyle/>
                    <a:p>
                      <a:endParaRPr lang="ru-RU" dirty="0"/>
                    </a:p>
                  </a:txBody>
                  <a:tcPr/>
                </a:tc>
                <a:tc>
                  <a:txBody>
                    <a:bodyPr/>
                    <a:lstStyle/>
                    <a:p>
                      <a:r>
                        <a:rPr lang="ru-RU" dirty="0" smtClean="0"/>
                        <a:t>Почетное звание </a:t>
                      </a:r>
                      <a:br>
                        <a:rPr lang="ru-RU" dirty="0" smtClean="0"/>
                      </a:br>
                      <a:r>
                        <a:rPr lang="ru-RU" dirty="0" smtClean="0"/>
                        <a:t>«Заслуженный учитель РФ»</a:t>
                      </a:r>
                      <a:br>
                        <a:rPr lang="ru-RU" dirty="0" smtClean="0"/>
                      </a:br>
                      <a:r>
                        <a:rPr lang="ru-RU" dirty="0" smtClean="0"/>
                        <a:t>Значок «Отличник народного просвещения»</a:t>
                      </a:r>
                      <a:br>
                        <a:rPr lang="ru-RU" dirty="0" smtClean="0"/>
                      </a:br>
                      <a:r>
                        <a:rPr lang="ru-RU" dirty="0" smtClean="0"/>
                        <a:t>Почетный знак «За </a:t>
                      </a:r>
                      <a:r>
                        <a:rPr lang="ru-RU" dirty="0" err="1" smtClean="0"/>
                        <a:t>гуманизацию</a:t>
                      </a:r>
                      <a:r>
                        <a:rPr lang="ru-RU" dirty="0" smtClean="0"/>
                        <a:t> школы Санкт-Петербурга»</a:t>
                      </a:r>
                      <a:br>
                        <a:rPr lang="ru-RU" dirty="0" smtClean="0"/>
                      </a:br>
                      <a:r>
                        <a:rPr lang="ru-RU" dirty="0" smtClean="0"/>
                        <a:t>Медаль «В память 300-летия Санкт-Петербурга» </a:t>
                      </a:r>
                      <a:endParaRPr lang="ru-RU" dirty="0"/>
                    </a:p>
                  </a:txBody>
                  <a:tcPr/>
                </a:tc>
              </a:tr>
            </a:tbl>
          </a:graphicData>
        </a:graphic>
      </p:graphicFrame>
      <p:pic>
        <p:nvPicPr>
          <p:cNvPr id="187394" name="Picture 2" descr="I:\Фотки\фотоШКОЛА\Школа 2011 год\Учителя оригинал\Новая папка\Новая папка\Чепёлкина.jpg"/>
          <p:cNvPicPr>
            <a:picLocks noChangeAspect="1" noChangeArrowheads="1"/>
          </p:cNvPicPr>
          <p:nvPr/>
        </p:nvPicPr>
        <p:blipFill>
          <a:blip r:embed="rId2" cstate="print"/>
          <a:srcRect/>
          <a:stretch>
            <a:fillRect/>
          </a:stretch>
        </p:blipFill>
        <p:spPr bwMode="auto">
          <a:xfrm>
            <a:off x="5796136" y="4437112"/>
            <a:ext cx="1296144" cy="192021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0"/>
          <a:ext cx="9144000" cy="7086600"/>
        </p:xfrm>
        <a:graphic>
          <a:graphicData uri="http://schemas.openxmlformats.org/drawingml/2006/table">
            <a:tbl>
              <a:tblPr firstRow="1" bandRow="1">
                <a:tableStyleId>{5C22544A-7EE6-4342-B048-85BDC9FD1C3A}</a:tableStyleId>
              </a:tblPr>
              <a:tblGrid>
                <a:gridCol w="1331640"/>
                <a:gridCol w="1584176"/>
                <a:gridCol w="1368152"/>
                <a:gridCol w="1296144"/>
                <a:gridCol w="1296144"/>
                <a:gridCol w="2267744"/>
              </a:tblGrid>
              <a:tr h="3429000">
                <a:tc>
                  <a:txBody>
                    <a:bodyPr/>
                    <a:lstStyle/>
                    <a:p>
                      <a:r>
                        <a:rPr lang="ru-RU" b="0" dirty="0" smtClean="0"/>
                        <a:t>Зам. </a:t>
                      </a:r>
                      <a:r>
                        <a:rPr lang="ru-RU" b="0" dirty="0" err="1" smtClean="0"/>
                        <a:t>дир</a:t>
                      </a:r>
                      <a:r>
                        <a:rPr lang="ru-RU" b="0" dirty="0" smtClean="0"/>
                        <a:t>. по УВР</a:t>
                      </a:r>
                      <a:endParaRPr lang="ru-RU" b="0" dirty="0"/>
                    </a:p>
                  </a:txBody>
                  <a:tcPr anchor="ctr"/>
                </a:tc>
                <a:tc>
                  <a:txBody>
                    <a:bodyPr/>
                    <a:lstStyle/>
                    <a:p>
                      <a:r>
                        <a:rPr lang="ru-RU" b="0"/>
                        <a:t>Богданчук Татьяна Ивановна</a:t>
                      </a:r>
                    </a:p>
                  </a:txBody>
                  <a:tcPr anchor="ctr"/>
                </a:tc>
                <a:tc>
                  <a:txBody>
                    <a:bodyPr/>
                    <a:lstStyle/>
                    <a:p>
                      <a:r>
                        <a:rPr lang="ru-RU" b="0"/>
                        <a:t>Высшее, ЛГПИ им. А.И. Герцена, 1973</a:t>
                      </a:r>
                    </a:p>
                  </a:txBody>
                  <a:tcPr anchor="ctr"/>
                </a:tc>
                <a:tc>
                  <a:txBody>
                    <a:bodyPr/>
                    <a:lstStyle/>
                    <a:p>
                      <a:r>
                        <a:rPr lang="ru-RU" b="0"/>
                        <a:t>39 лет</a:t>
                      </a:r>
                    </a:p>
                    <a:p>
                      <a:r>
                        <a:rPr lang="ru-RU" b="0"/>
                        <a:t>Высшая  </a:t>
                      </a:r>
                    </a:p>
                  </a:txBody>
                  <a:tcPr anchor="ctr"/>
                </a:tc>
                <a:tc>
                  <a:txBody>
                    <a:bodyPr/>
                    <a:lstStyle/>
                    <a:p>
                      <a:r>
                        <a:rPr lang="ru-RU" b="0"/>
                        <a:t/>
                      </a:r>
                      <a:br>
                        <a:rPr lang="ru-RU" b="0"/>
                      </a:br>
                      <a:endParaRPr lang="ru-RU" b="0"/>
                    </a:p>
                  </a:txBody>
                  <a:tcPr anchor="ctr"/>
                </a:tc>
                <a:tc>
                  <a:txBody>
                    <a:bodyPr/>
                    <a:lstStyle/>
                    <a:p>
                      <a:r>
                        <a:rPr lang="ru-RU" b="0" dirty="0"/>
                        <a:t>Значок «Отличник народного просвещения»</a:t>
                      </a:r>
                      <a:br>
                        <a:rPr lang="ru-RU" b="0" dirty="0"/>
                      </a:br>
                      <a:r>
                        <a:rPr lang="ru-RU" b="0" dirty="0"/>
                        <a:t>Медаль «В память 300-летия Санкт-Петербурга»</a:t>
                      </a:r>
                      <a:br>
                        <a:rPr lang="ru-RU" b="0" dirty="0"/>
                      </a:br>
                      <a:r>
                        <a:rPr lang="ru-RU" b="0" dirty="0"/>
                        <a:t>Почетный знак «За </a:t>
                      </a:r>
                      <a:r>
                        <a:rPr lang="ru-RU" b="0" dirty="0" err="1"/>
                        <a:t>гуманизацию</a:t>
                      </a:r>
                      <a:r>
                        <a:rPr lang="ru-RU" b="0" dirty="0"/>
                        <a:t> школы Санкт-Петербурга»</a:t>
                      </a:r>
                    </a:p>
                  </a:txBody>
                  <a:tcPr anchor="ctr"/>
                </a:tc>
              </a:tr>
              <a:tr h="3429000">
                <a:tc>
                  <a:txBody>
                    <a:bodyPr/>
                    <a:lstStyle/>
                    <a:p>
                      <a:r>
                        <a:rPr lang="ru-RU" b="0" dirty="0" smtClean="0"/>
                        <a:t>Зам. </a:t>
                      </a:r>
                      <a:r>
                        <a:rPr lang="ru-RU" b="0" dirty="0" err="1" smtClean="0"/>
                        <a:t>дир</a:t>
                      </a:r>
                      <a:r>
                        <a:rPr lang="ru-RU" b="0" dirty="0" smtClean="0"/>
                        <a:t>. по УВР</a:t>
                      </a:r>
                      <a:endParaRPr lang="ru-RU" b="0" dirty="0"/>
                    </a:p>
                  </a:txBody>
                  <a:tcPr anchor="ctr"/>
                </a:tc>
                <a:tc>
                  <a:txBody>
                    <a:bodyPr/>
                    <a:lstStyle/>
                    <a:p>
                      <a:r>
                        <a:rPr lang="ru-RU"/>
                        <a:t>Постнова Наталия Александровна</a:t>
                      </a:r>
                    </a:p>
                  </a:txBody>
                  <a:tcPr anchor="ctr"/>
                </a:tc>
                <a:tc>
                  <a:txBody>
                    <a:bodyPr/>
                    <a:lstStyle/>
                    <a:p>
                      <a:r>
                        <a:rPr lang="ru-RU"/>
                        <a:t>Высшее, ЛГПИ им. А.И. Герцена, 1978</a:t>
                      </a:r>
                    </a:p>
                  </a:txBody>
                  <a:tcPr anchor="ctr"/>
                </a:tc>
                <a:tc>
                  <a:txBody>
                    <a:bodyPr/>
                    <a:lstStyle/>
                    <a:p>
                      <a:r>
                        <a:rPr lang="ru-RU" dirty="0"/>
                        <a:t>34 года</a:t>
                      </a:r>
                      <a:br>
                        <a:rPr lang="ru-RU" dirty="0"/>
                      </a:br>
                      <a:endParaRPr lang="ru-RU" dirty="0"/>
                    </a:p>
                    <a:p>
                      <a:r>
                        <a:rPr lang="ru-RU" dirty="0"/>
                        <a:t>Высшая </a:t>
                      </a:r>
                    </a:p>
                  </a:txBody>
                  <a:tcPr anchor="ctr"/>
                </a:tc>
                <a:tc>
                  <a:txBody>
                    <a:bodyPr/>
                    <a:lstStyle/>
                    <a:p>
                      <a:r>
                        <a:rPr lang="ru-RU" dirty="0"/>
                        <a:t/>
                      </a:r>
                      <a:br>
                        <a:rPr lang="ru-RU" dirty="0"/>
                      </a:br>
                      <a:endParaRPr lang="ru-RU" dirty="0"/>
                    </a:p>
                  </a:txBody>
                  <a:tcPr anchor="ctr"/>
                </a:tc>
                <a:tc>
                  <a:txBody>
                    <a:bodyPr/>
                    <a:lstStyle/>
                    <a:p>
                      <a:r>
                        <a:rPr lang="ru-RU" dirty="0"/>
                        <a:t>Орден Трудовой Славы III степени</a:t>
                      </a:r>
                      <a:br>
                        <a:rPr lang="ru-RU" dirty="0"/>
                      </a:br>
                      <a:r>
                        <a:rPr lang="ru-RU" dirty="0"/>
                        <a:t>Почетное звание «Заслуженный учитель РФ»</a:t>
                      </a:r>
                      <a:br>
                        <a:rPr lang="ru-RU" dirty="0"/>
                      </a:br>
                      <a:r>
                        <a:rPr lang="ru-RU" dirty="0"/>
                        <a:t>Медаль «В память 300-летия СПб»</a:t>
                      </a:r>
                      <a:br>
                        <a:rPr lang="ru-RU" dirty="0"/>
                      </a:br>
                      <a:r>
                        <a:rPr lang="ru-RU" dirty="0"/>
                        <a:t>Нагрудный знак «Почетный работник общего образования РФ»</a:t>
                      </a:r>
                    </a:p>
                  </a:txBody>
                  <a:tcPr anchor="ctr"/>
                </a:tc>
              </a:tr>
            </a:tbl>
          </a:graphicData>
        </a:graphic>
      </p:graphicFrame>
      <p:pic>
        <p:nvPicPr>
          <p:cNvPr id="188418" name="Picture 2" descr="I:\Фотки\фотоШКОЛА\Школа 2011 год\Учителя оригинал\Новая папка\Новая папка\Богданчук.jpg"/>
          <p:cNvPicPr>
            <a:picLocks noChangeAspect="1" noChangeArrowheads="1"/>
          </p:cNvPicPr>
          <p:nvPr/>
        </p:nvPicPr>
        <p:blipFill>
          <a:blip r:embed="rId2" cstate="print"/>
          <a:srcRect/>
          <a:stretch>
            <a:fillRect/>
          </a:stretch>
        </p:blipFill>
        <p:spPr bwMode="auto">
          <a:xfrm>
            <a:off x="5652120" y="908720"/>
            <a:ext cx="1224136" cy="1865350"/>
          </a:xfrm>
          <a:prstGeom prst="rect">
            <a:avLst/>
          </a:prstGeom>
          <a:noFill/>
        </p:spPr>
      </p:pic>
      <p:pic>
        <p:nvPicPr>
          <p:cNvPr id="188419" name="Picture 3" descr="I:\Фотки\фотоШКОЛА\Школа 2011 год\Учителя оригинал\Новая папка\Новая папка\Постнова.jpg"/>
          <p:cNvPicPr>
            <a:picLocks noChangeAspect="1" noChangeArrowheads="1"/>
          </p:cNvPicPr>
          <p:nvPr/>
        </p:nvPicPr>
        <p:blipFill>
          <a:blip r:embed="rId3" cstate="print"/>
          <a:srcRect/>
          <a:stretch>
            <a:fillRect/>
          </a:stretch>
        </p:blipFill>
        <p:spPr bwMode="auto">
          <a:xfrm>
            <a:off x="5652120" y="4653136"/>
            <a:ext cx="1207740" cy="18580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1"/>
          <a:ext cx="9144000" cy="6858000"/>
        </p:xfrm>
        <a:graphic>
          <a:graphicData uri="http://schemas.openxmlformats.org/drawingml/2006/table">
            <a:tbl>
              <a:tblPr firstRow="1" bandRow="1">
                <a:tableStyleId>{5C22544A-7EE6-4342-B048-85BDC9FD1C3A}</a:tableStyleId>
              </a:tblPr>
              <a:tblGrid>
                <a:gridCol w="1043608"/>
                <a:gridCol w="1656184"/>
                <a:gridCol w="1656184"/>
                <a:gridCol w="1152128"/>
                <a:gridCol w="1368152"/>
                <a:gridCol w="2267744"/>
              </a:tblGrid>
              <a:tr h="2276873">
                <a:tc>
                  <a:txBody>
                    <a:bodyPr/>
                    <a:lstStyle/>
                    <a:p>
                      <a:r>
                        <a:rPr lang="ru-RU" b="0" dirty="0" smtClean="0"/>
                        <a:t>Зам. </a:t>
                      </a:r>
                      <a:r>
                        <a:rPr lang="ru-RU" b="0" dirty="0" err="1" smtClean="0"/>
                        <a:t>дир</a:t>
                      </a:r>
                      <a:r>
                        <a:rPr lang="ru-RU" b="0" dirty="0" smtClean="0"/>
                        <a:t>. по </a:t>
                      </a:r>
                      <a:r>
                        <a:rPr lang="ru-RU" b="0" dirty="0"/>
                        <a:t>УВР</a:t>
                      </a:r>
                    </a:p>
                  </a:txBody>
                  <a:tcPr anchor="ctr"/>
                </a:tc>
                <a:tc>
                  <a:txBody>
                    <a:bodyPr/>
                    <a:lstStyle/>
                    <a:p>
                      <a:r>
                        <a:rPr lang="ru-RU" b="0"/>
                        <a:t>Шумратова Нонна Георгиевна</a:t>
                      </a:r>
                    </a:p>
                  </a:txBody>
                  <a:tcPr anchor="ctr"/>
                </a:tc>
                <a:tc>
                  <a:txBody>
                    <a:bodyPr/>
                    <a:lstStyle/>
                    <a:p>
                      <a:r>
                        <a:rPr lang="ru-RU" b="0" dirty="0"/>
                        <a:t>Высшее, ЛГПИ им. А.И. Герцена, 1975</a:t>
                      </a:r>
                    </a:p>
                  </a:txBody>
                  <a:tcPr anchor="ctr"/>
                </a:tc>
                <a:tc>
                  <a:txBody>
                    <a:bodyPr/>
                    <a:lstStyle/>
                    <a:p>
                      <a:r>
                        <a:rPr lang="ru-RU" b="0"/>
                        <a:t>45 лет</a:t>
                      </a:r>
                      <a:br>
                        <a:rPr lang="ru-RU" b="0"/>
                      </a:br>
                      <a:endParaRPr lang="ru-RU" b="0"/>
                    </a:p>
                    <a:p>
                      <a:r>
                        <a:rPr lang="ru-RU" b="0"/>
                        <a:t>Высшая </a:t>
                      </a:r>
                    </a:p>
                  </a:txBody>
                  <a:tcPr anchor="ctr"/>
                </a:tc>
                <a:tc>
                  <a:txBody>
                    <a:bodyPr/>
                    <a:lstStyle/>
                    <a:p>
                      <a:r>
                        <a:rPr lang="ru-RU" b="0" dirty="0"/>
                        <a:t/>
                      </a:r>
                      <a:br>
                        <a:rPr lang="ru-RU" b="0" dirty="0"/>
                      </a:br>
                      <a:endParaRPr lang="ru-RU" b="0" dirty="0"/>
                    </a:p>
                  </a:txBody>
                  <a:tcPr anchor="ctr"/>
                </a:tc>
                <a:tc>
                  <a:txBody>
                    <a:bodyPr/>
                    <a:lstStyle/>
                    <a:p>
                      <a:r>
                        <a:rPr lang="ru-RU" b="0" dirty="0"/>
                        <a:t>Почетное звание «Заслуженный учитель РФ»</a:t>
                      </a:r>
                      <a:br>
                        <a:rPr lang="ru-RU" b="0" dirty="0"/>
                      </a:br>
                      <a:r>
                        <a:rPr lang="ru-RU" b="0" dirty="0"/>
                        <a:t>Медаль «В память 300-летия СПб»</a:t>
                      </a:r>
                      <a:br>
                        <a:rPr lang="ru-RU" b="0" dirty="0"/>
                      </a:br>
                      <a:r>
                        <a:rPr lang="ru-RU" b="0" dirty="0"/>
                        <a:t>Значок «Отличник народного просвещения</a:t>
                      </a:r>
                      <a:r>
                        <a:rPr lang="ru-RU" b="0" dirty="0" smtClean="0"/>
                        <a:t>»</a:t>
                      </a:r>
                      <a:endParaRPr lang="ru-RU" b="0" dirty="0"/>
                    </a:p>
                  </a:txBody>
                  <a:tcPr anchor="ctr"/>
                </a:tc>
              </a:tr>
              <a:tr h="896105">
                <a:tc>
                  <a:txBody>
                    <a:bodyPr/>
                    <a:lstStyle/>
                    <a:p>
                      <a:r>
                        <a:rPr lang="ru-RU" dirty="0" smtClean="0"/>
                        <a:t>Зам. </a:t>
                      </a:r>
                      <a:r>
                        <a:rPr lang="ru-RU" dirty="0" err="1" smtClean="0"/>
                        <a:t>дир</a:t>
                      </a:r>
                      <a:r>
                        <a:rPr lang="ru-RU" dirty="0" smtClean="0"/>
                        <a:t>. </a:t>
                      </a:r>
                      <a:r>
                        <a:rPr lang="ru-RU" dirty="0"/>
                        <a:t>по АХР</a:t>
                      </a:r>
                    </a:p>
                  </a:txBody>
                  <a:tcPr anchor="ctr"/>
                </a:tc>
                <a:tc>
                  <a:txBody>
                    <a:bodyPr/>
                    <a:lstStyle/>
                    <a:p>
                      <a:r>
                        <a:rPr lang="ru-RU" dirty="0" err="1"/>
                        <a:t>Захватова</a:t>
                      </a:r>
                      <a:r>
                        <a:rPr lang="ru-RU" dirty="0"/>
                        <a:t> Марина Борисовна</a:t>
                      </a:r>
                      <a:br>
                        <a:rPr lang="ru-RU" dirty="0"/>
                      </a:br>
                      <a:endParaRPr lang="ru-RU" dirty="0"/>
                    </a:p>
                  </a:txBody>
                  <a:tcPr anchor="ctr"/>
                </a:tc>
                <a:tc>
                  <a:txBody>
                    <a:bodyPr/>
                    <a:lstStyle/>
                    <a:p>
                      <a:r>
                        <a:rPr lang="ru-RU"/>
                        <a:t>Высшее, СЗПИ, 1988</a:t>
                      </a:r>
                      <a:br>
                        <a:rPr lang="ru-RU"/>
                      </a:br>
                      <a:endParaRPr lang="ru-RU"/>
                    </a:p>
                  </a:txBody>
                  <a:tcPr anchor="ctr"/>
                </a:tc>
                <a:tc>
                  <a:txBody>
                    <a:bodyPr/>
                    <a:lstStyle/>
                    <a:p>
                      <a:r>
                        <a:rPr lang="ru-RU" dirty="0"/>
                        <a:t>2 года</a:t>
                      </a:r>
                      <a:br>
                        <a:rPr lang="ru-RU" dirty="0"/>
                      </a:br>
                      <a:endParaRPr lang="ru-RU" dirty="0"/>
                    </a:p>
                    <a:p>
                      <a:r>
                        <a:rPr lang="ru-RU" dirty="0"/>
                        <a:t>Первая</a:t>
                      </a:r>
                    </a:p>
                  </a:txBody>
                  <a:tcPr anchor="ctr"/>
                </a:tc>
                <a:tc>
                  <a:txBody>
                    <a:bodyPr/>
                    <a:lstStyle/>
                    <a:p>
                      <a:endParaRPr lang="ru-RU"/>
                    </a:p>
                  </a:txBody>
                  <a:tcPr/>
                </a:tc>
                <a:tc>
                  <a:txBody>
                    <a:bodyPr/>
                    <a:lstStyle/>
                    <a:p>
                      <a:endParaRPr lang="ru-RU"/>
                    </a:p>
                  </a:txBody>
                  <a:tcPr/>
                </a:tc>
              </a:tr>
              <a:tr h="2286000">
                <a:tc>
                  <a:txBody>
                    <a:bodyPr/>
                    <a:lstStyle/>
                    <a:p>
                      <a:r>
                        <a:rPr lang="ru-RU" dirty="0" smtClean="0"/>
                        <a:t>Зам. </a:t>
                      </a:r>
                      <a:r>
                        <a:rPr lang="ru-RU" dirty="0" err="1" smtClean="0"/>
                        <a:t>дир</a:t>
                      </a:r>
                      <a:r>
                        <a:rPr lang="ru-RU" dirty="0" smtClean="0"/>
                        <a:t>. по </a:t>
                      </a:r>
                      <a:r>
                        <a:rPr lang="ru-RU" dirty="0"/>
                        <a:t>УВР </a:t>
                      </a:r>
                    </a:p>
                  </a:txBody>
                  <a:tcPr anchor="ctr"/>
                </a:tc>
                <a:tc>
                  <a:txBody>
                    <a:bodyPr/>
                    <a:lstStyle/>
                    <a:p>
                      <a:r>
                        <a:rPr lang="ru-RU"/>
                        <a:t>Кудряшов Игорь Александрович</a:t>
                      </a:r>
                    </a:p>
                  </a:txBody>
                  <a:tcPr anchor="ctr"/>
                </a:tc>
                <a:tc>
                  <a:txBody>
                    <a:bodyPr/>
                    <a:lstStyle/>
                    <a:p>
                      <a:r>
                        <a:rPr lang="ru-RU" dirty="0"/>
                        <a:t>Высшее, Российский государственный педагогический университет им. А.И.Герцена, 2010</a:t>
                      </a:r>
                    </a:p>
                  </a:txBody>
                  <a:tcPr anchor="ctr"/>
                </a:tc>
                <a:tc>
                  <a:txBody>
                    <a:bodyPr/>
                    <a:lstStyle/>
                    <a:p>
                      <a:r>
                        <a:rPr lang="ru-RU" dirty="0"/>
                        <a:t>3 года</a:t>
                      </a:r>
                    </a:p>
                    <a:p>
                      <a:r>
                        <a:rPr lang="ru-RU" dirty="0"/>
                        <a:t>без категории</a:t>
                      </a:r>
                    </a:p>
                  </a:txBody>
                  <a:tcPr anchor="ctr"/>
                </a:tc>
                <a:tc>
                  <a:txBody>
                    <a:bodyPr/>
                    <a:lstStyle/>
                    <a:p>
                      <a:endParaRPr lang="ru-RU"/>
                    </a:p>
                  </a:txBody>
                  <a:tcPr/>
                </a:tc>
                <a:tc>
                  <a:txBody>
                    <a:bodyPr/>
                    <a:lstStyle/>
                    <a:p>
                      <a:endParaRPr lang="ru-RU" dirty="0"/>
                    </a:p>
                  </a:txBody>
                  <a:tcPr/>
                </a:tc>
              </a:tr>
            </a:tbl>
          </a:graphicData>
        </a:graphic>
      </p:graphicFrame>
      <p:pic>
        <p:nvPicPr>
          <p:cNvPr id="189442" name="Picture 2" descr="I:\Фотки\фотоШКОЛА\Школа 2011 год\Учителя оригинал\Новая папка\Новая папка\Шумратова.jpg"/>
          <p:cNvPicPr>
            <a:picLocks noChangeAspect="1" noChangeArrowheads="1"/>
          </p:cNvPicPr>
          <p:nvPr/>
        </p:nvPicPr>
        <p:blipFill>
          <a:blip r:embed="rId2" cstate="print"/>
          <a:srcRect/>
          <a:stretch>
            <a:fillRect/>
          </a:stretch>
        </p:blipFill>
        <p:spPr bwMode="auto">
          <a:xfrm>
            <a:off x="5580112" y="620688"/>
            <a:ext cx="1224136" cy="1865350"/>
          </a:xfrm>
          <a:prstGeom prst="rect">
            <a:avLst/>
          </a:prstGeom>
          <a:noFill/>
        </p:spPr>
      </p:pic>
      <p:pic>
        <p:nvPicPr>
          <p:cNvPr id="189444" name="Picture 4" descr="I:\Фотки\фотоШКОЛА\Школа 2011 год\Учителя оригинал\Новая папка\Новая папка\Кудряшов ИА 106-160.JPG"/>
          <p:cNvPicPr>
            <a:picLocks noChangeAspect="1" noChangeArrowheads="1"/>
          </p:cNvPicPr>
          <p:nvPr/>
        </p:nvPicPr>
        <p:blipFill>
          <a:blip r:embed="rId3" cstate="print"/>
          <a:srcRect/>
          <a:stretch>
            <a:fillRect/>
          </a:stretch>
        </p:blipFill>
        <p:spPr bwMode="auto">
          <a:xfrm>
            <a:off x="5724128" y="5124162"/>
            <a:ext cx="1152128" cy="17338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ПРИЁМНЫЕ ДНИ АДМИНИСТРАЦИИ ОУ</a:t>
            </a:r>
            <a:endParaRPr lang="ru-RU" dirty="0"/>
          </a:p>
        </p:txBody>
      </p:sp>
      <p:graphicFrame>
        <p:nvGraphicFramePr>
          <p:cNvPr id="4" name="Таблица 3"/>
          <p:cNvGraphicFramePr>
            <a:graphicFrameLocks noGrp="1"/>
          </p:cNvGraphicFramePr>
          <p:nvPr/>
        </p:nvGraphicFramePr>
        <p:xfrm>
          <a:off x="251520" y="1988840"/>
          <a:ext cx="8712965" cy="4122814"/>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691294">
                <a:tc>
                  <a:txBody>
                    <a:bodyPr/>
                    <a:lstStyle/>
                    <a:p>
                      <a:r>
                        <a:rPr lang="ru-RU" dirty="0"/>
                        <a:t>Ф.И.О.</a:t>
                      </a:r>
                    </a:p>
                  </a:txBody>
                  <a:tcPr anchor="ctr"/>
                </a:tc>
                <a:tc>
                  <a:txBody>
                    <a:bodyPr/>
                    <a:lstStyle/>
                    <a:p>
                      <a:r>
                        <a:rPr lang="ru-RU"/>
                        <a:t>Должность</a:t>
                      </a:r>
                    </a:p>
                  </a:txBody>
                  <a:tcPr anchor="ctr"/>
                </a:tc>
                <a:tc>
                  <a:txBody>
                    <a:bodyPr/>
                    <a:lstStyle/>
                    <a:p>
                      <a:r>
                        <a:rPr lang="ru-RU"/>
                        <a:t>День приёма</a:t>
                      </a:r>
                    </a:p>
                  </a:txBody>
                  <a:tcPr anchor="ctr"/>
                </a:tc>
                <a:tc>
                  <a:txBody>
                    <a:bodyPr/>
                    <a:lstStyle/>
                    <a:p>
                      <a:r>
                        <a:rPr lang="ru-RU"/>
                        <a:t>Часы приёма</a:t>
                      </a:r>
                    </a:p>
                  </a:txBody>
                  <a:tcPr anchor="ctr"/>
                </a:tc>
                <a:tc>
                  <a:txBody>
                    <a:bodyPr/>
                    <a:lstStyle/>
                    <a:p>
                      <a:r>
                        <a:rPr lang="ru-RU"/>
                        <a:t>Запись на приём</a:t>
                      </a:r>
                    </a:p>
                  </a:txBody>
                  <a:tcPr anchor="ctr"/>
                </a:tc>
              </a:tr>
              <a:tr h="1160124">
                <a:tc>
                  <a:txBody>
                    <a:bodyPr/>
                    <a:lstStyle/>
                    <a:p>
                      <a:r>
                        <a:rPr lang="ru-RU"/>
                        <a:t>Чепёлкина Людмила Петровна</a:t>
                      </a:r>
                    </a:p>
                  </a:txBody>
                  <a:tcPr anchor="ctr"/>
                </a:tc>
                <a:tc>
                  <a:txBody>
                    <a:bodyPr/>
                    <a:lstStyle/>
                    <a:p>
                      <a:r>
                        <a:rPr lang="ru-RU" dirty="0" smtClean="0"/>
                        <a:t>Директор </a:t>
                      </a:r>
                      <a:r>
                        <a:rPr lang="ru-RU" dirty="0"/>
                        <a:t>школы</a:t>
                      </a:r>
                    </a:p>
                  </a:txBody>
                  <a:tcPr anchor="ctr"/>
                </a:tc>
                <a:tc>
                  <a:txBody>
                    <a:bodyPr/>
                    <a:lstStyle/>
                    <a:p>
                      <a:r>
                        <a:rPr lang="ru-RU"/>
                        <a:t>Вторник</a:t>
                      </a:r>
                    </a:p>
                  </a:txBody>
                  <a:tcPr anchor="ctr"/>
                </a:tc>
                <a:tc>
                  <a:txBody>
                    <a:bodyPr/>
                    <a:lstStyle/>
                    <a:p>
                      <a:r>
                        <a:rPr lang="ru-RU"/>
                        <a:t>15.30-17.30</a:t>
                      </a:r>
                    </a:p>
                  </a:txBody>
                  <a:tcPr anchor="ctr"/>
                </a:tc>
                <a:tc>
                  <a:txBody>
                    <a:bodyPr/>
                    <a:lstStyle/>
                    <a:p>
                      <a:r>
                        <a:rPr lang="ru-RU"/>
                        <a:t>585-11-02</a:t>
                      </a:r>
                    </a:p>
                  </a:txBody>
                  <a:tcPr anchor="ctr"/>
                </a:tc>
              </a:tr>
              <a:tr h="987563">
                <a:tc>
                  <a:txBody>
                    <a:bodyPr/>
                    <a:lstStyle/>
                    <a:p>
                      <a:r>
                        <a:rPr lang="ru-RU"/>
                        <a:t>Богданчук Татьяна Ивановна</a:t>
                      </a:r>
                    </a:p>
                  </a:txBody>
                  <a:tcPr anchor="ctr"/>
                </a:tc>
                <a:tc>
                  <a:txBody>
                    <a:bodyPr/>
                    <a:lstStyle/>
                    <a:p>
                      <a:r>
                        <a:rPr lang="ru-RU" dirty="0"/>
                        <a:t>Заместитель директора по УВР</a:t>
                      </a:r>
                    </a:p>
                  </a:txBody>
                  <a:tcPr anchor="ctr"/>
                </a:tc>
                <a:tc>
                  <a:txBody>
                    <a:bodyPr/>
                    <a:lstStyle/>
                    <a:p>
                      <a:r>
                        <a:rPr lang="ru-RU"/>
                        <a:t>Понедельник</a:t>
                      </a:r>
                    </a:p>
                  </a:txBody>
                  <a:tcPr anchor="ctr"/>
                </a:tc>
                <a:tc>
                  <a:txBody>
                    <a:bodyPr/>
                    <a:lstStyle/>
                    <a:p>
                      <a:r>
                        <a:rPr lang="ru-RU"/>
                        <a:t>15.30-17.30</a:t>
                      </a:r>
                    </a:p>
                  </a:txBody>
                  <a:tcPr anchor="ctr"/>
                </a:tc>
                <a:tc>
                  <a:txBody>
                    <a:bodyPr/>
                    <a:lstStyle/>
                    <a:p>
                      <a:r>
                        <a:rPr lang="ru-RU"/>
                        <a:t>585-29-91</a:t>
                      </a:r>
                    </a:p>
                  </a:txBody>
                  <a:tcPr anchor="ctr"/>
                </a:tc>
              </a:tr>
              <a:tr h="1283833">
                <a:tc>
                  <a:txBody>
                    <a:bodyPr/>
                    <a:lstStyle/>
                    <a:p>
                      <a:r>
                        <a:rPr lang="ru-RU"/>
                        <a:t>Постнова Наталия Александровна</a:t>
                      </a:r>
                    </a:p>
                  </a:txBody>
                  <a:tcPr anchor="ctr"/>
                </a:tc>
                <a:tc>
                  <a:txBody>
                    <a:bodyPr/>
                    <a:lstStyle/>
                    <a:p>
                      <a:r>
                        <a:rPr lang="ru-RU"/>
                        <a:t>Заместитель директора по УВР</a:t>
                      </a:r>
                    </a:p>
                  </a:txBody>
                  <a:tcPr anchor="ctr"/>
                </a:tc>
                <a:tc>
                  <a:txBody>
                    <a:bodyPr/>
                    <a:lstStyle/>
                    <a:p>
                      <a:r>
                        <a:rPr lang="ru-RU"/>
                        <a:t>Четверг</a:t>
                      </a:r>
                    </a:p>
                  </a:txBody>
                  <a:tcPr anchor="ctr"/>
                </a:tc>
                <a:tc>
                  <a:txBody>
                    <a:bodyPr/>
                    <a:lstStyle/>
                    <a:p>
                      <a:r>
                        <a:rPr lang="ru-RU"/>
                        <a:t>15.30-17.30</a:t>
                      </a:r>
                    </a:p>
                  </a:txBody>
                  <a:tcPr anchor="ctr"/>
                </a:tc>
                <a:tc>
                  <a:txBody>
                    <a:bodyPr/>
                    <a:lstStyle/>
                    <a:p>
                      <a:r>
                        <a:rPr lang="ru-RU" dirty="0"/>
                        <a:t>589-71-50</a:t>
                      </a:r>
                    </a:p>
                  </a:txBody>
                  <a:tcPr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51520" y="260648"/>
          <a:ext cx="8748465" cy="1828800"/>
        </p:xfrm>
        <a:graphic>
          <a:graphicData uri="http://schemas.openxmlformats.org/drawingml/2006/table">
            <a:tbl>
              <a:tblPr firstRow="1" bandRow="1">
                <a:tableStyleId>{5C22544A-7EE6-4342-B048-85BDC9FD1C3A}</a:tableStyleId>
              </a:tblPr>
              <a:tblGrid>
                <a:gridCol w="1749693"/>
                <a:gridCol w="1922715"/>
                <a:gridCol w="1576671"/>
                <a:gridCol w="1749693"/>
                <a:gridCol w="1749693"/>
              </a:tblGrid>
              <a:tr h="910728">
                <a:tc>
                  <a:txBody>
                    <a:bodyPr/>
                    <a:lstStyle/>
                    <a:p>
                      <a:r>
                        <a:rPr lang="ru-RU" dirty="0" err="1"/>
                        <a:t>Шумратова</a:t>
                      </a:r>
                      <a:r>
                        <a:rPr lang="ru-RU" dirty="0"/>
                        <a:t> </a:t>
                      </a:r>
                      <a:r>
                        <a:rPr lang="ru-RU" dirty="0" err="1"/>
                        <a:t>Нонна</a:t>
                      </a:r>
                      <a:r>
                        <a:rPr lang="ru-RU" dirty="0"/>
                        <a:t> Георгиевна</a:t>
                      </a:r>
                    </a:p>
                  </a:txBody>
                  <a:tcPr anchor="ctr"/>
                </a:tc>
                <a:tc>
                  <a:txBody>
                    <a:bodyPr/>
                    <a:lstStyle/>
                    <a:p>
                      <a:r>
                        <a:rPr lang="ru-RU" dirty="0"/>
                        <a:t>Заместитель директора по УВР</a:t>
                      </a:r>
                    </a:p>
                  </a:txBody>
                  <a:tcPr anchor="ctr"/>
                </a:tc>
                <a:tc>
                  <a:txBody>
                    <a:bodyPr/>
                    <a:lstStyle/>
                    <a:p>
                      <a:r>
                        <a:rPr lang="ru-RU"/>
                        <a:t>Среда</a:t>
                      </a:r>
                    </a:p>
                  </a:txBody>
                  <a:tcPr anchor="ctr"/>
                </a:tc>
                <a:tc>
                  <a:txBody>
                    <a:bodyPr/>
                    <a:lstStyle/>
                    <a:p>
                      <a:r>
                        <a:rPr lang="ru-RU"/>
                        <a:t>15.30-17.30</a:t>
                      </a:r>
                    </a:p>
                  </a:txBody>
                  <a:tcPr anchor="ctr"/>
                </a:tc>
                <a:tc>
                  <a:txBody>
                    <a:bodyPr/>
                    <a:lstStyle/>
                    <a:p>
                      <a:r>
                        <a:rPr lang="ru-RU"/>
                        <a:t>585-26-91</a:t>
                      </a:r>
                    </a:p>
                  </a:txBody>
                  <a:tcPr anchor="ctr"/>
                </a:tc>
              </a:tr>
              <a:tr h="910728">
                <a:tc>
                  <a:txBody>
                    <a:bodyPr/>
                    <a:lstStyle/>
                    <a:p>
                      <a:r>
                        <a:rPr lang="ru-RU" dirty="0" err="1"/>
                        <a:t>Захватова</a:t>
                      </a:r>
                      <a:r>
                        <a:rPr lang="ru-RU" dirty="0"/>
                        <a:t> Марина Борисовна</a:t>
                      </a:r>
                    </a:p>
                  </a:txBody>
                  <a:tcPr anchor="ctr"/>
                </a:tc>
                <a:tc>
                  <a:txBody>
                    <a:bodyPr/>
                    <a:lstStyle/>
                    <a:p>
                      <a:r>
                        <a:rPr lang="ru-RU" dirty="0"/>
                        <a:t>Заместитель директора по УВР</a:t>
                      </a:r>
                    </a:p>
                  </a:txBody>
                  <a:tcPr anchor="ctr"/>
                </a:tc>
                <a:tc>
                  <a:txBody>
                    <a:bodyPr/>
                    <a:lstStyle/>
                    <a:p>
                      <a:r>
                        <a:rPr lang="ru-RU" dirty="0"/>
                        <a:t>Пятница</a:t>
                      </a:r>
                    </a:p>
                  </a:txBody>
                  <a:tcPr anchor="ctr"/>
                </a:tc>
                <a:tc>
                  <a:txBody>
                    <a:bodyPr/>
                    <a:lstStyle/>
                    <a:p>
                      <a:r>
                        <a:rPr lang="ru-RU" dirty="0"/>
                        <a:t>15.30-17.30</a:t>
                      </a:r>
                    </a:p>
                  </a:txBody>
                  <a:tcPr anchor="ctr"/>
                </a:tc>
                <a:tc>
                  <a:txBody>
                    <a:bodyPr/>
                    <a:lstStyle/>
                    <a:p>
                      <a:r>
                        <a:rPr lang="ru-RU" dirty="0"/>
                        <a:t>589-71-57</a:t>
                      </a:r>
                    </a:p>
                  </a:txBody>
                  <a:tcPr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body" idx="1"/>
          </p:nvPr>
        </p:nvSpPr>
        <p:spPr>
          <a:noFill/>
        </p:spPr>
        <p:txBody>
          <a:bodyPr/>
          <a:lstStyle/>
          <a:p>
            <a:pPr eaLnBrk="1" hangingPunct="1">
              <a:lnSpc>
                <a:spcPct val="90000"/>
              </a:lnSpc>
              <a:buFont typeface="Wingdings" pitchFamily="2" charset="2"/>
              <a:buNone/>
            </a:pPr>
            <a:r>
              <a:rPr lang="ru-RU" sz="2800" smtClean="0"/>
              <a:t>Количество обучающихся: 	523 чел.</a:t>
            </a:r>
          </a:p>
          <a:p>
            <a:pPr eaLnBrk="1" hangingPunct="1">
              <a:lnSpc>
                <a:spcPct val="90000"/>
              </a:lnSpc>
              <a:buFont typeface="Wingdings" pitchFamily="2" charset="2"/>
              <a:buNone/>
            </a:pPr>
            <a:r>
              <a:rPr lang="ru-RU" sz="2800" smtClean="0"/>
              <a:t>Количество классов: 	20 	</a:t>
            </a:r>
          </a:p>
          <a:p>
            <a:pPr eaLnBrk="1" hangingPunct="1">
              <a:lnSpc>
                <a:spcPct val="90000"/>
              </a:lnSpc>
              <a:buFont typeface="Wingdings" pitchFamily="2" charset="2"/>
              <a:buNone/>
            </a:pPr>
            <a:r>
              <a:rPr lang="ru-RU" sz="2800" smtClean="0"/>
              <a:t>из них:</a:t>
            </a:r>
          </a:p>
          <a:p>
            <a:pPr eaLnBrk="1" hangingPunct="1">
              <a:lnSpc>
                <a:spcPct val="90000"/>
              </a:lnSpc>
              <a:buFont typeface="Wingdings" pitchFamily="2" charset="2"/>
              <a:buNone/>
            </a:pPr>
            <a:r>
              <a:rPr lang="ru-RU" sz="2800" smtClean="0"/>
              <a:t>начальная школа: 		9</a:t>
            </a:r>
          </a:p>
          <a:p>
            <a:pPr eaLnBrk="1" hangingPunct="1">
              <a:lnSpc>
                <a:spcPct val="90000"/>
              </a:lnSpc>
              <a:buFont typeface="Wingdings" pitchFamily="2" charset="2"/>
              <a:buNone/>
            </a:pPr>
            <a:r>
              <a:rPr lang="ru-RU" sz="2800" smtClean="0"/>
              <a:t>основная школа: 		10</a:t>
            </a:r>
          </a:p>
          <a:p>
            <a:pPr eaLnBrk="1" hangingPunct="1">
              <a:lnSpc>
                <a:spcPct val="90000"/>
              </a:lnSpc>
              <a:buFont typeface="Wingdings" pitchFamily="2" charset="2"/>
              <a:buNone/>
            </a:pPr>
            <a:r>
              <a:rPr lang="ru-RU" sz="2800" smtClean="0"/>
              <a:t>старшая школа: 		1</a:t>
            </a:r>
          </a:p>
          <a:p>
            <a:pPr eaLnBrk="1" hangingPunct="1">
              <a:lnSpc>
                <a:spcPct val="90000"/>
              </a:lnSpc>
              <a:buFont typeface="Wingdings" pitchFamily="2" charset="2"/>
              <a:buNone/>
            </a:pPr>
            <a:r>
              <a:rPr lang="ru-RU" sz="2800" smtClean="0"/>
              <a:t>ГПД: 				14</a:t>
            </a:r>
          </a:p>
          <a:p>
            <a:pPr eaLnBrk="1" hangingPunct="1">
              <a:lnSpc>
                <a:spcPct val="90000"/>
              </a:lnSpc>
              <a:buFont typeface="Wingdings" pitchFamily="2" charset="2"/>
              <a:buNone/>
            </a:pPr>
            <a:r>
              <a:rPr lang="ru-RU" sz="2800" smtClean="0"/>
              <a:t>Кружков, секций: 		18</a:t>
            </a:r>
          </a:p>
        </p:txBody>
      </p:sp>
      <p:pic>
        <p:nvPicPr>
          <p:cNvPr id="9219" name="Picture 8" descr="x_d8696e49"/>
          <p:cNvPicPr>
            <a:picLocks noChangeAspect="1" noChangeArrowheads="1"/>
          </p:cNvPicPr>
          <p:nvPr/>
        </p:nvPicPr>
        <p:blipFill>
          <a:blip r:embed="rId2" cstate="print"/>
          <a:srcRect/>
          <a:stretch>
            <a:fillRect/>
          </a:stretch>
        </p:blipFill>
        <p:spPr bwMode="auto">
          <a:xfrm>
            <a:off x="5940425" y="3141663"/>
            <a:ext cx="2990850"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p:txBody>
          <a:bodyPr/>
          <a:lstStyle/>
          <a:p>
            <a:pPr>
              <a:buFont typeface="Wingdings" pitchFamily="2" charset="2"/>
              <a:buNone/>
            </a:pPr>
            <a:r>
              <a:rPr lang="ru-RU" smtClean="0"/>
              <a:t>Число обучающихся:</a:t>
            </a:r>
          </a:p>
          <a:p>
            <a:pPr>
              <a:buFont typeface="Wingdings" pitchFamily="2" charset="2"/>
              <a:buNone/>
            </a:pPr>
            <a:r>
              <a:rPr lang="ru-RU" smtClean="0"/>
              <a:t>Начальная школа:	235 чел.</a:t>
            </a:r>
          </a:p>
          <a:p>
            <a:pPr>
              <a:buFont typeface="Wingdings" pitchFamily="2" charset="2"/>
              <a:buNone/>
            </a:pPr>
            <a:r>
              <a:rPr lang="ru-RU" smtClean="0"/>
              <a:t>Основная школа:		263 чел.</a:t>
            </a:r>
          </a:p>
          <a:p>
            <a:pPr>
              <a:buFont typeface="Wingdings" pitchFamily="2" charset="2"/>
              <a:buNone/>
            </a:pPr>
            <a:r>
              <a:rPr lang="ru-RU" smtClean="0"/>
              <a:t>Старшая школа:		25 чел.</a:t>
            </a:r>
          </a:p>
          <a:p>
            <a:pPr>
              <a:buFont typeface="Wingdings" pitchFamily="2" charset="2"/>
              <a:buNone/>
            </a:pPr>
            <a:r>
              <a:rPr lang="ru-RU" smtClean="0"/>
              <a:t>ГПД:				372 чел.</a:t>
            </a:r>
          </a:p>
        </p:txBody>
      </p:sp>
      <p:pic>
        <p:nvPicPr>
          <p:cNvPr id="10243" name="Picture 5" descr="x_bea44504"/>
          <p:cNvPicPr>
            <a:picLocks noChangeAspect="1" noChangeArrowheads="1"/>
          </p:cNvPicPr>
          <p:nvPr/>
        </p:nvPicPr>
        <p:blipFill>
          <a:blip r:embed="rId2" cstate="print"/>
          <a:srcRect/>
          <a:stretch>
            <a:fillRect/>
          </a:stretch>
        </p:blipFill>
        <p:spPr bwMode="auto">
          <a:xfrm>
            <a:off x="6111875" y="4841875"/>
            <a:ext cx="30321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575675" cy="1520825"/>
          </a:xfrm>
        </p:spPr>
        <p:txBody>
          <a:bodyPr/>
          <a:lstStyle/>
          <a:p>
            <a:pPr algn="ctr" eaLnBrk="1" hangingPunct="1"/>
            <a:r>
              <a:rPr lang="ru-RU" sz="3400" b="1" smtClean="0">
                <a:solidFill>
                  <a:schemeClr val="tx1"/>
                </a:solidFill>
              </a:rPr>
              <a:t>Формы обеспечения государственно-общественного характера управления</a:t>
            </a:r>
          </a:p>
        </p:txBody>
      </p:sp>
      <p:sp>
        <p:nvSpPr>
          <p:cNvPr id="11267" name="Rectangle 3"/>
          <p:cNvSpPr>
            <a:spLocks noGrp="1" noChangeArrowheads="1"/>
          </p:cNvSpPr>
          <p:nvPr>
            <p:ph type="body" sz="half" idx="1"/>
          </p:nvPr>
        </p:nvSpPr>
        <p:spPr/>
        <p:txBody>
          <a:bodyPr/>
          <a:lstStyle/>
          <a:p>
            <a:pPr eaLnBrk="1" hangingPunct="1">
              <a:buFont typeface="Wingdings" pitchFamily="2" charset="2"/>
              <a:buNone/>
            </a:pPr>
            <a:endParaRPr lang="ru-RU" sz="2500" b="1" smtClean="0"/>
          </a:p>
          <a:p>
            <a:pPr eaLnBrk="1" hangingPunct="1">
              <a:buFont typeface="Wingdings" pitchFamily="2" charset="2"/>
              <a:buNone/>
            </a:pPr>
            <a:endParaRPr lang="ru-RU" sz="2500" b="1" smtClean="0"/>
          </a:p>
          <a:p>
            <a:pPr eaLnBrk="1" hangingPunct="1">
              <a:buFont typeface="Wingdings" pitchFamily="2" charset="2"/>
              <a:buNone/>
            </a:pPr>
            <a:endParaRPr lang="ru-RU" sz="2500" b="1" smtClean="0"/>
          </a:p>
          <a:p>
            <a:pPr eaLnBrk="1" hangingPunct="1">
              <a:buFont typeface="Wingdings" pitchFamily="2" charset="2"/>
              <a:buNone/>
            </a:pPr>
            <a:endParaRPr lang="ru-RU" sz="2500" b="1" smtClean="0"/>
          </a:p>
          <a:p>
            <a:pPr eaLnBrk="1" hangingPunct="1">
              <a:buFont typeface="Wingdings" pitchFamily="2" charset="2"/>
              <a:buNone/>
            </a:pPr>
            <a:endParaRPr lang="ru-RU" sz="2500" b="1" smtClean="0"/>
          </a:p>
        </p:txBody>
      </p:sp>
      <p:grpSp>
        <p:nvGrpSpPr>
          <p:cNvPr id="11268" name="Organization Chart 36"/>
          <p:cNvGrpSpPr>
            <a:grpSpLocks noChangeAspect="1"/>
          </p:cNvGrpSpPr>
          <p:nvPr/>
        </p:nvGrpSpPr>
        <p:grpSpPr bwMode="auto">
          <a:xfrm>
            <a:off x="179388" y="1773238"/>
            <a:ext cx="8964612" cy="5084762"/>
            <a:chOff x="2914" y="1081"/>
            <a:chExt cx="1161" cy="2550"/>
          </a:xfrm>
        </p:grpSpPr>
        <p:cxnSp>
          <p:nvCxnSpPr>
            <p:cNvPr id="11269" name="_s20573"/>
            <p:cNvCxnSpPr>
              <a:cxnSpLocks noChangeShapeType="1"/>
              <a:stCxn id="29" idx="1"/>
              <a:endCxn id="26" idx="2"/>
            </p:cNvCxnSpPr>
            <p:nvPr/>
          </p:nvCxnSpPr>
          <p:spPr bwMode="auto">
            <a:xfrm rot="10800000" flipH="1">
              <a:off x="2946" y="2445"/>
              <a:ext cx="156" cy="919"/>
            </a:xfrm>
            <a:prstGeom prst="bentConnector4">
              <a:avLst>
                <a:gd name="adj1" fmla="val -9500"/>
                <a:gd name="adj2" fmla="val 57833"/>
              </a:avLst>
            </a:prstGeom>
            <a:noFill/>
            <a:ln w="28575">
              <a:solidFill>
                <a:schemeClr val="bg2"/>
              </a:solidFill>
              <a:miter lim="800000"/>
              <a:headEnd/>
              <a:tailEnd/>
            </a:ln>
          </p:spPr>
        </p:cxnSp>
        <p:cxnSp>
          <p:nvCxnSpPr>
            <p:cNvPr id="11270" name="_s20571"/>
            <p:cNvCxnSpPr>
              <a:cxnSpLocks noChangeShapeType="1"/>
              <a:stCxn id="28" idx="1"/>
              <a:endCxn id="26" idx="2"/>
            </p:cNvCxnSpPr>
            <p:nvPr/>
          </p:nvCxnSpPr>
          <p:spPr bwMode="auto">
            <a:xfrm rot="10800000">
              <a:off x="3102" y="2445"/>
              <a:ext cx="155" cy="352"/>
            </a:xfrm>
            <a:prstGeom prst="bentConnector2">
              <a:avLst/>
            </a:prstGeom>
            <a:noFill/>
            <a:ln w="28575">
              <a:solidFill>
                <a:schemeClr val="bg2"/>
              </a:solidFill>
              <a:miter lim="800000"/>
              <a:headEnd/>
              <a:tailEnd/>
            </a:ln>
          </p:spPr>
        </p:cxnSp>
        <p:cxnSp>
          <p:nvCxnSpPr>
            <p:cNvPr id="11271" name="_s20569"/>
            <p:cNvCxnSpPr>
              <a:cxnSpLocks noChangeShapeType="1"/>
              <a:stCxn id="27" idx="1"/>
              <a:endCxn id="26" idx="2"/>
            </p:cNvCxnSpPr>
            <p:nvPr/>
          </p:nvCxnSpPr>
          <p:spPr bwMode="auto">
            <a:xfrm rot="10800000">
              <a:off x="3102" y="2445"/>
              <a:ext cx="164" cy="706"/>
            </a:xfrm>
            <a:prstGeom prst="bentConnector2">
              <a:avLst/>
            </a:prstGeom>
            <a:noFill/>
            <a:ln w="28575">
              <a:solidFill>
                <a:schemeClr val="bg2"/>
              </a:solidFill>
              <a:miter lim="800000"/>
              <a:headEnd/>
              <a:tailEnd/>
            </a:ln>
          </p:spPr>
        </p:cxnSp>
        <p:cxnSp>
          <p:nvCxnSpPr>
            <p:cNvPr id="11272" name="_s20567"/>
            <p:cNvCxnSpPr>
              <a:cxnSpLocks noChangeShapeType="1"/>
              <a:stCxn id="26" idx="0"/>
              <a:endCxn id="25" idx="2"/>
            </p:cNvCxnSpPr>
            <p:nvPr/>
          </p:nvCxnSpPr>
          <p:spPr bwMode="auto">
            <a:xfrm rot="5400000" flipH="1">
              <a:off x="2922" y="1976"/>
              <a:ext cx="320" cy="41"/>
            </a:xfrm>
            <a:prstGeom prst="bentConnector3">
              <a:avLst>
                <a:gd name="adj1" fmla="val 17912"/>
              </a:avLst>
            </a:prstGeom>
            <a:noFill/>
            <a:ln w="28575">
              <a:solidFill>
                <a:schemeClr val="bg2"/>
              </a:solidFill>
              <a:miter lim="800000"/>
              <a:headEnd/>
              <a:tailEnd/>
            </a:ln>
          </p:spPr>
        </p:cxnSp>
        <p:cxnSp>
          <p:nvCxnSpPr>
            <p:cNvPr id="11273" name="_s20558"/>
            <p:cNvCxnSpPr>
              <a:cxnSpLocks noChangeShapeType="1"/>
              <a:endCxn id="18" idx="2"/>
            </p:cNvCxnSpPr>
            <p:nvPr/>
          </p:nvCxnSpPr>
          <p:spPr bwMode="auto">
            <a:xfrm flipV="1">
              <a:off x="2914" y="1370"/>
              <a:ext cx="186" cy="323"/>
            </a:xfrm>
            <a:prstGeom prst="bentConnector2">
              <a:avLst/>
            </a:prstGeom>
            <a:noFill/>
            <a:ln w="28575">
              <a:solidFill>
                <a:schemeClr val="bg2"/>
              </a:solidFill>
              <a:miter lim="800000"/>
              <a:headEnd/>
              <a:tailEnd/>
            </a:ln>
          </p:spPr>
        </p:cxnSp>
        <p:cxnSp>
          <p:nvCxnSpPr>
            <p:cNvPr id="11274" name="_s20556"/>
            <p:cNvCxnSpPr>
              <a:cxnSpLocks noChangeShapeType="1"/>
              <a:stCxn id="24" idx="1"/>
              <a:endCxn id="23" idx="2"/>
            </p:cNvCxnSpPr>
            <p:nvPr/>
          </p:nvCxnSpPr>
          <p:spPr bwMode="auto">
            <a:xfrm rot="10800000" flipH="1">
              <a:off x="3293" y="2021"/>
              <a:ext cx="136" cy="280"/>
            </a:xfrm>
            <a:prstGeom prst="bentConnector4">
              <a:avLst>
                <a:gd name="adj1" fmla="val -10907"/>
                <a:gd name="adj2" fmla="val 75569"/>
              </a:avLst>
            </a:prstGeom>
            <a:noFill/>
            <a:ln w="28575">
              <a:solidFill>
                <a:schemeClr val="bg2"/>
              </a:solidFill>
              <a:miter lim="800000"/>
              <a:headEnd/>
              <a:tailEnd/>
            </a:ln>
          </p:spPr>
        </p:cxnSp>
        <p:cxnSp>
          <p:nvCxnSpPr>
            <p:cNvPr id="11275" name="_s20554"/>
            <p:cNvCxnSpPr>
              <a:cxnSpLocks noChangeShapeType="1"/>
              <a:stCxn id="23" idx="0"/>
              <a:endCxn id="19" idx="2"/>
            </p:cNvCxnSpPr>
            <p:nvPr/>
          </p:nvCxnSpPr>
          <p:spPr bwMode="auto">
            <a:xfrm rot="-5400000">
              <a:off x="3505" y="1444"/>
              <a:ext cx="213" cy="365"/>
            </a:xfrm>
            <a:prstGeom prst="bentConnector3">
              <a:avLst>
                <a:gd name="adj1" fmla="val 26968"/>
              </a:avLst>
            </a:prstGeom>
            <a:noFill/>
            <a:ln w="28575">
              <a:solidFill>
                <a:schemeClr val="bg2"/>
              </a:solidFill>
              <a:miter lim="800000"/>
              <a:headEnd/>
              <a:tailEnd/>
            </a:ln>
          </p:spPr>
        </p:cxnSp>
        <p:cxnSp>
          <p:nvCxnSpPr>
            <p:cNvPr id="11276" name="_s20552"/>
            <p:cNvCxnSpPr>
              <a:cxnSpLocks noChangeShapeType="1"/>
              <a:stCxn id="22" idx="1"/>
              <a:endCxn id="21" idx="2"/>
            </p:cNvCxnSpPr>
            <p:nvPr/>
          </p:nvCxnSpPr>
          <p:spPr bwMode="auto">
            <a:xfrm rot="10800000" flipH="1">
              <a:off x="3622" y="3153"/>
              <a:ext cx="213" cy="282"/>
            </a:xfrm>
            <a:prstGeom prst="bentConnector4">
              <a:avLst>
                <a:gd name="adj1" fmla="val -6949"/>
                <a:gd name="adj2" fmla="val 75426"/>
              </a:avLst>
            </a:prstGeom>
            <a:noFill/>
            <a:ln w="28575">
              <a:solidFill>
                <a:schemeClr val="bg2"/>
              </a:solidFill>
              <a:miter lim="800000"/>
              <a:headEnd/>
              <a:tailEnd/>
            </a:ln>
          </p:spPr>
        </p:cxnSp>
        <p:cxnSp>
          <p:nvCxnSpPr>
            <p:cNvPr id="11277" name="_s20550"/>
            <p:cNvCxnSpPr>
              <a:cxnSpLocks noChangeShapeType="1"/>
              <a:stCxn id="21" idx="1"/>
              <a:endCxn id="20" idx="2"/>
            </p:cNvCxnSpPr>
            <p:nvPr/>
          </p:nvCxnSpPr>
          <p:spPr bwMode="auto">
            <a:xfrm rot="10800000" flipH="1">
              <a:off x="3622" y="2669"/>
              <a:ext cx="214" cy="340"/>
            </a:xfrm>
            <a:prstGeom prst="bentConnector4">
              <a:avLst>
                <a:gd name="adj1" fmla="val -6917"/>
                <a:gd name="adj2" fmla="val 71194"/>
              </a:avLst>
            </a:prstGeom>
            <a:noFill/>
            <a:ln w="28575">
              <a:solidFill>
                <a:schemeClr val="bg2"/>
              </a:solidFill>
              <a:miter lim="800000"/>
              <a:headEnd/>
              <a:tailEnd/>
            </a:ln>
          </p:spPr>
        </p:cxnSp>
        <p:cxnSp>
          <p:nvCxnSpPr>
            <p:cNvPr id="11278" name="_s20542"/>
            <p:cNvCxnSpPr>
              <a:cxnSpLocks noChangeShapeType="1"/>
              <a:stCxn id="20" idx="0"/>
              <a:endCxn id="19" idx="2"/>
            </p:cNvCxnSpPr>
            <p:nvPr/>
          </p:nvCxnSpPr>
          <p:spPr bwMode="auto">
            <a:xfrm rot="5400000" flipH="1">
              <a:off x="3384" y="1930"/>
              <a:ext cx="861" cy="42"/>
            </a:xfrm>
            <a:prstGeom prst="bentConnector3">
              <a:avLst>
                <a:gd name="adj1" fmla="val 6662"/>
              </a:avLst>
            </a:prstGeom>
            <a:noFill/>
            <a:ln w="28575">
              <a:solidFill>
                <a:schemeClr val="bg2"/>
              </a:solidFill>
              <a:miter lim="800000"/>
              <a:headEnd/>
              <a:tailEnd/>
            </a:ln>
          </p:spPr>
        </p:cxnSp>
        <p:cxnSp>
          <p:nvCxnSpPr>
            <p:cNvPr id="11279" name="_s20521"/>
            <p:cNvCxnSpPr>
              <a:cxnSpLocks noChangeShapeType="1"/>
              <a:stCxn id="19" idx="1"/>
              <a:endCxn id="18" idx="3"/>
            </p:cNvCxnSpPr>
            <p:nvPr/>
          </p:nvCxnSpPr>
          <p:spPr bwMode="auto">
            <a:xfrm rot="10800000">
              <a:off x="3287" y="1226"/>
              <a:ext cx="253" cy="99"/>
            </a:xfrm>
            <a:prstGeom prst="bentConnector3">
              <a:avLst>
                <a:gd name="adj1" fmla="val 5847"/>
              </a:avLst>
            </a:prstGeom>
            <a:noFill/>
            <a:ln w="28575">
              <a:solidFill>
                <a:schemeClr val="bg2"/>
              </a:solidFill>
              <a:miter lim="800000"/>
              <a:headEnd/>
              <a:tailEnd/>
            </a:ln>
          </p:spPr>
        </p:cxnSp>
        <p:sp>
          <p:nvSpPr>
            <p:cNvPr id="18" name="_s20517"/>
            <p:cNvSpPr>
              <a:spLocks noChangeArrowheads="1"/>
            </p:cNvSpPr>
            <p:nvPr/>
          </p:nvSpPr>
          <p:spPr bwMode="auto">
            <a:xfrm>
              <a:off x="2914" y="1081"/>
              <a:ext cx="373" cy="289"/>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headEnd/>
              <a:tailEnd/>
            </a:ln>
            <a:effectLst>
              <a:outerShdw dist="63500" dir="19387806" algn="ctr" rotWithShape="0">
                <a:schemeClr val="hlink"/>
              </a:outerShdw>
            </a:effectLst>
          </p:spPr>
          <p:txBody>
            <a:bodyPr wrap="none" lIns="0" tIns="0" rIns="0" bIns="0" anchor="ctr"/>
            <a:lstStyle/>
            <a:p>
              <a:pPr algn="ctr">
                <a:defRPr/>
              </a:pPr>
              <a:r>
                <a:rPr lang="ru-RU" sz="1500"/>
                <a:t>Директор</a:t>
              </a:r>
            </a:p>
          </p:txBody>
        </p:sp>
        <p:sp>
          <p:nvSpPr>
            <p:cNvPr id="19" name="_s20518"/>
            <p:cNvSpPr>
              <a:spLocks noChangeArrowheads="1"/>
            </p:cNvSpPr>
            <p:nvPr/>
          </p:nvSpPr>
          <p:spPr bwMode="auto">
            <a:xfrm>
              <a:off x="3540" y="1131"/>
              <a:ext cx="508" cy="389"/>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folHlink"/>
              </a:outerShdw>
            </a:effectLst>
          </p:spPr>
          <p:txBody>
            <a:bodyPr wrap="none" lIns="0" tIns="0" rIns="0" bIns="0" anchor="ctr"/>
            <a:lstStyle/>
            <a:p>
              <a:pPr>
                <a:defRPr/>
              </a:pPr>
              <a:r>
                <a:rPr lang="ru-RU" sz="1200" b="1" dirty="0"/>
                <a:t>Совет образовательного учреждения</a:t>
              </a:r>
            </a:p>
            <a:p>
              <a:pPr>
                <a:defRPr/>
              </a:pPr>
              <a:r>
                <a:rPr lang="ru-RU" sz="1200" b="1" dirty="0"/>
                <a:t>Педагогический совет</a:t>
              </a:r>
            </a:p>
            <a:p>
              <a:pPr>
                <a:defRPr/>
              </a:pPr>
              <a:r>
                <a:rPr lang="ru-RU" sz="1200" b="1" dirty="0"/>
                <a:t>Общешкольная родительская конференция</a:t>
              </a:r>
            </a:p>
          </p:txBody>
        </p:sp>
        <p:sp>
          <p:nvSpPr>
            <p:cNvPr id="20" name="_s20541"/>
            <p:cNvSpPr>
              <a:spLocks noChangeArrowheads="1"/>
            </p:cNvSpPr>
            <p:nvPr/>
          </p:nvSpPr>
          <p:spPr bwMode="auto">
            <a:xfrm>
              <a:off x="3623" y="2381"/>
              <a:ext cx="426"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Общешкольные родительские собрания</a:t>
              </a:r>
            </a:p>
          </p:txBody>
        </p:sp>
        <p:sp>
          <p:nvSpPr>
            <p:cNvPr id="21" name="_s20549"/>
            <p:cNvSpPr>
              <a:spLocks noChangeArrowheads="1"/>
            </p:cNvSpPr>
            <p:nvPr/>
          </p:nvSpPr>
          <p:spPr bwMode="auto">
            <a:xfrm>
              <a:off x="3622" y="2865"/>
              <a:ext cx="426"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Председатели родительских комитетов</a:t>
              </a:r>
            </a:p>
          </p:txBody>
        </p:sp>
        <p:sp>
          <p:nvSpPr>
            <p:cNvPr id="22" name="_s20551"/>
            <p:cNvSpPr>
              <a:spLocks noChangeArrowheads="1"/>
            </p:cNvSpPr>
            <p:nvPr/>
          </p:nvSpPr>
          <p:spPr bwMode="auto">
            <a:xfrm>
              <a:off x="3622" y="3291"/>
              <a:ext cx="426" cy="288"/>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headEnd/>
              <a:tailEnd/>
            </a:ln>
            <a:effectLst>
              <a:outerShdw dist="63500" dir="19387806" algn="ctr" rotWithShape="0">
                <a:schemeClr val="hlink"/>
              </a:outerShdw>
            </a:effectLst>
          </p:spPr>
          <p:txBody>
            <a:bodyPr wrap="none" lIns="0" tIns="0" rIns="0" bIns="0" anchor="ctr"/>
            <a:lstStyle/>
            <a:p>
              <a:pPr algn="ctr">
                <a:defRPr/>
              </a:pPr>
              <a:r>
                <a:rPr lang="ru-RU" sz="1200"/>
                <a:t>Родительские собрания в классах</a:t>
              </a:r>
            </a:p>
          </p:txBody>
        </p:sp>
        <p:sp>
          <p:nvSpPr>
            <p:cNvPr id="23" name="_s20553"/>
            <p:cNvSpPr>
              <a:spLocks noChangeArrowheads="1"/>
            </p:cNvSpPr>
            <p:nvPr/>
          </p:nvSpPr>
          <p:spPr bwMode="auto">
            <a:xfrm>
              <a:off x="3284" y="1733"/>
              <a:ext cx="289"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Совет старшеклассников</a:t>
              </a:r>
            </a:p>
          </p:txBody>
        </p:sp>
        <p:sp>
          <p:nvSpPr>
            <p:cNvPr id="24" name="_s20555"/>
            <p:cNvSpPr>
              <a:spLocks noChangeArrowheads="1"/>
            </p:cNvSpPr>
            <p:nvPr/>
          </p:nvSpPr>
          <p:spPr bwMode="auto">
            <a:xfrm>
              <a:off x="3293" y="2157"/>
              <a:ext cx="289" cy="28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ДОО</a:t>
              </a:r>
            </a:p>
            <a:p>
              <a:pPr algn="ctr">
                <a:defRPr/>
              </a:pPr>
              <a:r>
                <a:rPr lang="ru-RU" sz="1200"/>
                <a:t>Сентябрята</a:t>
              </a:r>
            </a:p>
          </p:txBody>
        </p:sp>
        <p:sp>
          <p:nvSpPr>
            <p:cNvPr id="25" name="_s20557"/>
            <p:cNvSpPr>
              <a:spLocks noChangeArrowheads="1"/>
            </p:cNvSpPr>
            <p:nvPr/>
          </p:nvSpPr>
          <p:spPr bwMode="auto">
            <a:xfrm>
              <a:off x="2914" y="1550"/>
              <a:ext cx="294" cy="287"/>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folHlink"/>
              </a:outerShdw>
            </a:effectLst>
          </p:spPr>
          <p:txBody>
            <a:bodyPr wrap="none" lIns="0" tIns="0" rIns="0" bIns="0" anchor="ctr"/>
            <a:lstStyle/>
            <a:p>
              <a:pPr algn="ctr">
                <a:defRPr/>
              </a:pPr>
              <a:r>
                <a:rPr lang="ru-RU" sz="1000"/>
                <a:t>Совещания при директоре</a:t>
              </a:r>
            </a:p>
          </p:txBody>
        </p:sp>
        <p:sp>
          <p:nvSpPr>
            <p:cNvPr id="26" name="_s20566"/>
            <p:cNvSpPr>
              <a:spLocks noChangeArrowheads="1"/>
            </p:cNvSpPr>
            <p:nvPr/>
          </p:nvSpPr>
          <p:spPr bwMode="auto">
            <a:xfrm>
              <a:off x="2955" y="2157"/>
              <a:ext cx="294" cy="28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Административные </a:t>
              </a:r>
            </a:p>
            <a:p>
              <a:pPr algn="ctr">
                <a:defRPr/>
              </a:pPr>
              <a:r>
                <a:rPr lang="ru-RU" sz="1200"/>
                <a:t>и производственные </a:t>
              </a:r>
            </a:p>
            <a:p>
              <a:pPr algn="ctr">
                <a:defRPr/>
              </a:pPr>
              <a:r>
                <a:rPr lang="ru-RU" sz="1200"/>
                <a:t>совещания</a:t>
              </a:r>
            </a:p>
          </p:txBody>
        </p:sp>
        <p:sp>
          <p:nvSpPr>
            <p:cNvPr id="27" name="_s20568"/>
            <p:cNvSpPr>
              <a:spLocks noChangeArrowheads="1"/>
            </p:cNvSpPr>
            <p:nvPr/>
          </p:nvSpPr>
          <p:spPr bwMode="auto">
            <a:xfrm>
              <a:off x="3266" y="3007"/>
              <a:ext cx="294"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Методический совет</a:t>
              </a:r>
            </a:p>
          </p:txBody>
        </p:sp>
        <p:sp>
          <p:nvSpPr>
            <p:cNvPr id="28" name="_s20570"/>
            <p:cNvSpPr>
              <a:spLocks noChangeArrowheads="1"/>
            </p:cNvSpPr>
            <p:nvPr/>
          </p:nvSpPr>
          <p:spPr bwMode="auto">
            <a:xfrm>
              <a:off x="3257" y="2653"/>
              <a:ext cx="294" cy="28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Методические </a:t>
              </a:r>
            </a:p>
            <a:p>
              <a:pPr algn="ctr">
                <a:defRPr/>
              </a:pPr>
              <a:r>
                <a:rPr lang="ru-RU" sz="1200"/>
                <a:t>объединения</a:t>
              </a:r>
            </a:p>
          </p:txBody>
        </p:sp>
        <p:sp>
          <p:nvSpPr>
            <p:cNvPr id="29" name="_s20572"/>
            <p:cNvSpPr>
              <a:spLocks noChangeArrowheads="1"/>
            </p:cNvSpPr>
            <p:nvPr/>
          </p:nvSpPr>
          <p:spPr bwMode="auto">
            <a:xfrm>
              <a:off x="2946" y="3220"/>
              <a:ext cx="294"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Совещания </a:t>
              </a:r>
            </a:p>
            <a:p>
              <a:pPr algn="ctr">
                <a:defRPr/>
              </a:pPr>
              <a:r>
                <a:rPr lang="ru-RU" sz="1200"/>
                <a:t>заместителей </a:t>
              </a:r>
            </a:p>
            <a:p>
              <a:pPr algn="ctr">
                <a:defRPr/>
              </a:pPr>
              <a:r>
                <a:rPr lang="ru-RU" sz="1200"/>
                <a:t>директора</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1700213"/>
            <a:ext cx="8158162" cy="4608512"/>
          </a:xfrm>
        </p:spPr>
        <p:txBody>
          <a:bodyPr/>
          <a:lstStyle/>
          <a:p>
            <a:pPr eaLnBrk="1" hangingPunct="1">
              <a:lnSpc>
                <a:spcPct val="80000"/>
              </a:lnSpc>
              <a:buFont typeface="Wingdings" pitchFamily="2" charset="2"/>
              <a:buNone/>
            </a:pPr>
            <a:r>
              <a:rPr lang="en-US" sz="1900" dirty="0" smtClean="0"/>
              <a:t>	</a:t>
            </a:r>
            <a:r>
              <a:rPr lang="ru-RU" sz="1900" dirty="0" smtClean="0"/>
              <a:t>	</a:t>
            </a:r>
            <a:r>
              <a:rPr lang="ru-RU" sz="2400" dirty="0" smtClean="0"/>
              <a:t>Данный доклад содержит информацию об основных результатах за 2011-2012 учебный год и перспективах развития образовательного учреждения.</a:t>
            </a:r>
          </a:p>
          <a:p>
            <a:pPr eaLnBrk="1" hangingPunct="1">
              <a:lnSpc>
                <a:spcPct val="80000"/>
              </a:lnSpc>
              <a:buFont typeface="Wingdings" pitchFamily="2" charset="2"/>
              <a:buNone/>
            </a:pPr>
            <a:r>
              <a:rPr lang="ru-RU" sz="2400" dirty="0" smtClean="0"/>
              <a:t>	</a:t>
            </a:r>
            <a:r>
              <a:rPr lang="en-US" sz="2400" dirty="0" smtClean="0"/>
              <a:t>	</a:t>
            </a:r>
            <a:r>
              <a:rPr lang="ru-RU" sz="2400" dirty="0" smtClean="0"/>
              <a:t>Содержание доклада мы</a:t>
            </a:r>
            <a:r>
              <a:rPr lang="en-US" sz="2400" dirty="0" smtClean="0"/>
              <a:t>,</a:t>
            </a:r>
            <a:r>
              <a:rPr lang="ru-RU" sz="2400" dirty="0" smtClean="0"/>
              <a:t> по-прежнему</a:t>
            </a:r>
            <a:r>
              <a:rPr lang="en-US" sz="2400" dirty="0" smtClean="0"/>
              <a:t>,</a:t>
            </a:r>
            <a:r>
              <a:rPr lang="ru-RU" sz="2400" dirty="0" smtClean="0"/>
              <a:t> адресуем родителям и законным представителям, выбирающим нашу школу для своего ребенка, учащимся, коллегам.</a:t>
            </a:r>
          </a:p>
          <a:p>
            <a:pPr eaLnBrk="1" hangingPunct="1">
              <a:lnSpc>
                <a:spcPct val="80000"/>
              </a:lnSpc>
              <a:buFont typeface="Wingdings" pitchFamily="2" charset="2"/>
              <a:buNone/>
            </a:pPr>
            <a:r>
              <a:rPr lang="ru-RU" sz="2400" dirty="0" smtClean="0"/>
              <a:t>	</a:t>
            </a:r>
            <a:r>
              <a:rPr lang="en-US" sz="2400" dirty="0" smtClean="0"/>
              <a:t>	</a:t>
            </a:r>
            <a:r>
              <a:rPr lang="ru-RU" sz="2400" dirty="0" smtClean="0"/>
              <a:t>Обеспечивая информационную открытость нашего образовательного учреждения посредством публичного доклада, мы надеемся на увеличение числа социальных партнеров, а также количества учащихся, выбирающих нашу школу.</a:t>
            </a:r>
          </a:p>
        </p:txBody>
      </p:sp>
      <p:pic>
        <p:nvPicPr>
          <p:cNvPr id="5123" name="Picture 5" descr="L:\101MSDCF\DSC05657.JPG"/>
          <p:cNvPicPr>
            <a:picLocks noChangeAspect="1" noChangeArrowheads="1"/>
          </p:cNvPicPr>
          <p:nvPr/>
        </p:nvPicPr>
        <p:blipFill>
          <a:blip r:embed="rId2" cstate="print"/>
          <a:srcRect/>
          <a:stretch>
            <a:fillRect/>
          </a:stretch>
        </p:blipFill>
        <p:spPr bwMode="auto">
          <a:xfrm rot="-834709">
            <a:off x="150813" y="217488"/>
            <a:ext cx="1995487" cy="1497012"/>
          </a:xfrm>
          <a:prstGeom prst="rect">
            <a:avLst/>
          </a:prstGeom>
          <a:noFill/>
          <a:ln w="9525">
            <a:noFill/>
            <a:miter lim="800000"/>
            <a:headEnd/>
            <a:tailEnd/>
          </a:ln>
        </p:spPr>
      </p:pic>
      <p:sp>
        <p:nvSpPr>
          <p:cNvPr id="4" name="Заголовок 1"/>
          <p:cNvSpPr>
            <a:spLocks noGrp="1"/>
          </p:cNvSpPr>
          <p:nvPr>
            <p:ph type="title"/>
          </p:nvPr>
        </p:nvSpPr>
        <p:spPr>
          <a:xfrm>
            <a:off x="500034" y="285728"/>
            <a:ext cx="8001000" cy="1216025"/>
          </a:xfrm>
        </p:spPr>
        <p:txBody>
          <a:bodyPr/>
          <a:lstStyle/>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eaLnBrk="1" hangingPunct="1">
              <a:buFont typeface="Wingdings" pitchFamily="2" charset="2"/>
              <a:buNone/>
            </a:pPr>
            <a:r>
              <a:rPr lang="ru-RU" sz="2500" b="1" smtClean="0"/>
              <a:t>Деятельность всех органов соуправления школы регламентируется локальными актами и зафиксирована в Уставе школы.</a:t>
            </a:r>
          </a:p>
          <a:p>
            <a:pPr eaLnBrk="1" hangingPunct="1">
              <a:buFont typeface="Wingdings" pitchFamily="2" charset="2"/>
              <a:buNone/>
            </a:pPr>
            <a:r>
              <a:rPr lang="ru-RU" sz="2500" b="1" smtClean="0"/>
              <a:t>		Родители как участники образовательного процессе включены в управление школьной жизнью через родительские комитеты классов и школы, родительские собрания.</a:t>
            </a:r>
          </a:p>
          <a:p>
            <a:pPr eaLnBrk="1" hangingPunct="1"/>
            <a:endParaRPr lang="ru-RU" sz="2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z="3400" b="1" smtClean="0">
                <a:solidFill>
                  <a:schemeClr val="tx1"/>
                </a:solidFill>
              </a:rPr>
              <a:t>2. Особенности образовательного процесса</a:t>
            </a:r>
          </a:p>
        </p:txBody>
      </p:sp>
      <p:sp>
        <p:nvSpPr>
          <p:cNvPr id="13315" name="Rectangle 3"/>
          <p:cNvSpPr>
            <a:spLocks noGrp="1" noChangeArrowheads="1"/>
          </p:cNvSpPr>
          <p:nvPr>
            <p:ph type="body" idx="1"/>
          </p:nvPr>
        </p:nvSpPr>
        <p:spPr>
          <a:xfrm>
            <a:off x="395288" y="1700213"/>
            <a:ext cx="8497887" cy="4392612"/>
          </a:xfrm>
        </p:spPr>
        <p:txBody>
          <a:bodyPr/>
          <a:lstStyle/>
          <a:p>
            <a:pPr eaLnBrk="1" hangingPunct="1">
              <a:lnSpc>
                <a:spcPct val="80000"/>
              </a:lnSpc>
              <a:buFont typeface="Wingdings" pitchFamily="2" charset="2"/>
              <a:buNone/>
            </a:pPr>
            <a:r>
              <a:rPr lang="ru-RU" sz="1700" smtClean="0"/>
              <a:t>Школа в своей деятельности руководствуется принципами гуманизма и демократии, приоритетом общечеловеческих ценностей, светскости образования, его общедоступности и открытости с учетом профессионального определения самого ребенка и его семьи.</a:t>
            </a:r>
          </a:p>
          <a:p>
            <a:pPr eaLnBrk="1" hangingPunct="1">
              <a:lnSpc>
                <a:spcPct val="80000"/>
              </a:lnSpc>
              <a:buFont typeface="Wingdings" pitchFamily="2" charset="2"/>
              <a:buNone/>
            </a:pPr>
            <a:r>
              <a:rPr lang="ru-RU" sz="1700" smtClean="0"/>
              <a:t>Основные цели образовательной программы:</a:t>
            </a:r>
          </a:p>
          <a:p>
            <a:pPr eaLnBrk="1" hangingPunct="1">
              <a:lnSpc>
                <a:spcPct val="80000"/>
              </a:lnSpc>
              <a:buFont typeface="Wingdings" pitchFamily="2" charset="2"/>
              <a:buNone/>
            </a:pPr>
            <a:r>
              <a:rPr lang="ru-RU" sz="1700" smtClean="0"/>
              <a:t>- создание условий для реализации гражданами Российской Федерации гарантированного государством права на получение общедоступного и бесплатного общего образования всех трех ступеней обучения;</a:t>
            </a:r>
          </a:p>
          <a:p>
            <a:pPr eaLnBrk="1" hangingPunct="1">
              <a:lnSpc>
                <a:spcPct val="80000"/>
              </a:lnSpc>
              <a:buFont typeface="Wingdings" pitchFamily="2" charset="2"/>
              <a:buNone/>
            </a:pPr>
            <a:r>
              <a:rPr lang="ru-RU" sz="1700" smtClean="0"/>
              <a:t>- создание условий для обучения и воспитания обучающихся в интересах личности, общества и государства;</a:t>
            </a:r>
          </a:p>
          <a:p>
            <a:pPr eaLnBrk="1" hangingPunct="1">
              <a:lnSpc>
                <a:spcPct val="80000"/>
              </a:lnSpc>
              <a:buFont typeface="Wingdings" pitchFamily="2" charset="2"/>
              <a:buNone/>
            </a:pPr>
            <a:r>
              <a:rPr lang="ru-RU" sz="1700" smtClean="0"/>
              <a:t>- создание благоприятных условий для разностороннего развития личности, в том числе возможности самореализации личности, удовлетворения потребности обучающегося в самообразовании и получении дополнительного образования; сохранение и укрепление здоровья обучающихся.</a:t>
            </a:r>
          </a:p>
          <a:p>
            <a:pPr eaLnBrk="1" hangingPunct="1">
              <a:lnSpc>
                <a:spcPct val="80000"/>
              </a:lnSpc>
              <a:buFont typeface="Wingdings" pitchFamily="2" charset="2"/>
              <a:buNone/>
            </a:pPr>
            <a:r>
              <a:rPr lang="ru-RU" sz="1700" smtClean="0"/>
              <a:t>Адресность программы:</a:t>
            </a:r>
          </a:p>
          <a:p>
            <a:pPr eaLnBrk="1" hangingPunct="1">
              <a:lnSpc>
                <a:spcPct val="80000"/>
              </a:lnSpc>
              <a:buFont typeface="Wingdings" pitchFamily="2" charset="2"/>
              <a:buNone/>
            </a:pPr>
            <a:r>
              <a:rPr lang="ru-RU" sz="1700" smtClean="0"/>
              <a:t>Программа адресована учащимся 1-11 классов.</a:t>
            </a:r>
          </a:p>
          <a:p>
            <a:pPr eaLnBrk="1" hangingPunct="1">
              <a:lnSpc>
                <a:spcPct val="80000"/>
              </a:lnSpc>
              <a:buFont typeface="Wingdings" pitchFamily="2" charset="2"/>
              <a:buNone/>
            </a:pPr>
            <a:r>
              <a:rPr lang="ru-RU" sz="1700" smtClean="0"/>
              <a:t>Срок обучения – 11 лет.</a:t>
            </a:r>
          </a:p>
        </p:txBody>
      </p:sp>
      <p:pic>
        <p:nvPicPr>
          <p:cNvPr id="13316" name="Picture 4" descr="L:\101MSDCF\DSC05673.JPG"/>
          <p:cNvPicPr>
            <a:picLocks noChangeAspect="1" noChangeArrowheads="1"/>
          </p:cNvPicPr>
          <p:nvPr/>
        </p:nvPicPr>
        <p:blipFill>
          <a:blip r:embed="rId2" cstate="print"/>
          <a:srcRect/>
          <a:stretch>
            <a:fillRect/>
          </a:stretch>
        </p:blipFill>
        <p:spPr bwMode="auto">
          <a:xfrm>
            <a:off x="7000875" y="5251450"/>
            <a:ext cx="2143125" cy="160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233" name="Group 217"/>
          <p:cNvGraphicFramePr>
            <a:graphicFrameLocks noGrp="1"/>
          </p:cNvGraphicFramePr>
          <p:nvPr>
            <p:ph/>
          </p:nvPr>
        </p:nvGraphicFramePr>
        <p:xfrm>
          <a:off x="539750" y="1700213"/>
          <a:ext cx="8035925" cy="4392614"/>
        </p:xfrm>
        <a:graphic>
          <a:graphicData uri="http://schemas.openxmlformats.org/drawingml/2006/table">
            <a:tbl>
              <a:tblPr/>
              <a:tblGrid>
                <a:gridCol w="719138"/>
                <a:gridCol w="2333625"/>
                <a:gridCol w="2490787"/>
                <a:gridCol w="2492375"/>
              </a:tblGrid>
              <a:tr h="72707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п/п</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Вид образовательной программы</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Требования к состоянию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Требования уровня подготовки учащихся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8213">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Базовая образовательная программа (начальная школа)</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1-4 группы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Любой уровень школьной зрелости</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3663">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Базовая образовательная программа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V</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IX</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классы)</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1-4 группы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Освоение базовой образовательной программы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II</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ступени и прохождение итоговой аттестации</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3663">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Базовая образовательная программа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X</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XI</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классы)</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1-4 группы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Освоение базовой образовательной программы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III</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ступени и прохождение итоговой аттестации</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365" name="Picture 4" descr="L:\101MSDCF\DSC05686.JPG"/>
          <p:cNvPicPr>
            <a:picLocks noChangeAspect="1" noChangeArrowheads="1"/>
          </p:cNvPicPr>
          <p:nvPr/>
        </p:nvPicPr>
        <p:blipFill>
          <a:blip r:embed="rId2" cstate="print"/>
          <a:srcRect/>
          <a:stretch>
            <a:fillRect/>
          </a:stretch>
        </p:blipFill>
        <p:spPr bwMode="auto">
          <a:xfrm>
            <a:off x="0" y="0"/>
            <a:ext cx="2190750"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lnSpc>
                <a:spcPct val="90000"/>
              </a:lnSpc>
              <a:buFont typeface="Wingdings" pitchFamily="2" charset="2"/>
              <a:buNone/>
            </a:pPr>
            <a:r>
              <a:rPr lang="ru-RU" sz="2100" dirty="0" smtClean="0"/>
              <a:t>С 2011 года педагогический коллектив ГБОУ СОШ №591 реализует Программу развития «Наша школа» и работает над следующими целевыми проектами:</a:t>
            </a:r>
          </a:p>
          <a:p>
            <a:pPr eaLnBrk="1" hangingPunct="1">
              <a:lnSpc>
                <a:spcPct val="90000"/>
              </a:lnSpc>
              <a:buFont typeface="Arial" charset="0"/>
              <a:buChar char="•"/>
            </a:pPr>
            <a:r>
              <a:rPr lang="en-US" sz="2100" dirty="0" smtClean="0"/>
              <a:t>“</a:t>
            </a:r>
            <a:r>
              <a:rPr lang="ru-RU" sz="2100" dirty="0" smtClean="0"/>
              <a:t>Гуманитарные педагогические технологии</a:t>
            </a:r>
            <a:r>
              <a:rPr lang="en-US" sz="2100" dirty="0" smtClean="0"/>
              <a:t>”</a:t>
            </a:r>
            <a:r>
              <a:rPr lang="ru-RU" sz="2100" dirty="0" smtClean="0"/>
              <a:t>;</a:t>
            </a:r>
          </a:p>
          <a:p>
            <a:pPr eaLnBrk="1" hangingPunct="1">
              <a:lnSpc>
                <a:spcPct val="90000"/>
              </a:lnSpc>
              <a:buFont typeface="Arial" charset="0"/>
              <a:buChar char="•"/>
            </a:pPr>
            <a:r>
              <a:rPr lang="en-US" sz="2100" dirty="0" smtClean="0"/>
              <a:t>“</a:t>
            </a:r>
            <a:r>
              <a:rPr lang="ru-RU" sz="2100" dirty="0" smtClean="0"/>
              <a:t>Социально-педагогическое сопровождение образовательного процесса</a:t>
            </a:r>
            <a:r>
              <a:rPr lang="en-US" sz="2100" dirty="0" smtClean="0"/>
              <a:t>”</a:t>
            </a:r>
            <a:r>
              <a:rPr lang="ru-RU" sz="2100" dirty="0" smtClean="0"/>
              <a:t>;</a:t>
            </a:r>
          </a:p>
          <a:p>
            <a:pPr eaLnBrk="1" hangingPunct="1">
              <a:lnSpc>
                <a:spcPct val="90000"/>
              </a:lnSpc>
              <a:buFont typeface="Arial" charset="0"/>
              <a:buChar char="•"/>
            </a:pPr>
            <a:r>
              <a:rPr lang="en-US" sz="2100" dirty="0" smtClean="0"/>
              <a:t>“</a:t>
            </a:r>
            <a:r>
              <a:rPr lang="ru-RU" sz="2100" dirty="0" smtClean="0"/>
              <a:t>Исследовательская деятельность обучающихся</a:t>
            </a:r>
            <a:r>
              <a:rPr lang="en-US" sz="2100" dirty="0" smtClean="0"/>
              <a:t>”</a:t>
            </a:r>
            <a:r>
              <a:rPr lang="ru-RU" sz="2100" dirty="0" smtClean="0"/>
              <a:t>;</a:t>
            </a:r>
          </a:p>
          <a:p>
            <a:pPr eaLnBrk="1" hangingPunct="1">
              <a:lnSpc>
                <a:spcPct val="90000"/>
              </a:lnSpc>
              <a:buFont typeface="Arial" charset="0"/>
              <a:buChar char="•"/>
            </a:pPr>
            <a:r>
              <a:rPr lang="en-US" sz="2100" dirty="0" smtClean="0"/>
              <a:t>“</a:t>
            </a:r>
            <a:r>
              <a:rPr lang="ru-RU" sz="2100" dirty="0" smtClean="0"/>
              <a:t>Спорт и здоровый образ жизни</a:t>
            </a:r>
            <a:r>
              <a:rPr lang="en-US" sz="2100" dirty="0" smtClean="0"/>
              <a:t>”</a:t>
            </a:r>
            <a:r>
              <a:rPr lang="ru-RU" sz="2100" dirty="0" smtClean="0"/>
              <a:t>;</a:t>
            </a:r>
          </a:p>
          <a:p>
            <a:pPr eaLnBrk="1" hangingPunct="1">
              <a:lnSpc>
                <a:spcPct val="90000"/>
              </a:lnSpc>
              <a:buFont typeface="Arial" charset="0"/>
              <a:buChar char="•"/>
            </a:pPr>
            <a:r>
              <a:rPr lang="en-US" sz="2100" dirty="0" smtClean="0"/>
              <a:t>“</a:t>
            </a:r>
            <a:r>
              <a:rPr lang="ru-RU" sz="2100" dirty="0" smtClean="0"/>
              <a:t>Вместе сможем всё</a:t>
            </a:r>
            <a:r>
              <a:rPr lang="en-US" sz="2100" dirty="0" smtClean="0"/>
              <a:t>”</a:t>
            </a:r>
            <a:r>
              <a:rPr lang="ru-RU" sz="2100" dirty="0" smtClean="0"/>
              <a:t>;</a:t>
            </a:r>
          </a:p>
          <a:p>
            <a:pPr eaLnBrk="1" hangingPunct="1">
              <a:lnSpc>
                <a:spcPct val="90000"/>
              </a:lnSpc>
              <a:buFont typeface="Arial" charset="0"/>
              <a:buChar char="•"/>
            </a:pPr>
            <a:r>
              <a:rPr lang="en-US" sz="2100" dirty="0" smtClean="0"/>
              <a:t>“</a:t>
            </a:r>
            <a:r>
              <a:rPr lang="ru-RU" sz="2100" dirty="0" smtClean="0"/>
              <a:t>Информационная школа</a:t>
            </a:r>
            <a:r>
              <a:rPr lang="en-US" sz="2100" dirty="0" smtClean="0"/>
              <a:t>”</a:t>
            </a:r>
            <a:r>
              <a:rPr lang="ru-RU" sz="2100" dirty="0" smtClean="0"/>
              <a:t>;</a:t>
            </a:r>
          </a:p>
          <a:p>
            <a:pPr eaLnBrk="1" hangingPunct="1">
              <a:lnSpc>
                <a:spcPct val="90000"/>
              </a:lnSpc>
              <a:buFont typeface="Arial" charset="0"/>
              <a:buChar char="•"/>
            </a:pPr>
            <a:r>
              <a:rPr lang="en-US" sz="2100" dirty="0" smtClean="0"/>
              <a:t>“</a:t>
            </a:r>
            <a:r>
              <a:rPr lang="ru-RU" sz="2100" dirty="0" smtClean="0"/>
              <a:t>С чего начинается Родина</a:t>
            </a:r>
            <a:r>
              <a:rPr lang="en-US" sz="2100" dirty="0" smtClean="0"/>
              <a:t>”</a:t>
            </a:r>
            <a:endParaRPr lang="ru-RU" sz="2100" dirty="0" smtClean="0"/>
          </a:p>
        </p:txBody>
      </p:sp>
      <p:pic>
        <p:nvPicPr>
          <p:cNvPr id="15363" name="Picture 3" descr="DSC06807"/>
          <p:cNvPicPr>
            <a:picLocks noChangeAspect="1" noChangeArrowheads="1"/>
          </p:cNvPicPr>
          <p:nvPr/>
        </p:nvPicPr>
        <p:blipFill>
          <a:blip r:embed="rId2" cstate="print"/>
          <a:srcRect/>
          <a:stretch>
            <a:fillRect/>
          </a:stretch>
        </p:blipFill>
        <p:spPr bwMode="auto">
          <a:xfrm>
            <a:off x="6643688" y="5256213"/>
            <a:ext cx="2500312" cy="160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ru-RU" sz="2800" i="1" dirty="0" smtClean="0"/>
              <a:t>Основные принципы </a:t>
            </a:r>
            <a:br>
              <a:rPr lang="ru-RU" sz="2800" i="1" dirty="0" smtClean="0"/>
            </a:br>
            <a:r>
              <a:rPr lang="ru-RU" sz="2800" i="1" dirty="0" smtClean="0"/>
              <a:t>проектирования и реализации Программы:</a:t>
            </a:r>
          </a:p>
        </p:txBody>
      </p:sp>
      <p:sp>
        <p:nvSpPr>
          <p:cNvPr id="16387" name="Rectangle 3"/>
          <p:cNvSpPr>
            <a:spLocks noGrp="1" noChangeArrowheads="1"/>
          </p:cNvSpPr>
          <p:nvPr>
            <p:ph type="body" idx="1"/>
          </p:nvPr>
        </p:nvSpPr>
        <p:spPr>
          <a:xfrm>
            <a:off x="566738" y="1752600"/>
            <a:ext cx="8001000" cy="4413250"/>
          </a:xfrm>
        </p:spPr>
        <p:txBody>
          <a:bodyPr/>
          <a:lstStyle/>
          <a:p>
            <a:pPr eaLnBrk="1" hangingPunct="1">
              <a:lnSpc>
                <a:spcPct val="80000"/>
              </a:lnSpc>
              <a:buFont typeface="Wingdings" pitchFamily="2" charset="2"/>
              <a:buNone/>
            </a:pPr>
            <a:r>
              <a:rPr lang="ru-RU" sz="1600" smtClean="0"/>
              <a:t>- гуманизация образования;</a:t>
            </a:r>
          </a:p>
          <a:p>
            <a:pPr eaLnBrk="1" hangingPunct="1">
              <a:lnSpc>
                <a:spcPct val="80000"/>
              </a:lnSpc>
              <a:buFont typeface="Wingdings" pitchFamily="2" charset="2"/>
              <a:buNone/>
            </a:pPr>
            <a:r>
              <a:rPr lang="ru-RU" sz="1600" smtClean="0"/>
              <a:t>- индивидуализации и дифференциации образовательного процесса;</a:t>
            </a:r>
          </a:p>
          <a:p>
            <a:pPr eaLnBrk="1" hangingPunct="1">
              <a:lnSpc>
                <a:spcPct val="80000"/>
              </a:lnSpc>
              <a:buFont typeface="Wingdings" pitchFamily="2" charset="2"/>
              <a:buNone/>
            </a:pPr>
            <a:r>
              <a:rPr lang="ru-RU" sz="1600" smtClean="0"/>
              <a:t>- демократизации управления школой и взаимоотношений учительского и ученического коллективов.</a:t>
            </a:r>
          </a:p>
          <a:p>
            <a:pPr eaLnBrk="1" hangingPunct="1">
              <a:lnSpc>
                <a:spcPct val="80000"/>
              </a:lnSpc>
              <a:buFont typeface="Wingdings" pitchFamily="2" charset="2"/>
              <a:buNone/>
            </a:pPr>
            <a:r>
              <a:rPr lang="ru-RU" sz="1600" b="1" smtClean="0"/>
              <a:t>Основные задачи Программы:</a:t>
            </a:r>
          </a:p>
          <a:p>
            <a:pPr eaLnBrk="1" hangingPunct="1">
              <a:lnSpc>
                <a:spcPct val="80000"/>
              </a:lnSpc>
              <a:buFont typeface="Wingdings" pitchFamily="2" charset="2"/>
              <a:buNone/>
            </a:pPr>
            <a:r>
              <a:rPr lang="ru-RU" sz="1600" smtClean="0"/>
              <a:t>- создание модели гуманитарного образовательного пространства школы;</a:t>
            </a:r>
          </a:p>
          <a:p>
            <a:pPr eaLnBrk="1" hangingPunct="1">
              <a:lnSpc>
                <a:spcPct val="80000"/>
              </a:lnSpc>
              <a:buFont typeface="Wingdings" pitchFamily="2" charset="2"/>
              <a:buNone/>
            </a:pPr>
            <a:r>
              <a:rPr lang="ru-RU" sz="1600" smtClean="0"/>
              <a:t>- разработка системы современных технологий, адекватных ценностно-смысловой направленности образовательного процесса и обеспечивающих полноценное развитие личности ребенка, его самореализацию;</a:t>
            </a:r>
          </a:p>
          <a:p>
            <a:pPr eaLnBrk="1" hangingPunct="1">
              <a:lnSpc>
                <a:spcPct val="80000"/>
              </a:lnSpc>
              <a:buFont typeface="Wingdings" pitchFamily="2" charset="2"/>
              <a:buNone/>
            </a:pPr>
            <a:r>
              <a:rPr lang="ru-RU" sz="1600" smtClean="0"/>
              <a:t>- подготовка нормативно-правовых локальных актов образовательного учреждения, направленных на новые образовательные стандарты;</a:t>
            </a:r>
          </a:p>
          <a:p>
            <a:pPr eaLnBrk="1" hangingPunct="1">
              <a:lnSpc>
                <a:spcPct val="80000"/>
              </a:lnSpc>
              <a:buFont typeface="Wingdings" pitchFamily="2" charset="2"/>
              <a:buNone/>
            </a:pPr>
            <a:r>
              <a:rPr lang="ru-RU" sz="1600" smtClean="0"/>
              <a:t>- разработка и реализация целевых проектов;</a:t>
            </a:r>
          </a:p>
          <a:p>
            <a:pPr eaLnBrk="1" hangingPunct="1">
              <a:lnSpc>
                <a:spcPct val="80000"/>
              </a:lnSpc>
              <a:buFont typeface="Wingdings" pitchFamily="2" charset="2"/>
              <a:buNone/>
            </a:pPr>
            <a:r>
              <a:rPr lang="ru-RU" sz="1600" smtClean="0"/>
              <a:t>- создание системы корпоративного обучения учителей, ориентированной на профессиональное совершенствование мастерства опытных педагогов и профессиональное становление молодых учителей в условиях перехода на стандарты второго поколения.</a:t>
            </a:r>
          </a:p>
        </p:txBody>
      </p:sp>
      <p:pic>
        <p:nvPicPr>
          <p:cNvPr id="4" name="Picture 4"/>
          <p:cNvPicPr>
            <a:picLocks noChangeAspect="1" noChangeArrowheads="1"/>
          </p:cNvPicPr>
          <p:nvPr/>
        </p:nvPicPr>
        <p:blipFill>
          <a:blip r:embed="rId2" cstate="print"/>
          <a:srcRect/>
          <a:stretch>
            <a:fillRect/>
          </a:stretch>
        </p:blipFill>
        <p:spPr bwMode="auto">
          <a:xfrm>
            <a:off x="6732240" y="0"/>
            <a:ext cx="2411760" cy="1808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sz="2800" i="1" smtClean="0"/>
              <a:t>Ожидаемые конечные результаты:</a:t>
            </a:r>
          </a:p>
        </p:txBody>
      </p:sp>
      <p:sp>
        <p:nvSpPr>
          <p:cNvPr id="17411" name="Rectangle 3"/>
          <p:cNvSpPr>
            <a:spLocks noGrp="1" noChangeArrowheads="1"/>
          </p:cNvSpPr>
          <p:nvPr>
            <p:ph type="body" idx="1"/>
          </p:nvPr>
        </p:nvSpPr>
        <p:spPr>
          <a:xfrm>
            <a:off x="395288" y="1700213"/>
            <a:ext cx="8001000" cy="4267200"/>
          </a:xfrm>
        </p:spPr>
        <p:txBody>
          <a:bodyPr/>
          <a:lstStyle/>
          <a:p>
            <a:pPr eaLnBrk="1" hangingPunct="1">
              <a:lnSpc>
                <a:spcPct val="80000"/>
              </a:lnSpc>
              <a:buFont typeface="Wingdings" pitchFamily="2" charset="2"/>
              <a:buNone/>
            </a:pPr>
            <a:r>
              <a:rPr lang="ru-RU" sz="1900" dirty="0" smtClean="0"/>
              <a:t>- оптимизация единого информационного пространства образовательного учреждения;</a:t>
            </a:r>
          </a:p>
          <a:p>
            <a:pPr eaLnBrk="1" hangingPunct="1">
              <a:lnSpc>
                <a:spcPct val="80000"/>
              </a:lnSpc>
              <a:buFont typeface="Wingdings" pitchFamily="2" charset="2"/>
              <a:buNone/>
            </a:pPr>
            <a:r>
              <a:rPr lang="ru-RU" sz="1900" dirty="0" smtClean="0"/>
              <a:t>- повышение мотивации к учению и качества знаний за счет учета индивидуальных образовательных запросов обучающихся, эффективного использования современных гуманитарных педагогических технологий;</a:t>
            </a:r>
          </a:p>
          <a:p>
            <a:pPr eaLnBrk="1" hangingPunct="1">
              <a:lnSpc>
                <a:spcPct val="80000"/>
              </a:lnSpc>
              <a:buFont typeface="Wingdings" pitchFamily="2" charset="2"/>
              <a:buNone/>
            </a:pPr>
            <a:r>
              <a:rPr lang="ru-RU" sz="1900" dirty="0" smtClean="0"/>
              <a:t>- развитие системы государственно-общественного управления школы;</a:t>
            </a:r>
          </a:p>
          <a:p>
            <a:pPr eaLnBrk="1" hangingPunct="1">
              <a:lnSpc>
                <a:spcPct val="80000"/>
              </a:lnSpc>
              <a:buFont typeface="Wingdings" pitchFamily="2" charset="2"/>
              <a:buNone/>
            </a:pPr>
            <a:r>
              <a:rPr lang="ru-RU" sz="1900" dirty="0" smtClean="0"/>
              <a:t>- создание условий для профессионального роста и развития педагогов школы;</a:t>
            </a:r>
          </a:p>
          <a:p>
            <a:pPr eaLnBrk="1" hangingPunct="1">
              <a:lnSpc>
                <a:spcPct val="80000"/>
              </a:lnSpc>
              <a:buFontTx/>
              <a:buChar char="-"/>
            </a:pPr>
            <a:r>
              <a:rPr lang="ru-RU" sz="1900" dirty="0" smtClean="0"/>
              <a:t>привлечение молодых педагогов в образовательное учреждение.</a:t>
            </a:r>
          </a:p>
          <a:p>
            <a:pPr eaLnBrk="1" hangingPunct="1">
              <a:lnSpc>
                <a:spcPct val="80000"/>
              </a:lnSpc>
              <a:buFontTx/>
              <a:buChar char="-"/>
            </a:pPr>
            <a:r>
              <a:rPr lang="ru-RU" sz="1900" dirty="0" smtClean="0"/>
              <a:t>реализация основной образовательной программы начального общего образования.</a:t>
            </a:r>
          </a:p>
        </p:txBody>
      </p:sp>
      <p:pic>
        <p:nvPicPr>
          <p:cNvPr id="17412" name="Picture 4" descr="L:\101MSDCF\DSC05685.JPG"/>
          <p:cNvPicPr>
            <a:picLocks noChangeAspect="1" noChangeArrowheads="1"/>
          </p:cNvPicPr>
          <p:nvPr/>
        </p:nvPicPr>
        <p:blipFill>
          <a:blip r:embed="rId2" cstate="print"/>
          <a:srcRect/>
          <a:stretch>
            <a:fillRect/>
          </a:stretch>
        </p:blipFill>
        <p:spPr bwMode="auto">
          <a:xfrm>
            <a:off x="7019925" y="5265738"/>
            <a:ext cx="2124075" cy="159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z="2800" i="1" smtClean="0"/>
              <a:t>Цели начального общего образования</a:t>
            </a:r>
            <a:r>
              <a:rPr lang="en-US" sz="2800" i="1" smtClean="0"/>
              <a:t>,</a:t>
            </a:r>
            <a:r>
              <a:rPr lang="ru-RU" sz="2800" i="1" smtClean="0"/>
              <a:t> заложенные во ФГОС НОО:</a:t>
            </a:r>
            <a:r>
              <a:rPr lang="ru-RU" smtClean="0"/>
              <a:t> </a:t>
            </a:r>
          </a:p>
        </p:txBody>
      </p:sp>
      <p:sp>
        <p:nvSpPr>
          <p:cNvPr id="20483" name="Rectangle 3"/>
          <p:cNvSpPr>
            <a:spLocks noGrp="1" noChangeArrowheads="1"/>
          </p:cNvSpPr>
          <p:nvPr>
            <p:ph type="body" idx="1"/>
          </p:nvPr>
        </p:nvSpPr>
        <p:spPr/>
        <p:txBody>
          <a:bodyPr/>
          <a:lstStyle/>
          <a:p>
            <a:pPr eaLnBrk="1" hangingPunct="1">
              <a:lnSpc>
                <a:spcPct val="80000"/>
              </a:lnSpc>
              <a:buFont typeface="Wingdings" pitchFamily="2" charset="2"/>
              <a:buNone/>
            </a:pPr>
            <a:r>
              <a:rPr lang="ru-RU" sz="1500" smtClean="0"/>
              <a:t>- сохранить и укрепить физическое и психическое здоровье и безопасность обучающихся, обеспечить их эмоциональное благополучие;</a:t>
            </a:r>
          </a:p>
          <a:p>
            <a:pPr eaLnBrk="1" hangingPunct="1">
              <a:lnSpc>
                <a:spcPct val="80000"/>
              </a:lnSpc>
              <a:buFont typeface="Wingdings" pitchFamily="2" charset="2"/>
              <a:buNone/>
            </a:pPr>
            <a:r>
              <a:rPr lang="ru-RU" sz="1500" smtClean="0"/>
              <a:t>- развить творческие способности обучающихся с учетом их индивидуальных особенностей; сохранить и поддержать индивидуальности каждого ребенка;</a:t>
            </a:r>
          </a:p>
          <a:p>
            <a:pPr eaLnBrk="1" hangingPunct="1">
              <a:lnSpc>
                <a:spcPct val="80000"/>
              </a:lnSpc>
              <a:buFont typeface="Wingdings" pitchFamily="2" charset="2"/>
              <a:buNone/>
            </a:pPr>
            <a:r>
              <a:rPr lang="ru-RU" sz="1500" smtClean="0"/>
              <a:t>- сформировать у младших школьников основы теоретического и практического мышления и сознания; дать им опыт осуществления различных видов деятельности;</a:t>
            </a:r>
          </a:p>
          <a:p>
            <a:pPr eaLnBrk="1" hangingPunct="1">
              <a:lnSpc>
                <a:spcPct val="80000"/>
              </a:lnSpc>
              <a:buFont typeface="Wingdings" pitchFamily="2" charset="2"/>
              <a:buNone/>
            </a:pPr>
            <a:r>
              <a:rPr lang="ru-RU" sz="1500" smtClean="0"/>
              <a:t>- создать педагогические условия, обеспечивающие не только успешное образование на данной ступени, но и широкий перенос средств, освоенных в начальной школе, на следующие ступени образования и во внешкольную практику;</a:t>
            </a:r>
          </a:p>
          <a:p>
            <a:pPr eaLnBrk="1" hangingPunct="1">
              <a:lnSpc>
                <a:spcPct val="80000"/>
              </a:lnSpc>
              <a:buFont typeface="Wingdings" pitchFamily="2" charset="2"/>
              <a:buNone/>
            </a:pPr>
            <a:r>
              <a:rPr lang="ru-RU" sz="1500" smtClean="0"/>
              <a:t>- помочь обучающимся овладеть основами грамотности в различных ее проявлениях (учебной, двигательной, духовно-нравственной, социально-гражданской, визуально-художественной, языковой, математической, естественнонаучной, технологической);</a:t>
            </a:r>
          </a:p>
          <a:p>
            <a:pPr eaLnBrk="1" hangingPunct="1">
              <a:lnSpc>
                <a:spcPct val="80000"/>
              </a:lnSpc>
              <a:buFont typeface="Wingdings" pitchFamily="2" charset="2"/>
              <a:buNone/>
            </a:pPr>
            <a:r>
              <a:rPr lang="ru-RU" sz="1500" smtClean="0"/>
              <a:t>- дать каждому обучающемуся опыт и средства ощущать себя субъектом отношений с людьми, с миром и с собой, способным к самореализации в образовательных и других видах деятельности.</a:t>
            </a:r>
          </a:p>
        </p:txBody>
      </p:sp>
      <p:pic>
        <p:nvPicPr>
          <p:cNvPr id="4" name="Picture 4" descr="L:\101MSDCF\DSC05728.JPG"/>
          <p:cNvPicPr>
            <a:picLocks noChangeAspect="1" noChangeArrowheads="1"/>
          </p:cNvPicPr>
          <p:nvPr/>
        </p:nvPicPr>
        <p:blipFill>
          <a:blip r:embed="rId2" cstate="print"/>
          <a:srcRect/>
          <a:stretch>
            <a:fillRect/>
          </a:stretch>
        </p:blipFill>
        <p:spPr bwMode="auto">
          <a:xfrm>
            <a:off x="6948264" y="5318865"/>
            <a:ext cx="2051720" cy="1539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lgn="ctr"/>
            <a:r>
              <a:rPr lang="ru-RU" sz="3200" i="1" smtClean="0"/>
              <a:t>Учебный план начальной школы</a:t>
            </a:r>
          </a:p>
        </p:txBody>
      </p:sp>
      <p:sp>
        <p:nvSpPr>
          <p:cNvPr id="21507" name="Содержимое 2"/>
          <p:cNvSpPr>
            <a:spLocks noGrp="1"/>
          </p:cNvSpPr>
          <p:nvPr>
            <p:ph idx="1"/>
          </p:nvPr>
        </p:nvSpPr>
        <p:spPr/>
        <p:txBody>
          <a:bodyPr/>
          <a:lstStyle/>
          <a:p>
            <a:r>
              <a:rPr lang="ru-RU" sz="1800" smtClean="0"/>
              <a:t>Учебный план на 2011-2012 уч. Год ориентирован на 4-летний нормативный срок освоения образовательных программ начального общего образования и реализуется:</a:t>
            </a:r>
          </a:p>
          <a:p>
            <a:pPr>
              <a:buFont typeface="Wingdings" pitchFamily="2" charset="2"/>
              <a:buNone/>
            </a:pPr>
            <a:r>
              <a:rPr lang="ru-RU" sz="1800" smtClean="0"/>
              <a:t>	- для 1-х класов в соответствии с требованиями ФГОС НОО (далее-ФГОС), утвержденными приказом Министерства образования и науки РФ от 06.10.09 №373; зарегистрированного Минюстом России 22.12.09, регистрационный №17785</a:t>
            </a:r>
          </a:p>
          <a:p>
            <a:pPr>
              <a:buFont typeface="Wingdings" pitchFamily="2" charset="2"/>
              <a:buNone/>
            </a:pPr>
            <a:r>
              <a:rPr lang="ru-RU" sz="1800" smtClean="0"/>
              <a:t>	-для 2-4х классов в соответствии с Федеральным базисным учебным планом. Реализация учебного плана основывается на современном содержании образования, отраженном в образовательных программах </a:t>
            </a:r>
            <a:r>
              <a:rPr lang="en-US" sz="1800" smtClean="0"/>
              <a:t>(“</a:t>
            </a:r>
            <a:r>
              <a:rPr lang="ru-RU" sz="1800" smtClean="0"/>
              <a:t>Перспектива</a:t>
            </a:r>
            <a:r>
              <a:rPr lang="en-US" sz="1800" smtClean="0"/>
              <a:t>”</a:t>
            </a:r>
            <a:r>
              <a:rPr lang="ru-RU" sz="1800" smtClean="0"/>
              <a:t> в 1-х классах; система Л.В.Занкова во 2-4-х классах.</a:t>
            </a:r>
            <a:r>
              <a:rPr lang="en-US" sz="1800" smtClean="0"/>
              <a:t>)</a:t>
            </a:r>
            <a:endParaRPr lang="ru-RU" sz="1800" smtClean="0"/>
          </a:p>
          <a:p>
            <a:pPr>
              <a:buFont typeface="Wingdings" pitchFamily="2" charset="2"/>
              <a:buNone/>
            </a:pPr>
            <a:endParaRPr lang="ru-RU" sz="1800" smtClean="0"/>
          </a:p>
        </p:txBody>
      </p:sp>
      <p:pic>
        <p:nvPicPr>
          <p:cNvPr id="4" name="Picture 4" descr="L:\101MSDCF\DSC05682.JPG"/>
          <p:cNvPicPr>
            <a:picLocks noChangeAspect="1" noChangeArrowheads="1"/>
          </p:cNvPicPr>
          <p:nvPr/>
        </p:nvPicPr>
        <p:blipFill>
          <a:blip r:embed="rId2" cstate="print"/>
          <a:srcRect/>
          <a:stretch>
            <a:fillRect/>
          </a:stretch>
        </p:blipFill>
        <p:spPr bwMode="auto">
          <a:xfrm>
            <a:off x="7020272" y="5265204"/>
            <a:ext cx="2123728" cy="1592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sz="3200" i="1" dirty="0" smtClean="0"/>
              <a:t>Учебный план основной школы</a:t>
            </a:r>
            <a:endParaRPr lang="ru-RU" sz="3200" dirty="0" smtClean="0"/>
          </a:p>
        </p:txBody>
      </p:sp>
      <p:sp>
        <p:nvSpPr>
          <p:cNvPr id="22531" name="Содержимое 2"/>
          <p:cNvSpPr>
            <a:spLocks noGrp="1"/>
          </p:cNvSpPr>
          <p:nvPr>
            <p:ph idx="1"/>
          </p:nvPr>
        </p:nvSpPr>
        <p:spPr/>
        <p:txBody>
          <a:bodyPr/>
          <a:lstStyle/>
          <a:p>
            <a:r>
              <a:rPr lang="ru-RU" sz="1600" dirty="0" smtClean="0"/>
              <a:t>Федеральный компонент учебного плана полностью реализовывал компонент государственного образовательного стандарта, который соответствовал единству образовательного пространства Российской Федерации и гарантировал овладение обучающимися необходимым минимумом знаний, умений и навыков, обеспечивающих возможности продолжения  образования.</a:t>
            </a:r>
          </a:p>
          <a:p>
            <a:r>
              <a:rPr lang="ru-RU" sz="1600" dirty="0" smtClean="0"/>
              <a:t>Региональный компонент учебного плана предусматривал обязательное изучение курсов «История и культура Санкт-Петербурга» (5-9 классы), «Основы безопасности жизнедеятельности» (5-7,9 классы)</a:t>
            </a:r>
          </a:p>
          <a:p>
            <a:r>
              <a:rPr lang="ru-RU" sz="1600" dirty="0" smtClean="0"/>
              <a:t>Часы компонента образовательного учреждения использовались на увеличение количества часов, отводимых на отдельные предметы, указанные в федеральном компоненте  учебного плана. Они распределялись с учётом избранного профиля, кадрового потенциала, пожеланий обучающихся и родителей.</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Содержимое 2"/>
          <p:cNvSpPr>
            <a:spLocks noGrp="1"/>
          </p:cNvSpPr>
          <p:nvPr>
            <p:ph idx="1"/>
          </p:nvPr>
        </p:nvSpPr>
        <p:spPr/>
        <p:txBody>
          <a:bodyPr/>
          <a:lstStyle/>
          <a:p>
            <a:r>
              <a:rPr lang="ru-RU" sz="1800" dirty="0" err="1" smtClean="0"/>
              <a:t>Предпрофиьная</a:t>
            </a:r>
            <a:r>
              <a:rPr lang="ru-RU" sz="1800" dirty="0" smtClean="0"/>
              <a:t> подготовка.</a:t>
            </a:r>
          </a:p>
          <a:p>
            <a:r>
              <a:rPr lang="ru-RU" sz="1800" dirty="0" smtClean="0"/>
              <a:t>Учебный план </a:t>
            </a:r>
            <a:r>
              <a:rPr lang="ru-RU" sz="1800" dirty="0" err="1" smtClean="0"/>
              <a:t>предусматривалпроведение</a:t>
            </a:r>
            <a:r>
              <a:rPr lang="ru-RU" sz="1800" dirty="0" smtClean="0"/>
              <a:t> </a:t>
            </a:r>
            <a:r>
              <a:rPr lang="ru-RU" sz="1800" dirty="0" err="1" smtClean="0"/>
              <a:t>предпрофильной</a:t>
            </a:r>
            <a:r>
              <a:rPr lang="ru-RU" sz="1800" dirty="0" smtClean="0"/>
              <a:t> подготовки в 9 классах, на которую отводилось 102 часа. Часы учебного предмета «Технология» (68 часов из федерального компонента) использовались на реализацию учебных курсу по выбору (элективных курсов). Из регионального компонента учебного плана 34 часа использовались на организацию </a:t>
            </a:r>
            <a:r>
              <a:rPr lang="ru-RU" sz="1800" dirty="0" err="1" smtClean="0"/>
              <a:t>профориентационной</a:t>
            </a:r>
            <a:r>
              <a:rPr lang="ru-RU" sz="1800" dirty="0" smtClean="0"/>
              <a:t> и информационной работы.</a:t>
            </a:r>
          </a:p>
          <a:p>
            <a:r>
              <a:rPr lang="ru-RU" sz="1800" dirty="0" err="1" smtClean="0"/>
              <a:t>Предпрофильная</a:t>
            </a:r>
            <a:r>
              <a:rPr lang="ru-RU" sz="1800" dirty="0" smtClean="0"/>
              <a:t> подготовка представляла собой систему педагогической, психологической, информационной и организационной поддержки обучающихся, направленную на их самоопределение в отношении выбора профиля обучения на ступени среднего (полного) общего образования.</a:t>
            </a:r>
          </a:p>
          <a:p>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p:txBody>
          <a:bodyPr/>
          <a:lstStyle/>
          <a:p>
            <a:pPr eaLnBrk="1" hangingPunct="1">
              <a:lnSpc>
                <a:spcPct val="80000"/>
              </a:lnSpc>
              <a:buFont typeface="Wingdings" pitchFamily="2" charset="2"/>
              <a:buNone/>
            </a:pPr>
            <a:r>
              <a:rPr lang="ru-RU" sz="2400" dirty="0" smtClean="0"/>
              <a:t>		Мы стремимся к созданию условий для раскрытия личностного потенциала обучающихся: воспитания в них интереса к знаниям</a:t>
            </a:r>
            <a:r>
              <a:rPr lang="en-US" sz="2400" dirty="0" smtClean="0"/>
              <a:t>;</a:t>
            </a:r>
            <a:r>
              <a:rPr lang="ru-RU" sz="2400" dirty="0" smtClean="0"/>
              <a:t> стремления к духовному росту и здоровому образу жизни; к подготовке школьников к профессиональной деятельности с учётом модернизации и инновационного развития страны.</a:t>
            </a:r>
          </a:p>
          <a:p>
            <a:pPr eaLnBrk="1" hangingPunct="1">
              <a:lnSpc>
                <a:spcPct val="80000"/>
              </a:lnSpc>
              <a:buFont typeface="Wingdings" pitchFamily="2" charset="2"/>
              <a:buNone/>
            </a:pPr>
            <a:r>
              <a:rPr lang="en-US" sz="2400" dirty="0" smtClean="0"/>
              <a:t>		</a:t>
            </a:r>
            <a:r>
              <a:rPr lang="ru-RU" sz="2400" dirty="0" smtClean="0"/>
              <a:t>Мы стремимся к тому, чтобы сделать учение, этапы школьного образования источником формирования самостоятельности, ответственности и гражданской зрелости.</a:t>
            </a:r>
          </a:p>
          <a:p>
            <a:endParaRPr lang="ru-RU" dirty="0" smtClean="0"/>
          </a:p>
        </p:txBody>
      </p:sp>
      <p:pic>
        <p:nvPicPr>
          <p:cNvPr id="6147" name="Picture 4" descr="L:\101MSDCF\DSC05653.JPG"/>
          <p:cNvPicPr>
            <a:picLocks noChangeAspect="1" noChangeArrowheads="1"/>
          </p:cNvPicPr>
          <p:nvPr/>
        </p:nvPicPr>
        <p:blipFill>
          <a:blip r:embed="rId2" cstate="print"/>
          <a:srcRect/>
          <a:stretch>
            <a:fillRect/>
          </a:stretch>
        </p:blipFill>
        <p:spPr bwMode="auto">
          <a:xfrm rot="874841">
            <a:off x="7046913" y="220663"/>
            <a:ext cx="1944687" cy="14589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700808"/>
            <a:ext cx="8001000" cy="4267200"/>
          </a:xfrm>
        </p:spPr>
        <p:txBody>
          <a:bodyPr/>
          <a:lstStyle/>
          <a:p>
            <a:r>
              <a:rPr lang="ru-RU" sz="2000" dirty="0" smtClean="0"/>
              <a:t>На ступени основного общего образования образовательное учреждение организовало пробные элективные курсы (предметно-ориентированные пробы), которые дали возможность апробировать разное предметное содержание  с целью самоопределения , проверяли готовность и способность обучающихся осваивать выбранный предмет  на повышенном уровне, создавали условия для подготовки к экзаменам (по выбору ) по предметам будущего профиля.</a:t>
            </a:r>
            <a:endParaRPr lang="ru-R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i="1" dirty="0" smtClean="0"/>
              <a:t>Элективные курсы для обучающихся 9 классов</a:t>
            </a:r>
            <a:endParaRPr lang="ru-RU" sz="3200" i="1" dirty="0"/>
          </a:p>
        </p:txBody>
      </p:sp>
      <p:graphicFrame>
        <p:nvGraphicFramePr>
          <p:cNvPr id="4" name="Содержимое 3"/>
          <p:cNvGraphicFramePr>
            <a:graphicFrameLocks noGrp="1"/>
          </p:cNvGraphicFramePr>
          <p:nvPr>
            <p:ph idx="1"/>
          </p:nvPr>
        </p:nvGraphicFramePr>
        <p:xfrm>
          <a:off x="566738" y="1752600"/>
          <a:ext cx="8001000" cy="3037840"/>
        </p:xfrm>
        <a:graphic>
          <a:graphicData uri="http://schemas.openxmlformats.org/drawingml/2006/table">
            <a:tbl>
              <a:tblPr firstRow="1" bandRow="1">
                <a:tableStyleId>{5C22544A-7EE6-4342-B048-85BDC9FD1C3A}</a:tableStyleId>
              </a:tblPr>
              <a:tblGrid>
                <a:gridCol w="1196950"/>
                <a:gridCol w="4137050"/>
                <a:gridCol w="2667000"/>
              </a:tblGrid>
              <a:tr h="370840">
                <a:tc>
                  <a:txBody>
                    <a:bodyPr/>
                    <a:lstStyle/>
                    <a:p>
                      <a:r>
                        <a:rPr lang="ru-RU" dirty="0" smtClean="0"/>
                        <a:t>№ </a:t>
                      </a:r>
                      <a:r>
                        <a:rPr lang="ru-RU" dirty="0" err="1" smtClean="0"/>
                        <a:t>п</a:t>
                      </a:r>
                      <a:r>
                        <a:rPr lang="ru-RU" dirty="0" smtClean="0"/>
                        <a:t>/</a:t>
                      </a:r>
                      <a:r>
                        <a:rPr lang="ru-RU" dirty="0" err="1" smtClean="0"/>
                        <a:t>п</a:t>
                      </a:r>
                      <a:endParaRPr lang="ru-RU" dirty="0"/>
                    </a:p>
                  </a:txBody>
                  <a:tcPr/>
                </a:tc>
                <a:tc>
                  <a:txBody>
                    <a:bodyPr/>
                    <a:lstStyle/>
                    <a:p>
                      <a:r>
                        <a:rPr lang="ru-RU" dirty="0" smtClean="0"/>
                        <a:t>Название элективного курса</a:t>
                      </a:r>
                      <a:endParaRPr lang="ru-RU" dirty="0"/>
                    </a:p>
                  </a:txBody>
                  <a:tcPr/>
                </a:tc>
                <a:tc>
                  <a:txBody>
                    <a:bodyPr/>
                    <a:lstStyle/>
                    <a:p>
                      <a:r>
                        <a:rPr lang="ru-RU" dirty="0" smtClean="0"/>
                        <a:t>Кол-во часов</a:t>
                      </a:r>
                      <a:endParaRPr lang="ru-RU" dirty="0"/>
                    </a:p>
                  </a:txBody>
                  <a:tcPr/>
                </a:tc>
              </a:tr>
              <a:tr h="370840">
                <a:tc>
                  <a:txBody>
                    <a:bodyPr/>
                    <a:lstStyle/>
                    <a:p>
                      <a:r>
                        <a:rPr lang="ru-RU" dirty="0" smtClean="0"/>
                        <a:t>1.</a:t>
                      </a:r>
                      <a:endParaRPr lang="ru-RU" dirty="0"/>
                    </a:p>
                  </a:txBody>
                  <a:tcPr/>
                </a:tc>
                <a:tc>
                  <a:txBody>
                    <a:bodyPr/>
                    <a:lstStyle/>
                    <a:p>
                      <a:r>
                        <a:rPr lang="ru-RU" dirty="0" smtClean="0"/>
                        <a:t>«Братья</a:t>
                      </a:r>
                      <a:r>
                        <a:rPr lang="ru-RU" baseline="0" dirty="0" smtClean="0"/>
                        <a:t> по разуму»</a:t>
                      </a:r>
                      <a:endParaRPr lang="ru-RU" dirty="0"/>
                    </a:p>
                  </a:txBody>
                  <a:tcPr/>
                </a:tc>
                <a:tc>
                  <a:txBody>
                    <a:bodyPr/>
                    <a:lstStyle/>
                    <a:p>
                      <a:r>
                        <a:rPr lang="ru-RU" dirty="0" smtClean="0"/>
                        <a:t>18</a:t>
                      </a:r>
                      <a:endParaRPr lang="ru-RU" dirty="0"/>
                    </a:p>
                  </a:txBody>
                  <a:tcPr/>
                </a:tc>
              </a:tr>
              <a:tr h="370840">
                <a:tc>
                  <a:txBody>
                    <a:bodyPr/>
                    <a:lstStyle/>
                    <a:p>
                      <a:r>
                        <a:rPr lang="ru-RU" dirty="0" smtClean="0"/>
                        <a:t>2.</a:t>
                      </a:r>
                      <a:endParaRPr lang="ru-RU" dirty="0"/>
                    </a:p>
                  </a:txBody>
                  <a:tcPr/>
                </a:tc>
                <a:tc>
                  <a:txBody>
                    <a:bodyPr/>
                    <a:lstStyle/>
                    <a:p>
                      <a:r>
                        <a:rPr lang="ru-RU" dirty="0" smtClean="0"/>
                        <a:t>«Компьютерная графика»</a:t>
                      </a:r>
                      <a:endParaRPr lang="ru-RU" dirty="0"/>
                    </a:p>
                  </a:txBody>
                  <a:tcPr/>
                </a:tc>
                <a:tc>
                  <a:txBody>
                    <a:bodyPr/>
                    <a:lstStyle/>
                    <a:p>
                      <a:r>
                        <a:rPr lang="ru-RU" dirty="0" smtClean="0"/>
                        <a:t>17</a:t>
                      </a:r>
                      <a:endParaRPr lang="ru-RU" dirty="0"/>
                    </a:p>
                  </a:txBody>
                  <a:tcPr/>
                </a:tc>
              </a:tr>
              <a:tr h="370840">
                <a:tc>
                  <a:txBody>
                    <a:bodyPr/>
                    <a:lstStyle/>
                    <a:p>
                      <a:r>
                        <a:rPr lang="ru-RU" dirty="0" smtClean="0"/>
                        <a:t>3.</a:t>
                      </a:r>
                      <a:endParaRPr lang="ru-RU" dirty="0"/>
                    </a:p>
                  </a:txBody>
                  <a:tcPr/>
                </a:tc>
                <a:tc>
                  <a:txBody>
                    <a:bodyPr/>
                    <a:lstStyle/>
                    <a:p>
                      <a:r>
                        <a:rPr lang="ru-RU" dirty="0" smtClean="0"/>
                        <a:t>«Создание проектов с использованием </a:t>
                      </a:r>
                      <a:r>
                        <a:rPr lang="ru-RU" dirty="0" err="1" smtClean="0"/>
                        <a:t>мультимедийных</a:t>
                      </a:r>
                      <a:r>
                        <a:rPr lang="ru-RU" dirty="0" smtClean="0"/>
                        <a:t> технологий»</a:t>
                      </a:r>
                      <a:endParaRPr lang="ru-RU" dirty="0"/>
                    </a:p>
                  </a:txBody>
                  <a:tcPr/>
                </a:tc>
                <a:tc>
                  <a:txBody>
                    <a:bodyPr/>
                    <a:lstStyle/>
                    <a:p>
                      <a:r>
                        <a:rPr lang="ru-RU" dirty="0" smtClean="0"/>
                        <a:t>18</a:t>
                      </a:r>
                      <a:endParaRPr lang="ru-RU" dirty="0"/>
                    </a:p>
                  </a:txBody>
                  <a:tcPr/>
                </a:tc>
              </a:tr>
              <a:tr h="370840">
                <a:tc>
                  <a:txBody>
                    <a:bodyPr/>
                    <a:lstStyle/>
                    <a:p>
                      <a:r>
                        <a:rPr lang="ru-RU" dirty="0" smtClean="0"/>
                        <a:t>4.</a:t>
                      </a:r>
                      <a:endParaRPr lang="ru-RU" dirty="0"/>
                    </a:p>
                  </a:txBody>
                  <a:tcPr/>
                </a:tc>
                <a:tc>
                  <a:txBody>
                    <a:bodyPr/>
                    <a:lstStyle/>
                    <a:p>
                      <a:r>
                        <a:rPr lang="ru-RU" dirty="0" smtClean="0"/>
                        <a:t>«Удивительный мир математики»</a:t>
                      </a:r>
                      <a:endParaRPr lang="ru-RU" dirty="0"/>
                    </a:p>
                  </a:txBody>
                  <a:tcPr/>
                </a:tc>
                <a:tc>
                  <a:txBody>
                    <a:bodyPr/>
                    <a:lstStyle/>
                    <a:p>
                      <a:r>
                        <a:rPr lang="ru-RU" dirty="0" smtClean="0"/>
                        <a:t>16</a:t>
                      </a:r>
                      <a:endParaRPr lang="ru-RU" dirty="0"/>
                    </a:p>
                  </a:txBody>
                  <a:tcPr/>
                </a:tc>
              </a:tr>
              <a:tr h="370840">
                <a:tc>
                  <a:txBody>
                    <a:bodyPr/>
                    <a:lstStyle/>
                    <a:p>
                      <a:r>
                        <a:rPr lang="ru-RU" dirty="0" smtClean="0"/>
                        <a:t>5.</a:t>
                      </a:r>
                      <a:endParaRPr lang="ru-RU" dirty="0"/>
                    </a:p>
                  </a:txBody>
                  <a:tcPr/>
                </a:tc>
                <a:tc>
                  <a:txBody>
                    <a:bodyPr/>
                    <a:lstStyle/>
                    <a:p>
                      <a:r>
                        <a:rPr lang="ru-RU" dirty="0" smtClean="0"/>
                        <a:t>«Я –редактор»</a:t>
                      </a:r>
                      <a:endParaRPr lang="ru-RU" dirty="0"/>
                    </a:p>
                  </a:txBody>
                  <a:tcPr/>
                </a:tc>
                <a:tc>
                  <a:txBody>
                    <a:bodyPr/>
                    <a:lstStyle/>
                    <a:p>
                      <a:r>
                        <a:rPr lang="ru-RU" dirty="0" smtClean="0"/>
                        <a:t>18</a:t>
                      </a:r>
                      <a:endParaRPr lang="ru-RU"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sz="3200" i="1" dirty="0" smtClean="0"/>
              <a:t>Учебный план средней школы</a:t>
            </a:r>
            <a:endParaRPr lang="ru-RU" sz="3200" dirty="0" smtClean="0"/>
          </a:p>
        </p:txBody>
      </p:sp>
      <p:sp>
        <p:nvSpPr>
          <p:cNvPr id="24579" name="Содержимое 2"/>
          <p:cNvSpPr>
            <a:spLocks noGrp="1"/>
          </p:cNvSpPr>
          <p:nvPr>
            <p:ph idx="1"/>
          </p:nvPr>
        </p:nvSpPr>
        <p:spPr/>
        <p:txBody>
          <a:bodyPr/>
          <a:lstStyle/>
          <a:p>
            <a:r>
              <a:rPr lang="ru-RU" sz="1600" dirty="0" smtClean="0"/>
              <a:t>Общеобразовательное учреждение является однопрофильным и реализует информационно-технологический профиль. Модель профильного обучения предполагает стандартизацию двух уровней изучения учебных предметов: базисного и профильного , включения в компонент  образовательного учреждения элективных курсов.</a:t>
            </a:r>
          </a:p>
          <a:p>
            <a:r>
              <a:rPr lang="ru-RU" sz="1600" dirty="0" smtClean="0"/>
              <a:t>Учебный план образовательного учреждения для 10 классов сконструирован для информационно-технологического профиля. К числу обязательных учебных предметов, изучаемых  на базовом уровне ) инвариантная часть), относятся «Русский язык», «Литература», «Иностранный язык (английский), «История», «Обществознание», «Физика», «Химия», «Биология», «Физическая культура»</a:t>
            </a:r>
          </a:p>
          <a:p>
            <a:r>
              <a:rPr lang="ru-RU" sz="1600" dirty="0" smtClean="0"/>
              <a:t>В соответствии с информационно-технологическим профилем на профильном уровне изучаются «Математика» (Алгебра и начала анализа», «Геометрия»- 6 часов в неделю), «Информатика и ИКТ» (4 часа в неделю)</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sz="3200" i="1" dirty="0" smtClean="0"/>
              <a:t>Элективные курсы для обучающихся 10 классов</a:t>
            </a:r>
            <a:endParaRPr lang="ru-RU" sz="3200" i="1" dirty="0"/>
          </a:p>
        </p:txBody>
      </p:sp>
      <p:sp>
        <p:nvSpPr>
          <p:cNvPr id="3" name="Содержимое 2"/>
          <p:cNvSpPr>
            <a:spLocks noGrp="1"/>
          </p:cNvSpPr>
          <p:nvPr>
            <p:ph idx="1"/>
          </p:nvPr>
        </p:nvSpPr>
        <p:spPr/>
        <p:txBody>
          <a:bodyPr/>
          <a:lstStyle/>
          <a:p>
            <a:r>
              <a:rPr lang="ru-RU" sz="1600" dirty="0" smtClean="0"/>
              <a:t>На ступени среднего (полного) общего образования организованы различные виды элективных учебных курсов профильного обучения.</a:t>
            </a:r>
          </a:p>
          <a:p>
            <a:r>
              <a:rPr lang="ru-RU" sz="1600" dirty="0" smtClean="0"/>
              <a:t>Предметные элективные курсы решали задачи углубления,  расширения знания </a:t>
            </a:r>
            <a:r>
              <a:rPr lang="ru-RU" sz="1600" dirty="0" err="1" smtClean="0"/>
              <a:t>знания</a:t>
            </a:r>
            <a:r>
              <a:rPr lang="ru-RU" sz="1600" dirty="0" smtClean="0"/>
              <a:t> учебного предмета , в том числе: элективные курсы, направленные на углублённое изучение предмета  или отдельных разделов учебного предмета.</a:t>
            </a:r>
          </a:p>
          <a:p>
            <a:r>
              <a:rPr lang="ru-RU" sz="1600" dirty="0" smtClean="0"/>
              <a:t>Репетиционные элективные курсы, задачами которых являлись: ликвидация  имеющихся «пробелов в знаниях» по предметам избранного профиля за предыдущие годы, подготовка к сдаче единого государственного экзамена  (ЕГЭ) по предметам на базовом уровне по отдельным, НАИБОЛЕЕ СЛОЖНЫМ РАЗДЕЛАМ УЧЕБНЫХ ПРОГРАММ.</a:t>
            </a:r>
          </a:p>
          <a:p>
            <a:r>
              <a:rPr lang="ru-RU" sz="1600" dirty="0" smtClean="0"/>
              <a:t>Образовательное учреждение обеспечивает обучающимся возможность выбора элективных курсов.</a:t>
            </a:r>
          </a:p>
          <a:p>
            <a:endParaRPr lang="ru-RU"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566738" y="1752600"/>
          <a:ext cx="8001000" cy="4592320"/>
        </p:xfrm>
        <a:graphic>
          <a:graphicData uri="http://schemas.openxmlformats.org/drawingml/2006/table">
            <a:tbl>
              <a:tblPr firstRow="1" bandRow="1">
                <a:tableStyleId>{5C22544A-7EE6-4342-B048-85BDC9FD1C3A}</a:tableStyleId>
              </a:tblPr>
              <a:tblGrid>
                <a:gridCol w="980926"/>
                <a:gridCol w="4353074"/>
                <a:gridCol w="2667000"/>
              </a:tblGrid>
              <a:tr h="370840">
                <a:tc>
                  <a:txBody>
                    <a:bodyPr/>
                    <a:lstStyle/>
                    <a:p>
                      <a:r>
                        <a:rPr lang="ru-RU" dirty="0" smtClean="0"/>
                        <a:t>№</a:t>
                      </a:r>
                      <a:r>
                        <a:rPr lang="ru-RU" dirty="0" err="1" smtClean="0"/>
                        <a:t>п</a:t>
                      </a:r>
                      <a:r>
                        <a:rPr lang="ru-RU" dirty="0" smtClean="0"/>
                        <a:t>/</a:t>
                      </a:r>
                      <a:r>
                        <a:rPr lang="ru-RU" dirty="0" err="1" smtClean="0"/>
                        <a:t>п</a:t>
                      </a:r>
                      <a:endParaRPr lang="ru-RU" dirty="0"/>
                    </a:p>
                  </a:txBody>
                  <a:tcPr/>
                </a:tc>
                <a:tc>
                  <a:txBody>
                    <a:bodyPr/>
                    <a:lstStyle/>
                    <a:p>
                      <a:r>
                        <a:rPr lang="ru-RU" dirty="0" smtClean="0"/>
                        <a:t>Название элективного курса</a:t>
                      </a:r>
                      <a:endParaRPr lang="ru-RU" dirty="0"/>
                    </a:p>
                  </a:txBody>
                  <a:tcPr/>
                </a:tc>
                <a:tc>
                  <a:txBody>
                    <a:bodyPr/>
                    <a:lstStyle/>
                    <a:p>
                      <a:r>
                        <a:rPr lang="ru-RU" dirty="0" smtClean="0"/>
                        <a:t>Кол-во часов</a:t>
                      </a:r>
                      <a:endParaRPr lang="ru-RU" dirty="0"/>
                    </a:p>
                  </a:txBody>
                  <a:tcPr/>
                </a:tc>
              </a:tr>
              <a:tr h="370840">
                <a:tc>
                  <a:txBody>
                    <a:bodyPr/>
                    <a:lstStyle/>
                    <a:p>
                      <a:r>
                        <a:rPr lang="ru-RU" dirty="0" smtClean="0"/>
                        <a:t>1.</a:t>
                      </a:r>
                      <a:endParaRPr lang="ru-RU" dirty="0"/>
                    </a:p>
                  </a:txBody>
                  <a:tcPr/>
                </a:tc>
                <a:tc>
                  <a:txBody>
                    <a:bodyPr/>
                    <a:lstStyle/>
                    <a:p>
                      <a:r>
                        <a:rPr lang="ru-RU" dirty="0" smtClean="0"/>
                        <a:t>«Государство и общество в России 19-20 веков»</a:t>
                      </a:r>
                      <a:endParaRPr lang="ru-RU" dirty="0"/>
                    </a:p>
                  </a:txBody>
                  <a:tcPr/>
                </a:tc>
                <a:tc>
                  <a:txBody>
                    <a:bodyPr/>
                    <a:lstStyle/>
                    <a:p>
                      <a:r>
                        <a:rPr lang="ru-RU" dirty="0" smtClean="0"/>
                        <a:t>35</a:t>
                      </a:r>
                      <a:endParaRPr lang="ru-RU" dirty="0"/>
                    </a:p>
                  </a:txBody>
                  <a:tcPr/>
                </a:tc>
              </a:tr>
              <a:tr h="370840">
                <a:tc>
                  <a:txBody>
                    <a:bodyPr/>
                    <a:lstStyle/>
                    <a:p>
                      <a:r>
                        <a:rPr lang="ru-RU" dirty="0" smtClean="0"/>
                        <a:t>2.</a:t>
                      </a:r>
                      <a:endParaRPr lang="ru-RU" dirty="0"/>
                    </a:p>
                  </a:txBody>
                  <a:tcPr/>
                </a:tc>
                <a:tc>
                  <a:txBody>
                    <a:bodyPr/>
                    <a:lstStyle/>
                    <a:p>
                      <a:r>
                        <a:rPr lang="ru-RU" dirty="0" smtClean="0"/>
                        <a:t>«Компьютерная графика»</a:t>
                      </a:r>
                      <a:endParaRPr lang="ru-RU" dirty="0"/>
                    </a:p>
                  </a:txBody>
                  <a:tcPr/>
                </a:tc>
                <a:tc>
                  <a:txBody>
                    <a:bodyPr/>
                    <a:lstStyle/>
                    <a:p>
                      <a:r>
                        <a:rPr lang="ru-RU" dirty="0" smtClean="0"/>
                        <a:t>70 (10-11 </a:t>
                      </a:r>
                      <a:r>
                        <a:rPr lang="ru-RU" dirty="0" err="1" smtClean="0"/>
                        <a:t>кл</a:t>
                      </a:r>
                      <a:r>
                        <a:rPr lang="ru-RU" dirty="0" smtClean="0"/>
                        <a:t>.)</a:t>
                      </a:r>
                      <a:endParaRPr lang="ru-RU" dirty="0"/>
                    </a:p>
                  </a:txBody>
                  <a:tcPr/>
                </a:tc>
              </a:tr>
              <a:tr h="370840">
                <a:tc>
                  <a:txBody>
                    <a:bodyPr/>
                    <a:lstStyle/>
                    <a:p>
                      <a:r>
                        <a:rPr lang="ru-RU" dirty="0" smtClean="0"/>
                        <a:t>3.</a:t>
                      </a:r>
                      <a:endParaRPr lang="ru-RU" dirty="0"/>
                    </a:p>
                  </a:txBody>
                  <a:tcPr/>
                </a:tc>
                <a:tc>
                  <a:txBody>
                    <a:bodyPr/>
                    <a:lstStyle/>
                    <a:p>
                      <a:r>
                        <a:rPr lang="ru-RU" dirty="0" smtClean="0"/>
                        <a:t>«Актуальны вопросы обществознания: подготовка к ЕГЭ»</a:t>
                      </a:r>
                    </a:p>
                    <a:p>
                      <a:endParaRPr lang="ru-RU" dirty="0"/>
                    </a:p>
                  </a:txBody>
                  <a:tcPr/>
                </a:tc>
                <a:tc>
                  <a:txBody>
                    <a:bodyPr/>
                    <a:lstStyle/>
                    <a:p>
                      <a:r>
                        <a:rPr lang="ru-RU" dirty="0" smtClean="0"/>
                        <a:t>70 (10-11кл.)</a:t>
                      </a:r>
                      <a:endParaRPr lang="ru-RU" dirty="0"/>
                    </a:p>
                  </a:txBody>
                  <a:tcPr/>
                </a:tc>
              </a:tr>
              <a:tr h="370840">
                <a:tc>
                  <a:txBody>
                    <a:bodyPr/>
                    <a:lstStyle/>
                    <a:p>
                      <a:r>
                        <a:rPr lang="ru-RU" dirty="0" smtClean="0"/>
                        <a:t>4.</a:t>
                      </a:r>
                      <a:endParaRPr lang="ru-RU" dirty="0"/>
                    </a:p>
                  </a:txBody>
                  <a:tcPr/>
                </a:tc>
                <a:tc>
                  <a:txBody>
                    <a:bodyPr/>
                    <a:lstStyle/>
                    <a:p>
                      <a:r>
                        <a:rPr lang="ru-RU" dirty="0" smtClean="0"/>
                        <a:t>«Стилистический практикум</a:t>
                      </a:r>
                      <a:r>
                        <a:rPr lang="ru-RU" baseline="0" dirty="0" smtClean="0"/>
                        <a:t> по русскому языку»</a:t>
                      </a:r>
                      <a:endParaRPr lang="ru-RU" dirty="0"/>
                    </a:p>
                  </a:txBody>
                  <a:tcPr/>
                </a:tc>
                <a:tc>
                  <a:txBody>
                    <a:bodyPr/>
                    <a:lstStyle/>
                    <a:p>
                      <a:r>
                        <a:rPr lang="ru-RU" dirty="0" smtClean="0"/>
                        <a:t>34</a:t>
                      </a:r>
                      <a:endParaRPr lang="ru-RU" dirty="0"/>
                    </a:p>
                  </a:txBody>
                  <a:tcPr/>
                </a:tc>
              </a:tr>
              <a:tr h="370840">
                <a:tc>
                  <a:txBody>
                    <a:bodyPr/>
                    <a:lstStyle/>
                    <a:p>
                      <a:r>
                        <a:rPr lang="ru-RU" dirty="0" smtClean="0"/>
                        <a:t>5.</a:t>
                      </a:r>
                      <a:endParaRPr lang="ru-RU" dirty="0"/>
                    </a:p>
                  </a:txBody>
                  <a:tcPr/>
                </a:tc>
                <a:tc>
                  <a:txBody>
                    <a:bodyPr/>
                    <a:lstStyle/>
                    <a:p>
                      <a:r>
                        <a:rPr lang="ru-RU" dirty="0" smtClean="0"/>
                        <a:t>«Культура здоровье»</a:t>
                      </a:r>
                      <a:endParaRPr lang="ru-RU" dirty="0"/>
                    </a:p>
                  </a:txBody>
                  <a:tcPr/>
                </a:tc>
                <a:tc>
                  <a:txBody>
                    <a:bodyPr/>
                    <a:lstStyle/>
                    <a:p>
                      <a:r>
                        <a:rPr lang="ru-RU" dirty="0" smtClean="0"/>
                        <a:t>34</a:t>
                      </a:r>
                      <a:endParaRPr lang="ru-RU" dirty="0"/>
                    </a:p>
                  </a:txBody>
                  <a:tcPr/>
                </a:tc>
              </a:tr>
              <a:tr h="370840">
                <a:tc>
                  <a:txBody>
                    <a:bodyPr/>
                    <a:lstStyle/>
                    <a:p>
                      <a:r>
                        <a:rPr lang="ru-RU" dirty="0" smtClean="0"/>
                        <a:t>6.</a:t>
                      </a:r>
                      <a:endParaRPr lang="ru-RU" dirty="0"/>
                    </a:p>
                  </a:txBody>
                  <a:tcPr/>
                </a:tc>
                <a:tc>
                  <a:txBody>
                    <a:bodyPr/>
                    <a:lstStyle/>
                    <a:p>
                      <a:r>
                        <a:rPr lang="ru-RU" dirty="0" smtClean="0"/>
                        <a:t>«ОТ ТОЖДЕСТВЕННЫХ ПРЕОБРАЗОВАНИЙ К ФУНКЦИЯМ</a:t>
                      </a:r>
                      <a:endParaRPr lang="ru-RU" dirty="0"/>
                    </a:p>
                  </a:txBody>
                  <a:tcPr/>
                </a:tc>
                <a:tc>
                  <a:txBody>
                    <a:bodyPr/>
                    <a:lstStyle/>
                    <a:p>
                      <a:r>
                        <a:rPr lang="ru-RU" dirty="0" smtClean="0"/>
                        <a:t>32</a:t>
                      </a:r>
                      <a:endParaRPr lang="ru-RU" dirty="0"/>
                    </a:p>
                  </a:txBody>
                  <a:tcPr/>
                </a:tc>
              </a:tr>
              <a:tr h="370840">
                <a:tc>
                  <a:txBody>
                    <a:bodyPr/>
                    <a:lstStyle/>
                    <a:p>
                      <a:r>
                        <a:rPr lang="ru-RU" dirty="0" smtClean="0"/>
                        <a:t>7.</a:t>
                      </a:r>
                      <a:endParaRPr lang="ru-RU" dirty="0"/>
                    </a:p>
                  </a:txBody>
                  <a:tcPr/>
                </a:tc>
                <a:tc>
                  <a:txBody>
                    <a:bodyPr/>
                    <a:lstStyle/>
                    <a:p>
                      <a:r>
                        <a:rPr lang="ru-RU" dirty="0" smtClean="0"/>
                        <a:t>«Решение</a:t>
                      </a:r>
                      <a:r>
                        <a:rPr lang="ru-RU" baseline="0" dirty="0" smtClean="0"/>
                        <a:t> задач по физике</a:t>
                      </a:r>
                      <a:r>
                        <a:rPr lang="ru-RU" dirty="0" smtClean="0"/>
                        <a:t>»</a:t>
                      </a:r>
                      <a:endParaRPr lang="ru-RU" dirty="0"/>
                    </a:p>
                  </a:txBody>
                  <a:tcPr/>
                </a:tc>
                <a:tc>
                  <a:txBody>
                    <a:bodyPr/>
                    <a:lstStyle/>
                    <a:p>
                      <a:r>
                        <a:rPr lang="ru-RU" dirty="0" smtClean="0"/>
                        <a:t>34</a:t>
                      </a:r>
                      <a:endParaRPr lang="ru-RU"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z="3400" b="1" smtClean="0"/>
              <a:t>3. Условия осуществления образовательного процесса</a:t>
            </a:r>
          </a:p>
        </p:txBody>
      </p:sp>
      <p:sp>
        <p:nvSpPr>
          <p:cNvPr id="25603" name="Rectangle 3"/>
          <p:cNvSpPr>
            <a:spLocks noGrp="1" noChangeArrowheads="1"/>
          </p:cNvSpPr>
          <p:nvPr>
            <p:ph type="body" idx="1"/>
          </p:nvPr>
        </p:nvSpPr>
        <p:spPr/>
        <p:txBody>
          <a:bodyPr/>
          <a:lstStyle/>
          <a:p>
            <a:pPr eaLnBrk="1" hangingPunct="1">
              <a:lnSpc>
                <a:spcPct val="80000"/>
              </a:lnSpc>
              <a:buFont typeface="Wingdings" pitchFamily="2" charset="2"/>
              <a:buNone/>
            </a:pPr>
            <a:r>
              <a:rPr lang="ru-RU" sz="1600" b="1" dirty="0" smtClean="0"/>
              <a:t>Режим работы учреждения:</a:t>
            </a:r>
            <a:endParaRPr lang="ru-RU" sz="1600" dirty="0" smtClean="0"/>
          </a:p>
          <a:p>
            <a:pPr eaLnBrk="1" hangingPunct="1">
              <a:lnSpc>
                <a:spcPct val="80000"/>
              </a:lnSpc>
              <a:buFont typeface="Wingdings" pitchFamily="2" charset="2"/>
              <a:buNone/>
            </a:pPr>
            <a:r>
              <a:rPr lang="ru-RU" sz="1600" dirty="0" smtClean="0"/>
              <a:t>Образовательный процесс проводился во время учебного года.</a:t>
            </a:r>
          </a:p>
          <a:p>
            <a:pPr eaLnBrk="1" hangingPunct="1">
              <a:lnSpc>
                <a:spcPct val="80000"/>
              </a:lnSpc>
              <a:buFont typeface="Wingdings" pitchFamily="2" charset="2"/>
              <a:buNone/>
            </a:pPr>
            <a:r>
              <a:rPr lang="ru-RU" sz="1600" dirty="0" smtClean="0"/>
              <a:t>Учебный год начинался 1 сентября.</a:t>
            </a:r>
          </a:p>
          <a:p>
            <a:pPr eaLnBrk="1" hangingPunct="1">
              <a:lnSpc>
                <a:spcPct val="80000"/>
              </a:lnSpc>
              <a:buFont typeface="Wingdings" pitchFamily="2" charset="2"/>
              <a:buNone/>
            </a:pPr>
            <a:r>
              <a:rPr lang="ru-RU" sz="1600" dirty="0" smtClean="0"/>
              <a:t>Продолжительность учебного года составляла:</a:t>
            </a:r>
          </a:p>
          <a:p>
            <a:pPr eaLnBrk="1" hangingPunct="1">
              <a:lnSpc>
                <a:spcPct val="80000"/>
              </a:lnSpc>
              <a:buFont typeface="Wingdings" pitchFamily="2" charset="2"/>
              <a:buNone/>
            </a:pPr>
            <a:r>
              <a:rPr lang="ru-RU" sz="1600" dirty="0" smtClean="0"/>
              <a:t>- в 1 классах – 33 учебные недели;</a:t>
            </a:r>
          </a:p>
          <a:p>
            <a:pPr eaLnBrk="1" hangingPunct="1">
              <a:lnSpc>
                <a:spcPct val="80000"/>
              </a:lnSpc>
              <a:buFont typeface="Wingdings" pitchFamily="2" charset="2"/>
              <a:buNone/>
            </a:pPr>
            <a:r>
              <a:rPr lang="ru-RU" sz="1600" dirty="0" smtClean="0"/>
              <a:t>- во 2-4 классах – 34 учебные недели;</a:t>
            </a:r>
          </a:p>
          <a:p>
            <a:pPr eaLnBrk="1" hangingPunct="1">
              <a:lnSpc>
                <a:spcPct val="80000"/>
              </a:lnSpc>
              <a:buFont typeface="Wingdings" pitchFamily="2" charset="2"/>
              <a:buNone/>
            </a:pPr>
            <a:r>
              <a:rPr lang="ru-RU" sz="1600" dirty="0" smtClean="0"/>
              <a:t>- в 5-8, 10 классах – 35 учебных недель; </a:t>
            </a:r>
          </a:p>
          <a:p>
            <a:pPr eaLnBrk="1" hangingPunct="1">
              <a:lnSpc>
                <a:spcPct val="80000"/>
              </a:lnSpc>
              <a:buFont typeface="Wingdings" pitchFamily="2" charset="2"/>
              <a:buNone/>
            </a:pPr>
            <a:r>
              <a:rPr lang="ru-RU" sz="1600" dirty="0" smtClean="0"/>
              <a:t>- в 9 классах - 34 учебные недели (без учета государственной (итоговой) аттестации).</a:t>
            </a:r>
            <a:endParaRPr lang="ru-RU" sz="1600" b="1" dirty="0" smtClean="0"/>
          </a:p>
          <a:p>
            <a:pPr eaLnBrk="1" hangingPunct="1">
              <a:lnSpc>
                <a:spcPct val="80000"/>
              </a:lnSpc>
              <a:buFont typeface="Wingdings" pitchFamily="2" charset="2"/>
              <a:buNone/>
            </a:pPr>
            <a:r>
              <a:rPr lang="ru-RU" sz="1600" b="1" dirty="0" smtClean="0"/>
              <a:t>Продолжительность каникул:</a:t>
            </a:r>
            <a:endParaRPr lang="ru-RU" sz="1600" dirty="0" smtClean="0"/>
          </a:p>
          <a:p>
            <a:pPr eaLnBrk="1" hangingPunct="1">
              <a:lnSpc>
                <a:spcPct val="80000"/>
              </a:lnSpc>
              <a:buFont typeface="Wingdings" pitchFamily="2" charset="2"/>
              <a:buNone/>
            </a:pPr>
            <a:r>
              <a:rPr lang="ru-RU" sz="1600" dirty="0" smtClean="0"/>
              <a:t>- в течение учебного года не менее 30 календарных дней;</a:t>
            </a:r>
          </a:p>
          <a:p>
            <a:pPr eaLnBrk="1" hangingPunct="1">
              <a:lnSpc>
                <a:spcPct val="80000"/>
              </a:lnSpc>
              <a:buFont typeface="Wingdings" pitchFamily="2" charset="2"/>
              <a:buNone/>
            </a:pPr>
            <a:r>
              <a:rPr lang="ru-RU" sz="1600" dirty="0" smtClean="0"/>
              <a:t>- летом – не менее 8 календарных недель.</a:t>
            </a:r>
            <a:endParaRPr lang="ru-RU" sz="1600" b="1" dirty="0" smtClean="0"/>
          </a:p>
          <a:p>
            <a:pPr eaLnBrk="1" hangingPunct="1">
              <a:lnSpc>
                <a:spcPct val="80000"/>
              </a:lnSpc>
              <a:buFont typeface="Wingdings" pitchFamily="2" charset="2"/>
              <a:buNone/>
            </a:pPr>
            <a:r>
              <a:rPr lang="ru-RU" sz="1600" b="1" dirty="0" smtClean="0"/>
              <a:t>Продолжительность учебной недели</a:t>
            </a:r>
            <a:r>
              <a:rPr lang="ru-RU" sz="1600" dirty="0" smtClean="0"/>
              <a:t> – 5 дней для обучающихся начальной школы, 6 дней для обучающихся основной и старшей школы. Учебный год условно делился на четверти (1-9 классы) и на полугодия (10-11 классы), являющиеся периодами, по итогам которых выставлялись отметки за текущее освоение образовательных программ во 2-11 классах.</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323850" y="2133600"/>
            <a:ext cx="8397875" cy="1531938"/>
          </a:xfrm>
        </p:spPr>
        <p:txBody>
          <a:bodyPr/>
          <a:lstStyle/>
          <a:p>
            <a:pPr eaLnBrk="1" hangingPunct="1">
              <a:lnSpc>
                <a:spcPct val="90000"/>
              </a:lnSpc>
              <a:buFont typeface="Wingdings" pitchFamily="2" charset="2"/>
              <a:buNone/>
            </a:pPr>
            <a:r>
              <a:rPr lang="ru-RU" sz="2600" b="1" smtClean="0"/>
              <a:t>Максимальная аудиторная нагрузка</a:t>
            </a:r>
            <a:r>
              <a:rPr lang="ru-RU" sz="2600" smtClean="0"/>
              <a:t> учащихся соответствовала нормативным требованиям САН ПИН 2.4.21178-02, п.2.9.1 и составляла: </a:t>
            </a:r>
          </a:p>
        </p:txBody>
      </p:sp>
      <p:graphicFrame>
        <p:nvGraphicFramePr>
          <p:cNvPr id="98456" name="Group 152"/>
          <p:cNvGraphicFramePr>
            <a:graphicFrameLocks noGrp="1"/>
          </p:cNvGraphicFramePr>
          <p:nvPr>
            <p:ph sz="half" idx="2"/>
          </p:nvPr>
        </p:nvGraphicFramePr>
        <p:xfrm>
          <a:off x="179388" y="4221163"/>
          <a:ext cx="8713787" cy="1604963"/>
        </p:xfrm>
        <a:graphic>
          <a:graphicData uri="http://schemas.openxmlformats.org/drawingml/2006/table">
            <a:tbl>
              <a:tblPr/>
              <a:tblGrid>
                <a:gridCol w="1439862"/>
                <a:gridCol w="644525"/>
                <a:gridCol w="579438"/>
                <a:gridCol w="504825"/>
                <a:gridCol w="793750"/>
                <a:gridCol w="788987"/>
                <a:gridCol w="793750"/>
                <a:gridCol w="793750"/>
                <a:gridCol w="933450"/>
                <a:gridCol w="649288"/>
                <a:gridCol w="792162"/>
              </a:tblGrid>
              <a:tr h="390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Классы</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4438">
                <a:tc>
                  <a:txBody>
                    <a:bodyPr/>
                    <a:lstStyle/>
                    <a:p>
                      <a:pPr marL="469900" marR="0" lvl="0" indent="-4699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Максимальная нагрузка, часы</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32</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36</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36</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6665" name="Picture 4" descr="C:\Users\Администратор\Desktop\Публичный доклад\спорт.jpg"/>
          <p:cNvPicPr>
            <a:picLocks noChangeAspect="1" noChangeArrowheads="1"/>
          </p:cNvPicPr>
          <p:nvPr/>
        </p:nvPicPr>
        <p:blipFill>
          <a:blip r:embed="rId2" cstate="print"/>
          <a:srcRect/>
          <a:stretch>
            <a:fillRect/>
          </a:stretch>
        </p:blipFill>
        <p:spPr bwMode="auto">
          <a:xfrm>
            <a:off x="6572250" y="0"/>
            <a:ext cx="2571750"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p:txBody>
          <a:bodyPr/>
          <a:lstStyle/>
          <a:p>
            <a:pPr eaLnBrk="1" hangingPunct="1">
              <a:lnSpc>
                <a:spcPct val="80000"/>
              </a:lnSpc>
              <a:buFont typeface="Wingdings" pitchFamily="2" charset="2"/>
              <a:buNone/>
            </a:pPr>
            <a:r>
              <a:rPr lang="ru-RU" sz="1900" dirty="0" smtClean="0"/>
              <a:t>Начало занятий в 9 часов 00 минут.</a:t>
            </a:r>
          </a:p>
          <a:p>
            <a:pPr eaLnBrk="1" hangingPunct="1">
              <a:lnSpc>
                <a:spcPct val="80000"/>
              </a:lnSpc>
              <a:buFont typeface="Wingdings" pitchFamily="2" charset="2"/>
              <a:buNone/>
            </a:pPr>
            <a:r>
              <a:rPr lang="ru-RU" sz="1900" dirty="0" smtClean="0"/>
              <a:t>Обучение осуществлялось в одну смену.</a:t>
            </a:r>
          </a:p>
          <a:p>
            <a:pPr eaLnBrk="1" hangingPunct="1">
              <a:lnSpc>
                <a:spcPct val="80000"/>
              </a:lnSpc>
              <a:buFont typeface="Wingdings" pitchFamily="2" charset="2"/>
              <a:buNone/>
            </a:pPr>
            <a:r>
              <a:rPr lang="ru-RU" sz="1900" dirty="0" smtClean="0"/>
              <a:t>Для занятий физкультурой и спортом использовались два оборудованных спортивных зала и спортивная площадка (стадион); в течение учебного года работали спортивные секции по легкой атлетике, волейболу, баскетболу.</a:t>
            </a:r>
          </a:p>
          <a:p>
            <a:r>
              <a:rPr lang="ru-RU" sz="1900" dirty="0" smtClean="0"/>
              <a:t>Охрана организована круглосуточно вахтенным методом. </a:t>
            </a:r>
          </a:p>
          <a:p>
            <a:r>
              <a:rPr lang="ru-RU" sz="2000" dirty="0" smtClean="0"/>
              <a:t>Питание обучающихся в 2011-2012 учебном году осуществлялось в соответствии с нормативными документами: </a:t>
            </a:r>
          </a:p>
          <a:p>
            <a:r>
              <a:rPr lang="ru-RU" sz="2000" dirty="0" smtClean="0"/>
              <a:t>− Закон Санкт-Петербурга от 04.02.2009 «О дополнительных мерах социальной поддержки отдельных категорий граждан в части предоставления на льготной основе питания в образовательных учреждениях Санкт-Петербурга» с изменениями.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785926"/>
            <a:ext cx="8001000" cy="4267200"/>
          </a:xfrm>
        </p:spPr>
        <p:txBody>
          <a:bodyPr/>
          <a:lstStyle/>
          <a:p>
            <a:r>
              <a:rPr lang="ru-RU" sz="1600" dirty="0" smtClean="0"/>
              <a:t>− Постановление Правительства Санкт-Петербурга от 04.06.2009 №655 «О мерах по реализации Закона Санкт-Петербурга "О дополнительных мерах социальной поддержки отдельных категорий граждан в части предоставления на льготной основе питания в образовательных учреждениях Санкт-Петербурга"». </a:t>
            </a:r>
          </a:p>
          <a:p>
            <a:r>
              <a:rPr lang="ru-RU" sz="1600" dirty="0" smtClean="0"/>
              <a:t>− Постановление Правительства Российской Федерации от 31.07.2009 №883 «О стоимости питания, предоставляемого на льготной основе в общеобразовательных учреждениях СПб» с изменениями. </a:t>
            </a:r>
          </a:p>
          <a:p>
            <a:r>
              <a:rPr lang="ru-RU" sz="1600" dirty="0" smtClean="0"/>
              <a:t>− Распоряжение Комитета по образованию Санкт-Петербурга от 08.06.2009 № 1139-р «О мерах по реализации постановления Правительства Санкт-Петербурга от 04.06.2009 №655» . </a:t>
            </a:r>
          </a:p>
          <a:p>
            <a:pPr eaLnBrk="1" hangingPunct="1">
              <a:lnSpc>
                <a:spcPct val="80000"/>
              </a:lnSpc>
              <a:buNone/>
            </a:pPr>
            <a:endParaRPr lang="ru-RU" sz="1600" dirty="0" smtClean="0"/>
          </a:p>
          <a:p>
            <a:pPr eaLnBrk="1" hangingPunct="1">
              <a:lnSpc>
                <a:spcPct val="80000"/>
              </a:lnSpc>
              <a:buNone/>
            </a:pPr>
            <a:r>
              <a:rPr lang="ru-RU" sz="1600" dirty="0" smtClean="0"/>
              <a:t>466 учеников были охвачены горячим питанием, из них учащиеся льготных категорий получали:</a:t>
            </a:r>
          </a:p>
          <a:p>
            <a:pPr eaLnBrk="1" hangingPunct="1">
              <a:lnSpc>
                <a:spcPct val="80000"/>
              </a:lnSpc>
              <a:buNone/>
            </a:pPr>
            <a:r>
              <a:rPr lang="ru-RU" sz="1600" dirty="0" smtClean="0"/>
              <a:t>	- только завтраки – 198 человека (1-4 </a:t>
            </a:r>
            <a:r>
              <a:rPr lang="ru-RU" sz="1600" dirty="0" err="1" smtClean="0"/>
              <a:t>кл</a:t>
            </a:r>
            <a:r>
              <a:rPr lang="ru-RU" sz="1600" dirty="0" smtClean="0"/>
              <a:t>.); с оплатой 30% от стоимости</a:t>
            </a:r>
          </a:p>
          <a:p>
            <a:pPr eaLnBrk="1" hangingPunct="1">
              <a:lnSpc>
                <a:spcPct val="80000"/>
              </a:lnSpc>
              <a:buNone/>
            </a:pPr>
            <a:r>
              <a:rPr lang="ru-RU" sz="1600" dirty="0" smtClean="0"/>
              <a:t>	- бесплатные завтраки и обеды – 45 человек (1-10 </a:t>
            </a:r>
            <a:r>
              <a:rPr lang="ru-RU" sz="1600" dirty="0" err="1" smtClean="0"/>
              <a:t>кл</a:t>
            </a:r>
            <a:r>
              <a:rPr lang="ru-RU" sz="1600" dirty="0" smtClean="0"/>
              <a:t>.);</a:t>
            </a:r>
          </a:p>
          <a:p>
            <a:pPr eaLnBrk="1" hangingPunct="1">
              <a:lnSpc>
                <a:spcPct val="80000"/>
              </a:lnSpc>
              <a:buNone/>
            </a:pPr>
            <a:r>
              <a:rPr lang="ru-RU" sz="1600" dirty="0" smtClean="0"/>
              <a:t>	- платные завтраки и обеды – 223 человек (1-10 </a:t>
            </a:r>
            <a:r>
              <a:rPr lang="ru-RU" sz="1600" dirty="0" err="1" smtClean="0"/>
              <a:t>кл</a:t>
            </a:r>
            <a:r>
              <a:rPr lang="ru-RU" sz="1600" dirty="0" smtClean="0"/>
              <a:t>.);</a:t>
            </a:r>
          </a:p>
          <a:p>
            <a:pPr eaLnBrk="1" hangingPunct="1">
              <a:lnSpc>
                <a:spcPct val="80000"/>
              </a:lnSpc>
              <a:buNone/>
            </a:pPr>
            <a:r>
              <a:rPr lang="ru-RU" sz="1600" dirty="0" smtClean="0"/>
              <a:t>Платное питание получали 223 учащихся.</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idx="1"/>
          </p:nvPr>
        </p:nvSpPr>
        <p:spPr/>
        <p:txBody>
          <a:bodyPr/>
          <a:lstStyle/>
          <a:p>
            <a:r>
              <a:rPr lang="ru-RU" sz="1800" dirty="0" smtClean="0"/>
              <a:t>Обучающиеся 1-4 классов (24 чел.) в течение учебного года на бесплатной основе получали циклическое двухнедельное сбалансированное меню стоимостью:</a:t>
            </a:r>
          </a:p>
          <a:p>
            <a:pPr>
              <a:buFont typeface="Wingdings" pitchFamily="2" charset="2"/>
              <a:buNone/>
            </a:pPr>
            <a:r>
              <a:rPr lang="ru-RU" sz="1800" dirty="0" smtClean="0"/>
              <a:t>	Завтрак: 32 руб.</a:t>
            </a:r>
          </a:p>
          <a:p>
            <a:pPr>
              <a:buFont typeface="Wingdings" pitchFamily="2" charset="2"/>
              <a:buNone/>
            </a:pPr>
            <a:r>
              <a:rPr lang="ru-RU" sz="1800" dirty="0" smtClean="0"/>
              <a:t>	Обед: 48 руб.</a:t>
            </a:r>
          </a:p>
          <a:p>
            <a:r>
              <a:rPr lang="ru-RU" sz="1800" dirty="0" smtClean="0"/>
              <a:t>Обучающиеся средних и старших классов (21 человек) получали обеды стоимостью 80 рублей на бесплатной основе.</a:t>
            </a:r>
          </a:p>
          <a:p>
            <a:r>
              <a:rPr lang="ru-RU" sz="1800" dirty="0" smtClean="0"/>
              <a:t>Столовая производила продажу талонов на завтраки и обеды за счёт платы родителей.</a:t>
            </a:r>
          </a:p>
          <a:p>
            <a:pPr>
              <a:buFont typeface="Wingdings" pitchFamily="2" charset="2"/>
              <a:buNone/>
            </a:pPr>
            <a:r>
              <a:rPr lang="ru-RU" sz="1800" dirty="0" smtClean="0"/>
              <a:t>	Завтрак- 45 руб.</a:t>
            </a:r>
          </a:p>
          <a:p>
            <a:pPr>
              <a:buFont typeface="Wingdings" pitchFamily="2" charset="2"/>
              <a:buNone/>
            </a:pPr>
            <a:r>
              <a:rPr lang="ru-RU" sz="1800" dirty="0" smtClean="0"/>
              <a:t>	Обед – 65 руб.</a:t>
            </a:r>
          </a:p>
          <a:p>
            <a:pPr>
              <a:buFont typeface="Wingdings" pitchFamily="2" charset="2"/>
              <a:buNone/>
            </a:pPr>
            <a:r>
              <a:rPr lang="ru-RU" sz="1800" dirty="0" smtClean="0"/>
              <a:t>	Полдник от 30 руб.</a:t>
            </a:r>
          </a:p>
          <a:p>
            <a:pPr>
              <a:buFont typeface="Wingdings" pitchFamily="2" charset="2"/>
              <a:buNone/>
            </a:pPr>
            <a:r>
              <a:rPr lang="ru-RU" sz="1800" dirty="0" smtClean="0"/>
              <a:t>В меню входили овощи, мясные блюда, молочные каши, макаронные изделия. В буфете всегда можно было купить салаты, выпечные изделия, соки, молоко, фрукты.</a:t>
            </a:r>
          </a:p>
          <a:p>
            <a:pPr>
              <a:buFont typeface="Wingdings" pitchFamily="2" charset="2"/>
              <a:buNone/>
            </a:pPr>
            <a:endParaRPr lang="ru-RU" sz="2000" dirty="0" smtClean="0"/>
          </a:p>
          <a:p>
            <a:pPr>
              <a:buFont typeface="Wingdings" pitchFamily="2" charset="2"/>
              <a:buNone/>
            </a:pPr>
            <a:endParaRPr lang="ru-RU"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Введение</a:t>
            </a:r>
            <a:endParaRPr lang="ru-RU" dirty="0"/>
          </a:p>
        </p:txBody>
      </p:sp>
      <p:sp>
        <p:nvSpPr>
          <p:cNvPr id="3" name="Содержимое 2"/>
          <p:cNvSpPr>
            <a:spLocks noGrp="1"/>
          </p:cNvSpPr>
          <p:nvPr>
            <p:ph idx="1"/>
          </p:nvPr>
        </p:nvSpPr>
        <p:spPr>
          <a:xfrm>
            <a:off x="571472" y="1643050"/>
            <a:ext cx="8001000" cy="4267200"/>
          </a:xfrm>
        </p:spPr>
        <p:txBody>
          <a:bodyPr/>
          <a:lstStyle/>
          <a:p>
            <a:r>
              <a:rPr lang="ru-RU" sz="1800" dirty="0" smtClean="0"/>
              <a:t>ГБОУ СОШ № 591 — не просто образовательное учреждение, а то пространство, где на протяжении 22 лет дети учатся познавать новое, приобщаться к прекрасному, приобретать нравственные ценности, без которых немыслимо становление личности. </a:t>
            </a:r>
          </a:p>
          <a:p>
            <a:endParaRPr lang="ru-RU" sz="1800" dirty="0"/>
          </a:p>
        </p:txBody>
      </p:sp>
      <p:pic>
        <p:nvPicPr>
          <p:cNvPr id="172034" name="Picture 2" descr="C:\Users\WIN7\Desktop\1.jpg"/>
          <p:cNvPicPr>
            <a:picLocks noChangeAspect="1" noChangeArrowheads="1"/>
          </p:cNvPicPr>
          <p:nvPr/>
        </p:nvPicPr>
        <p:blipFill>
          <a:blip r:embed="rId2" cstate="print"/>
          <a:srcRect/>
          <a:stretch>
            <a:fillRect/>
          </a:stretch>
        </p:blipFill>
        <p:spPr bwMode="auto">
          <a:xfrm>
            <a:off x="2071670" y="3110713"/>
            <a:ext cx="4824536" cy="374728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algn="ctr" eaLnBrk="1" hangingPunct="1"/>
            <a:r>
              <a:rPr lang="ru-RU" sz="3400" smtClean="0"/>
              <a:t>Распределение учащихся по группам здоровья:</a:t>
            </a:r>
          </a:p>
        </p:txBody>
      </p:sp>
      <p:graphicFrame>
        <p:nvGraphicFramePr>
          <p:cNvPr id="4" name="Object 4"/>
          <p:cNvGraphicFramePr>
            <a:graphicFrameLocks noGrp="1" noChangeAspect="1"/>
          </p:cNvGraphicFramePr>
          <p:nvPr>
            <p:ph idx="1"/>
          </p:nvPr>
        </p:nvGraphicFramePr>
        <p:xfrm>
          <a:off x="250825" y="1773238"/>
          <a:ext cx="8756650" cy="4822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noChangeAspect="1"/>
          </p:cNvGraphicFramePr>
          <p:nvPr>
            <p:ph type="chart" idx="1"/>
          </p:nvPr>
        </p:nvGraphicFramePr>
        <p:xfrm>
          <a:off x="779463" y="1803400"/>
          <a:ext cx="7575550"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p:txBody>
          <a:bodyPr/>
          <a:lstStyle/>
          <a:p>
            <a:pPr eaLnBrk="1" hangingPunct="1">
              <a:buFont typeface="Wingdings" pitchFamily="2" charset="2"/>
              <a:buNone/>
            </a:pPr>
            <a:r>
              <a:rPr lang="ru-RU" sz="2000" dirty="0" smtClean="0"/>
              <a:t>В школе работал медицинский кабинет, оснащённый обновлённым оборудованием. По заключению договору с детской поликлиникой №58 </a:t>
            </a:r>
            <a:r>
              <a:rPr lang="ru-RU" sz="2000" dirty="0" err="1" smtClean="0"/>
              <a:t>осущетвлялся</a:t>
            </a:r>
            <a:r>
              <a:rPr lang="ru-RU" sz="2000" dirty="0" smtClean="0"/>
              <a:t> профилактический осмотр врачами-специалистами; 1- раз в год проводилось флюорографическое обследование обучающихся старших классов; проводилась дополнительная иммунизация учащихся 1-11 классов. Согласно национальному календарю прививок, проводились прививочные мероприятия в течение года.</a:t>
            </a:r>
          </a:p>
          <a:p>
            <a:pPr eaLnBrk="1" hangingPunct="1">
              <a:buFont typeface="Wingdings" pitchFamily="2" charset="2"/>
              <a:buNone/>
            </a:pPr>
            <a:endParaRPr lang="ru-RU" dirty="0" smtClean="0"/>
          </a:p>
        </p:txBody>
      </p:sp>
      <p:pic>
        <p:nvPicPr>
          <p:cNvPr id="29699" name="Picture 3" descr="J:\Фотки\фотоШКОЛА\ШКОЛА 2007 ГОД\IMG_4835.JPG"/>
          <p:cNvPicPr>
            <a:picLocks noChangeAspect="1" noChangeArrowheads="1"/>
          </p:cNvPicPr>
          <p:nvPr/>
        </p:nvPicPr>
        <p:blipFill>
          <a:blip r:embed="rId2" cstate="print"/>
          <a:srcRect/>
          <a:stretch>
            <a:fillRect/>
          </a:stretch>
        </p:blipFill>
        <p:spPr bwMode="auto">
          <a:xfrm>
            <a:off x="5908675" y="4700588"/>
            <a:ext cx="3235325" cy="215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ru-RU" sz="3200" i="1" dirty="0" smtClean="0"/>
              <a:t>Социальный портрет ГБОУ СОШ № 591 на 01.06.2012 года</a:t>
            </a:r>
            <a:r>
              <a:rPr lang="ru-RU" dirty="0" smtClean="0"/>
              <a:t> </a:t>
            </a:r>
          </a:p>
        </p:txBody>
      </p:sp>
      <p:graphicFrame>
        <p:nvGraphicFramePr>
          <p:cNvPr id="103829" name="Group 405"/>
          <p:cNvGraphicFramePr>
            <a:graphicFrameLocks noGrp="1"/>
          </p:cNvGraphicFramePr>
          <p:nvPr>
            <p:ph idx="1"/>
          </p:nvPr>
        </p:nvGraphicFramePr>
        <p:xfrm>
          <a:off x="566738" y="1752600"/>
          <a:ext cx="8001000" cy="4023360"/>
        </p:xfrm>
        <a:graphic>
          <a:graphicData uri="http://schemas.openxmlformats.org/drawingml/2006/table">
            <a:tbl>
              <a:tblPr/>
              <a:tblGrid>
                <a:gridCol w="693737"/>
                <a:gridCol w="4640263"/>
                <a:gridCol w="2667000"/>
              </a:tblGrid>
              <a:tr h="285750">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ru-RU" sz="2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ru-RU" sz="2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rowSpan="4">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Общее кол-во уч-ся</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525</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Из них:</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ru-RU" sz="2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Девочек</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232</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Мальчиков</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из многодетных семей</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из неполных семей</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Опекаемые</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из малообеспеченных семей</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Семьи, находящиеся в социально-опасном положении</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без гражанства РФ</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Дети, состоящие в ОДН</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879" name="Group 407"/>
          <p:cNvGraphicFramePr>
            <a:graphicFrameLocks noGrp="1"/>
          </p:cNvGraphicFramePr>
          <p:nvPr>
            <p:ph idx="1"/>
          </p:nvPr>
        </p:nvGraphicFramePr>
        <p:xfrm>
          <a:off x="611188" y="2276475"/>
          <a:ext cx="8001000" cy="2926080"/>
        </p:xfrm>
        <a:graphic>
          <a:graphicData uri="http://schemas.openxmlformats.org/drawingml/2006/table">
            <a:tbl>
              <a:tblPr/>
              <a:tblGrid>
                <a:gridCol w="693737"/>
                <a:gridCol w="4640263"/>
                <a:gridCol w="2667000"/>
              </a:tblGrid>
              <a:tr h="269875">
                <a:tc rowSpan="6">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группы здоровья:</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ru-RU" sz="2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I</a:t>
                      </a: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II</a:t>
                      </a: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389</a:t>
                      </a:r>
                      <a:endParaRPr kumimoji="0" lang="en-US"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III</a:t>
                      </a:r>
                      <a:endParaRPr kumimoji="0" lang="en-US" sz="14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122</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IV (</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Инвалиды</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vMerge="1">
                  <a:txBody>
                    <a:bodyPr/>
                    <a:lstStyle/>
                    <a:p>
                      <a:endParaRPr lang="ru-RU"/>
                    </a:p>
                  </a:txBody>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Тубинфицированные </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находящиеся на индивидуальном обучении</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состоявшие на ВШУ (в течение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Дети, снятые с ВШУ (в течение года)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3835" name="Picture 5"/>
          <p:cNvPicPr>
            <a:picLocks noChangeAspect="1" noChangeArrowheads="1"/>
          </p:cNvPicPr>
          <p:nvPr/>
        </p:nvPicPr>
        <p:blipFill>
          <a:blip r:embed="rId2" cstate="print"/>
          <a:srcRect/>
          <a:stretch>
            <a:fillRect/>
          </a:stretch>
        </p:blipFill>
        <p:spPr bwMode="auto">
          <a:xfrm>
            <a:off x="6500813" y="0"/>
            <a:ext cx="2643187" cy="198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u-RU" sz="2800" b="1" i="1" smtClean="0"/>
              <a:t>Направления деятельности ОУ по сохранению и укреплению здоровья обучающихся:</a:t>
            </a:r>
          </a:p>
        </p:txBody>
      </p:sp>
      <p:sp>
        <p:nvSpPr>
          <p:cNvPr id="34819" name="Rectangle 3"/>
          <p:cNvSpPr>
            <a:spLocks noGrp="1" noChangeArrowheads="1"/>
          </p:cNvSpPr>
          <p:nvPr>
            <p:ph type="body" idx="1"/>
          </p:nvPr>
        </p:nvSpPr>
        <p:spPr/>
        <p:txBody>
          <a:bodyPr/>
          <a:lstStyle/>
          <a:p>
            <a:pPr eaLnBrk="1" hangingPunct="1">
              <a:lnSpc>
                <a:spcPct val="80000"/>
              </a:lnSpc>
              <a:buNone/>
            </a:pPr>
            <a:r>
              <a:rPr lang="ru-RU" sz="1400" dirty="0" smtClean="0"/>
              <a:t>- проведение уроков физической культуры в двух спортивных залах и на стадионе с искусственным покрытием (3 часа в неделю);</a:t>
            </a:r>
          </a:p>
          <a:p>
            <a:pPr eaLnBrk="1" hangingPunct="1">
              <a:lnSpc>
                <a:spcPct val="80000"/>
              </a:lnSpc>
              <a:buNone/>
            </a:pPr>
            <a:r>
              <a:rPr lang="ru-RU" sz="1400" dirty="0" smtClean="0"/>
              <a:t>- работа спортивных кружков и секций:</a:t>
            </a:r>
          </a:p>
          <a:p>
            <a:pPr eaLnBrk="1" hangingPunct="1">
              <a:lnSpc>
                <a:spcPct val="80000"/>
              </a:lnSpc>
              <a:buFont typeface="Wingdings" pitchFamily="2" charset="2"/>
              <a:buNone/>
            </a:pPr>
            <a:r>
              <a:rPr lang="ru-RU" sz="1400" dirty="0" smtClean="0"/>
              <a:t>	«Легкая атлетика»;</a:t>
            </a:r>
          </a:p>
          <a:p>
            <a:pPr eaLnBrk="1" hangingPunct="1">
              <a:lnSpc>
                <a:spcPct val="80000"/>
              </a:lnSpc>
              <a:buFont typeface="Wingdings" pitchFamily="2" charset="2"/>
              <a:buNone/>
            </a:pPr>
            <a:r>
              <a:rPr lang="ru-RU" sz="1400" dirty="0" smtClean="0"/>
              <a:t>	«Баскетбол»;</a:t>
            </a:r>
          </a:p>
          <a:p>
            <a:pPr eaLnBrk="1" hangingPunct="1">
              <a:lnSpc>
                <a:spcPct val="80000"/>
              </a:lnSpc>
              <a:buFont typeface="Wingdings" pitchFamily="2" charset="2"/>
              <a:buNone/>
            </a:pPr>
            <a:r>
              <a:rPr lang="ru-RU" sz="1400" dirty="0" smtClean="0"/>
              <a:t>	«Футбол»;</a:t>
            </a:r>
          </a:p>
          <a:p>
            <a:pPr eaLnBrk="1" hangingPunct="1">
              <a:lnSpc>
                <a:spcPct val="80000"/>
              </a:lnSpc>
              <a:buFont typeface="Wingdings" pitchFamily="2" charset="2"/>
              <a:buNone/>
            </a:pPr>
            <a:r>
              <a:rPr lang="ru-RU" sz="1400" dirty="0" smtClean="0"/>
              <a:t>	«Волейбол»</a:t>
            </a:r>
          </a:p>
          <a:p>
            <a:pPr eaLnBrk="1" hangingPunct="1">
              <a:lnSpc>
                <a:spcPct val="80000"/>
              </a:lnSpc>
              <a:buFont typeface="Wingdings" pitchFamily="2" charset="2"/>
              <a:buNone/>
            </a:pPr>
            <a:r>
              <a:rPr lang="ru-RU" sz="1400" dirty="0" smtClean="0"/>
              <a:t>	«ОФП в группах продленного дня в 1-4 классах»;</a:t>
            </a:r>
          </a:p>
          <a:p>
            <a:pPr eaLnBrk="1" hangingPunct="1">
              <a:lnSpc>
                <a:spcPct val="80000"/>
              </a:lnSpc>
              <a:buFont typeface="Wingdings" pitchFamily="2" charset="2"/>
              <a:buNone/>
            </a:pPr>
            <a:r>
              <a:rPr lang="ru-RU" sz="1400" dirty="0" smtClean="0"/>
              <a:t>- проведение занятий на школьном стадионе с искусственным покрытием, где имеется футбольное поле, волейбольная площадка, беговая дорожка;</a:t>
            </a:r>
          </a:p>
          <a:p>
            <a:pPr eaLnBrk="1" hangingPunct="1">
              <a:lnSpc>
                <a:spcPct val="80000"/>
              </a:lnSpc>
              <a:buFont typeface="Wingdings" pitchFamily="2" charset="2"/>
              <a:buNone/>
            </a:pPr>
            <a:r>
              <a:rPr lang="ru-RU" sz="1400" dirty="0" smtClean="0"/>
              <a:t>- проведение во время уроков динамических пауз и физкультминуток;</a:t>
            </a:r>
          </a:p>
          <a:p>
            <a:pPr eaLnBrk="1" hangingPunct="1">
              <a:lnSpc>
                <a:spcPct val="80000"/>
              </a:lnSpc>
              <a:buFont typeface="Wingdings" pitchFamily="2" charset="2"/>
              <a:buNone/>
            </a:pPr>
            <a:r>
              <a:rPr lang="ru-RU" sz="1400" dirty="0" smtClean="0"/>
              <a:t>- участие во всероссийских спортивных акциях «Лыжня России» и «Президентские состязания», в городских спортивных праздниках «Кросс Наций», «Женская десятка»;</a:t>
            </a:r>
          </a:p>
          <a:p>
            <a:pPr eaLnBrk="1" hangingPunct="1">
              <a:lnSpc>
                <a:spcPct val="80000"/>
              </a:lnSpc>
              <a:buFont typeface="Wingdings" pitchFamily="2" charset="2"/>
              <a:buNone/>
            </a:pPr>
            <a:r>
              <a:rPr lang="ru-RU" sz="1400" dirty="0" smtClean="0"/>
              <a:t>- проведение регулярных профилактических осмотров, прививок, мероприятий по профилактике инфекционных заболеваний;</a:t>
            </a:r>
          </a:p>
          <a:p>
            <a:pPr eaLnBrk="1" hangingPunct="1">
              <a:lnSpc>
                <a:spcPct val="80000"/>
              </a:lnSpc>
              <a:buFont typeface="Wingdings" pitchFamily="2" charset="2"/>
              <a:buNone/>
            </a:pPr>
            <a:r>
              <a:rPr lang="ru-RU" sz="1400" dirty="0" smtClean="0"/>
              <a:t>- организация питания: горячие завтраки и обеды;</a:t>
            </a:r>
          </a:p>
          <a:p>
            <a:pPr eaLnBrk="1" hangingPunct="1">
              <a:lnSpc>
                <a:spcPct val="80000"/>
              </a:lnSpc>
              <a:buFont typeface="Wingdings" pitchFamily="2" charset="2"/>
              <a:buNone/>
            </a:pPr>
            <a:r>
              <a:rPr lang="ru-RU" sz="1400" dirty="0" smtClean="0"/>
              <a:t>- проведение Дней Здоровья;</a:t>
            </a:r>
          </a:p>
          <a:p>
            <a:pPr eaLnBrk="1" hangingPunct="1">
              <a:lnSpc>
                <a:spcPct val="80000"/>
              </a:lnSpc>
              <a:buFont typeface="Wingdings" pitchFamily="2" charset="2"/>
              <a:buNone/>
            </a:pPr>
            <a:r>
              <a:rPr lang="ru-RU" sz="1400" dirty="0" smtClean="0"/>
              <a:t>- соответствие учебных нагрузок учащихся возрастным нормативам, установленным САН ПИН.</a:t>
            </a:r>
          </a:p>
        </p:txBody>
      </p:sp>
      <p:pic>
        <p:nvPicPr>
          <p:cNvPr id="34820" name="Picture 14" descr="волейбол"/>
          <p:cNvPicPr>
            <a:picLocks noChangeAspect="1" noChangeArrowheads="1"/>
          </p:cNvPicPr>
          <p:nvPr/>
        </p:nvPicPr>
        <p:blipFill>
          <a:blip r:embed="rId2" cstate="print"/>
          <a:srcRect/>
          <a:stretch>
            <a:fillRect/>
          </a:stretch>
        </p:blipFill>
        <p:spPr bwMode="auto">
          <a:xfrm rot="1326288">
            <a:off x="7105650" y="2282825"/>
            <a:ext cx="1655763"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dirty="0" smtClean="0"/>
              <a:t>В школе осуществлялось</a:t>
            </a:r>
          </a:p>
          <a:p>
            <a:pPr>
              <a:buNone/>
            </a:pPr>
            <a:r>
              <a:rPr lang="ru-RU" sz="1800" dirty="0" smtClean="0"/>
              <a:t>психолого-педагогическое и медико-социальное сопровождение, которое включало в себя: </a:t>
            </a:r>
          </a:p>
          <a:p>
            <a:pPr>
              <a:buNone/>
            </a:pPr>
            <a:r>
              <a:rPr lang="ru-RU" sz="1800" dirty="0" smtClean="0"/>
              <a:t>− психологическую диагностику развития познавательных процессов и эмоционально-волевой сферы учащихся; </a:t>
            </a:r>
          </a:p>
          <a:p>
            <a:pPr>
              <a:buNone/>
            </a:pPr>
            <a:r>
              <a:rPr lang="ru-RU" sz="1800" dirty="0" smtClean="0"/>
              <a:t>− социально-педагогическую диагностику развития учащихся; </a:t>
            </a:r>
          </a:p>
          <a:p>
            <a:pPr>
              <a:buNone/>
            </a:pPr>
            <a:r>
              <a:rPr lang="ru-RU" sz="1800" dirty="0" smtClean="0"/>
              <a:t>− медицинское сопровождение учащихся. </a:t>
            </a:r>
          </a:p>
          <a:p>
            <a:pPr>
              <a:buNone/>
            </a:pPr>
            <a:r>
              <a:rPr lang="ru-RU" sz="1800" dirty="0" smtClean="0"/>
              <a:t>Психологическая диагностика осуществлялась специалистами </a:t>
            </a:r>
            <a:r>
              <a:rPr lang="ru-RU" sz="1800" dirty="0" err="1" smtClean="0"/>
              <a:t>ПМС-центра</a:t>
            </a:r>
            <a:r>
              <a:rPr lang="ru-RU" sz="1800" dirty="0" smtClean="0"/>
              <a:t>, Центр социальной помощи семье и детям Невского </a:t>
            </a:r>
            <a:r>
              <a:rPr lang="ru-RU" sz="1800" dirty="0" err="1" smtClean="0"/>
              <a:t>райна</a:t>
            </a:r>
            <a:r>
              <a:rPr lang="ru-RU" sz="1800" dirty="0" smtClean="0"/>
              <a:t>, СПбГУ «Центр содействия занятости профориентации молодежи «Вектор».</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dirty="0" smtClean="0"/>
              <a:t>Медико-социальное сопровождение и коррекция осуществлялась Службой здоровья ОУ, в состав которой входили социальный педагог, педагог-организатор, педагог-организатор ОБЖ, медицинский работник ОУ, психологи </a:t>
            </a:r>
            <a:r>
              <a:rPr lang="ru-RU" sz="1800" dirty="0" err="1" smtClean="0"/>
              <a:t>ПМС-центра</a:t>
            </a:r>
            <a:r>
              <a:rPr lang="ru-RU" sz="1800" dirty="0" smtClean="0"/>
              <a:t>.</a:t>
            </a:r>
          </a:p>
          <a:p>
            <a:pPr>
              <a:buNone/>
            </a:pPr>
            <a:r>
              <a:rPr lang="ru-RU" sz="1800" dirty="0" smtClean="0"/>
              <a:t>Основная задача Службы здоровья — построение </a:t>
            </a:r>
            <a:r>
              <a:rPr lang="ru-RU" sz="1800" dirty="0" err="1" smtClean="0"/>
              <a:t>здоровьесберегающей</a:t>
            </a:r>
            <a:r>
              <a:rPr lang="ru-RU" sz="1800" dirty="0" smtClean="0"/>
              <a:t> образовательной среды ОУ. </a:t>
            </a:r>
          </a:p>
          <a:p>
            <a:pPr>
              <a:buNone/>
            </a:pPr>
            <a:r>
              <a:rPr lang="ru-RU" sz="1800" dirty="0" smtClean="0"/>
              <a:t>Направления деятельности Службы здоровья: </a:t>
            </a:r>
          </a:p>
          <a:p>
            <a:pPr>
              <a:buNone/>
            </a:pPr>
            <a:r>
              <a:rPr lang="ru-RU" sz="1800" dirty="0" smtClean="0"/>
              <a:t>− учебно-воспитательная работа по формированию здорового образа жизни; </a:t>
            </a:r>
          </a:p>
          <a:p>
            <a:pPr>
              <a:buNone/>
            </a:pPr>
            <a:r>
              <a:rPr lang="ru-RU" sz="1800" dirty="0" smtClean="0"/>
              <a:t>− диагностика тенденций в состоянии здоровья учащихся и педагогов; </a:t>
            </a:r>
          </a:p>
          <a:p>
            <a:pPr>
              <a:buNone/>
            </a:pPr>
            <a:r>
              <a:rPr lang="ru-RU" sz="1800" dirty="0" smtClean="0"/>
              <a:t>− профилактика переутомлений учащихся и связанных с ними функциональных расстройств за счет </a:t>
            </a:r>
            <a:r>
              <a:rPr lang="ru-RU" sz="1800" dirty="0" err="1" smtClean="0"/>
              <a:t>адекватизации</a:t>
            </a:r>
            <a:r>
              <a:rPr lang="ru-RU" sz="1800" dirty="0" smtClean="0"/>
              <a:t> учебной нагрузки; </a:t>
            </a:r>
          </a:p>
          <a:p>
            <a:pPr>
              <a:buNone/>
            </a:pPr>
            <a:r>
              <a:rPr lang="ru-RU" sz="1800" dirty="0" smtClean="0"/>
              <a:t>− консультативная работа с детьми и их родителями.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ru-RU" sz="2800" b="1" i="1" dirty="0" smtClean="0"/>
              <a:t>Обеспечение безопасности обучающихся:</a:t>
            </a:r>
          </a:p>
        </p:txBody>
      </p:sp>
      <p:sp>
        <p:nvSpPr>
          <p:cNvPr id="35843" name="Rectangle 3"/>
          <p:cNvSpPr>
            <a:spLocks noGrp="1" noChangeArrowheads="1"/>
          </p:cNvSpPr>
          <p:nvPr>
            <p:ph type="body" idx="1"/>
          </p:nvPr>
        </p:nvSpPr>
        <p:spPr/>
        <p:txBody>
          <a:bodyPr/>
          <a:lstStyle/>
          <a:p>
            <a:pPr eaLnBrk="1" hangingPunct="1">
              <a:lnSpc>
                <a:spcPct val="90000"/>
              </a:lnSpc>
              <a:buFont typeface="Wingdings" pitchFamily="2" charset="2"/>
              <a:buNone/>
            </a:pPr>
            <a:r>
              <a:rPr lang="ru-RU" sz="2100" dirty="0" smtClean="0"/>
              <a:t>- пропускной режим, система видеонаблюдения, охранная служба;</a:t>
            </a:r>
          </a:p>
          <a:p>
            <a:pPr eaLnBrk="1" hangingPunct="1">
              <a:lnSpc>
                <a:spcPct val="90000"/>
              </a:lnSpc>
              <a:buFont typeface="Wingdings" pitchFamily="2" charset="2"/>
              <a:buNone/>
            </a:pPr>
            <a:r>
              <a:rPr lang="ru-RU" sz="2100" dirty="0" smtClean="0"/>
              <a:t>- дежурство по школе учителей;</a:t>
            </a:r>
          </a:p>
          <a:p>
            <a:pPr eaLnBrk="1" hangingPunct="1">
              <a:lnSpc>
                <a:spcPct val="90000"/>
              </a:lnSpc>
              <a:buFont typeface="Wingdings" pitchFamily="2" charset="2"/>
              <a:buNone/>
            </a:pPr>
            <a:r>
              <a:rPr lang="ru-RU" sz="2100" dirty="0" smtClean="0"/>
              <a:t>- изучение правил дорожного движения;</a:t>
            </a:r>
          </a:p>
          <a:p>
            <a:pPr eaLnBrk="1" hangingPunct="1">
              <a:lnSpc>
                <a:spcPct val="90000"/>
              </a:lnSpc>
              <a:buFont typeface="Wingdings" pitchFamily="2" charset="2"/>
              <a:buNone/>
            </a:pPr>
            <a:r>
              <a:rPr lang="ru-RU" sz="2100" dirty="0" smtClean="0"/>
              <a:t>- памятки-схемы безопасного подхода к школе;</a:t>
            </a:r>
          </a:p>
          <a:p>
            <a:pPr eaLnBrk="1" hangingPunct="1">
              <a:lnSpc>
                <a:spcPct val="90000"/>
              </a:lnSpc>
              <a:buFont typeface="Wingdings" pitchFamily="2" charset="2"/>
              <a:buNone/>
            </a:pPr>
            <a:r>
              <a:rPr lang="ru-RU" sz="2100" dirty="0" smtClean="0"/>
              <a:t>- инструктажи перед внешкольными мероприятиями;</a:t>
            </a:r>
          </a:p>
          <a:p>
            <a:pPr eaLnBrk="1" hangingPunct="1">
              <a:lnSpc>
                <a:spcPct val="90000"/>
              </a:lnSpc>
              <a:buFont typeface="Wingdings" pitchFamily="2" charset="2"/>
              <a:buNone/>
            </a:pPr>
            <a:r>
              <a:rPr lang="ru-RU" sz="2100" dirty="0" smtClean="0"/>
              <a:t>- изучение курса основ безопасности жизнедеятельности;</a:t>
            </a:r>
          </a:p>
          <a:p>
            <a:pPr eaLnBrk="1" hangingPunct="1">
              <a:lnSpc>
                <a:spcPct val="90000"/>
              </a:lnSpc>
              <a:buFont typeface="Wingdings" pitchFamily="2" charset="2"/>
              <a:buNone/>
            </a:pPr>
            <a:r>
              <a:rPr lang="ru-RU" sz="2100" dirty="0" smtClean="0"/>
              <a:t>- проведение объектовых тренировок-эвакуаций при ЧС </a:t>
            </a:r>
          </a:p>
        </p:txBody>
      </p:sp>
      <p:pic>
        <p:nvPicPr>
          <p:cNvPr id="35844" name="Picture 4" descr="J:\Фотки\фотоШКОЛА\ШКОЛА 2007 ГОД\Вестибюль\IMG_4888.JPG"/>
          <p:cNvPicPr>
            <a:picLocks noChangeAspect="1" noChangeArrowheads="1"/>
          </p:cNvPicPr>
          <p:nvPr/>
        </p:nvPicPr>
        <p:blipFill>
          <a:blip r:embed="rId2" cstate="print"/>
          <a:srcRect/>
          <a:stretch>
            <a:fillRect/>
          </a:stretch>
        </p:blipFill>
        <p:spPr bwMode="auto">
          <a:xfrm>
            <a:off x="6084168" y="4818112"/>
            <a:ext cx="3059832" cy="203988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67544" y="3140968"/>
            <a:ext cx="8104956" cy="2912170"/>
          </a:xfrm>
        </p:spPr>
        <p:txBody>
          <a:bodyPr/>
          <a:lstStyle/>
          <a:p>
            <a:pPr eaLnBrk="1" hangingPunct="1">
              <a:lnSpc>
                <a:spcPct val="80000"/>
              </a:lnSpc>
              <a:buFont typeface="Wingdings" pitchFamily="2" charset="2"/>
              <a:buNone/>
            </a:pPr>
            <a:endParaRPr lang="ru-RU" sz="1900" dirty="0" smtClean="0"/>
          </a:p>
          <a:p>
            <a:pPr eaLnBrk="1" hangingPunct="1">
              <a:lnSpc>
                <a:spcPct val="80000"/>
              </a:lnSpc>
              <a:buFont typeface="Wingdings" pitchFamily="2" charset="2"/>
              <a:buNone/>
            </a:pPr>
            <a:endParaRPr lang="ru-RU" sz="1900" dirty="0" smtClean="0"/>
          </a:p>
          <a:p>
            <a:pPr eaLnBrk="1" hangingPunct="1">
              <a:lnSpc>
                <a:spcPct val="80000"/>
              </a:lnSpc>
              <a:buFont typeface="Wingdings" pitchFamily="2" charset="2"/>
              <a:buNone/>
            </a:pPr>
            <a:r>
              <a:rPr lang="ru-RU" sz="1900" dirty="0" smtClean="0"/>
              <a:t>В течение учебного года оказывались дополнительные платные образовательные услуги на основании индивидуальных договоров ОУ и родителей обучающихся в соответствии с Уставом и Лицензией ОУ, а также на основе Положения об организации деятельности по оказанию дополнительных платных услуг в ГБОУ.</a:t>
            </a:r>
          </a:p>
        </p:txBody>
      </p:sp>
      <p:pic>
        <p:nvPicPr>
          <p:cNvPr id="40963" name="Picture 4"/>
          <p:cNvPicPr>
            <a:picLocks noChangeAspect="1" noChangeArrowheads="1"/>
          </p:cNvPicPr>
          <p:nvPr/>
        </p:nvPicPr>
        <p:blipFill>
          <a:blip r:embed="rId2" cstate="print"/>
          <a:srcRect/>
          <a:stretch>
            <a:fillRect/>
          </a:stretch>
        </p:blipFill>
        <p:spPr bwMode="auto">
          <a:xfrm>
            <a:off x="0" y="0"/>
            <a:ext cx="3143250" cy="2357438"/>
          </a:xfrm>
          <a:prstGeom prst="rect">
            <a:avLst/>
          </a:prstGeom>
          <a:noFill/>
          <a:ln w="9525">
            <a:noFill/>
            <a:miter lim="800000"/>
            <a:headEnd/>
            <a:tailEnd/>
          </a:ln>
        </p:spPr>
      </p:pic>
      <p:sp>
        <p:nvSpPr>
          <p:cNvPr id="4" name="Rectangle 2"/>
          <p:cNvSpPr>
            <a:spLocks noGrp="1" noChangeArrowheads="1"/>
          </p:cNvSpPr>
          <p:nvPr>
            <p:ph type="title"/>
          </p:nvPr>
        </p:nvSpPr>
        <p:spPr>
          <a:xfrm>
            <a:off x="3275855" y="0"/>
            <a:ext cx="5299819" cy="1628800"/>
          </a:xfrm>
        </p:spPr>
        <p:txBody>
          <a:bodyPr/>
          <a:lstStyle/>
          <a:p>
            <a:pPr eaLnBrk="1" hangingPunct="1"/>
            <a:r>
              <a:rPr lang="ru-RU" sz="2800" b="1" i="1" dirty="0" smtClean="0"/>
              <a:t>Дополнительные платные образовательные услуги: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001000" cy="1216025"/>
          </a:xfrm>
        </p:spPr>
        <p:txBody>
          <a:bodyPr/>
          <a:lstStyle/>
          <a:p>
            <a:endParaRPr lang="ru-RU" dirty="0"/>
          </a:p>
        </p:txBody>
      </p:sp>
      <p:sp>
        <p:nvSpPr>
          <p:cNvPr id="3" name="Содержимое 2"/>
          <p:cNvSpPr>
            <a:spLocks noGrp="1"/>
          </p:cNvSpPr>
          <p:nvPr>
            <p:ph idx="1"/>
          </p:nvPr>
        </p:nvSpPr>
        <p:spPr/>
        <p:txBody>
          <a:bodyPr/>
          <a:lstStyle/>
          <a:p>
            <a:r>
              <a:rPr lang="ru-RU" sz="1800" dirty="0" smtClean="0"/>
              <a:t>Школа находится в правобережной части Невского района, на территории МО №54. </a:t>
            </a:r>
          </a:p>
          <a:p>
            <a:endParaRPr lang="ru-RU" sz="1800" dirty="0" smtClean="0"/>
          </a:p>
          <a:p>
            <a:r>
              <a:rPr lang="ru-RU" sz="1800" dirty="0" smtClean="0"/>
              <a:t>Расположенная в спальном районе Санкт-Петербурга, она  стремится сделать процесс обучения и воспитания открытым, демократическим, обращённым к личности каждого ребенка. Кропотливый труд педагогического коллектива, помощь и понимание родителей, стремление наших учеников к знаниям - характерные черты нашей школы.</a:t>
            </a:r>
            <a:endParaRPr lang="ru-RU" sz="1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ru-RU" sz="2800" b="1" i="1" dirty="0" smtClean="0"/>
              <a:t>Перечень дополнительных платных услуг в 2011-2012 учебном году</a:t>
            </a:r>
          </a:p>
        </p:txBody>
      </p:sp>
      <p:graphicFrame>
        <p:nvGraphicFramePr>
          <p:cNvPr id="117186" name="Group 450"/>
          <p:cNvGraphicFramePr>
            <a:graphicFrameLocks noGrp="1"/>
          </p:cNvGraphicFramePr>
          <p:nvPr>
            <p:ph idx="1"/>
          </p:nvPr>
        </p:nvGraphicFramePr>
        <p:xfrm>
          <a:off x="755576" y="1700806"/>
          <a:ext cx="7992888" cy="4888041"/>
        </p:xfrm>
        <a:graphic>
          <a:graphicData uri="http://schemas.openxmlformats.org/drawingml/2006/table">
            <a:tbl>
              <a:tblPr/>
              <a:tblGrid>
                <a:gridCol w="844862"/>
                <a:gridCol w="3574013"/>
                <a:gridCol w="3574013"/>
              </a:tblGrid>
              <a:tr h="398268">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100" b="0"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 платных образовательных услуг в соответствии с программами </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Стоимость услуги в месяц (</a:t>
                      </a:r>
                      <a:r>
                        <a:rPr kumimoji="0" lang="ru-RU" sz="1100" b="0" i="0" u="none" strike="noStrike" cap="none" normalizeH="0" baseline="0" dirty="0" err="1" smtClean="0">
                          <a:ln>
                            <a:noFill/>
                          </a:ln>
                          <a:solidFill>
                            <a:schemeClr val="tx1"/>
                          </a:solidFill>
                          <a:effectLst/>
                          <a:latin typeface="Trebuchet MS" pitchFamily="34" charset="0"/>
                        </a:rPr>
                        <a:t>руб</a:t>
                      </a:r>
                      <a:r>
                        <a:rPr kumimoji="0" lang="ru-RU" sz="1100" b="0" i="0" u="none" strike="noStrike" cap="none" normalizeH="0" baseline="0" dirty="0" smtClean="0">
                          <a:ln>
                            <a:noFill/>
                          </a:ln>
                          <a:solidFill>
                            <a:schemeClr val="tx1"/>
                          </a:solidFill>
                          <a:effectLst/>
                          <a:latin typeface="Trebuchet MS"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1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Информатика в играх и задачах</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450 (1-4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1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Культура речи</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cap="none" normalizeH="0" baseline="0" dirty="0" smtClean="0">
                          <a:ln>
                            <a:noFill/>
                          </a:ln>
                          <a:solidFill>
                            <a:schemeClr val="tx1"/>
                          </a:solidFill>
                          <a:effectLst/>
                          <a:latin typeface="Trebuchet MS" pitchFamily="34" charset="0"/>
                        </a:rPr>
                        <a:t>450 (1-4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1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Художественный труд</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cap="none" normalizeH="0" baseline="0" dirty="0" smtClean="0">
                          <a:ln>
                            <a:noFill/>
                          </a:ln>
                          <a:solidFill>
                            <a:schemeClr val="tx1"/>
                          </a:solidFill>
                          <a:effectLst/>
                          <a:latin typeface="Trebuchet MS" pitchFamily="34" charset="0"/>
                        </a:rPr>
                        <a:t>450 (1-4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65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Английский язык для начинающих</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cap="none" normalizeH="0" baseline="0" dirty="0" smtClean="0">
                          <a:ln>
                            <a:noFill/>
                          </a:ln>
                          <a:solidFill>
                            <a:schemeClr val="tx1"/>
                          </a:solidFill>
                          <a:effectLst/>
                          <a:latin typeface="Trebuchet MS" pitchFamily="34" charset="0"/>
                        </a:rPr>
                        <a:t>480 (1-3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032">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1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Занимательный английский</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cap="none" normalizeH="0" baseline="0" dirty="0" smtClean="0">
                          <a:ln>
                            <a:noFill/>
                          </a:ln>
                          <a:solidFill>
                            <a:schemeClr val="tx1"/>
                          </a:solidFill>
                          <a:effectLst/>
                          <a:latin typeface="Trebuchet MS" pitchFamily="34" charset="0"/>
                        </a:rPr>
                        <a:t>480 (3-4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730">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Развитие коммуникативных навыков посредством изучения иностранного языка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Трудные вопросы стилистики</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550 (5-8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Трудные вопросы орфографии</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650 (9-11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За страницами учебника математики</a:t>
                      </a: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550 (7-8 классы)</a:t>
                      </a: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650 (9-11 классы)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268">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Решение задач повышенной сложности по физике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Школа раннего развития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3200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730">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Наименование платных (</a:t>
                      </a:r>
                      <a:r>
                        <a:rPr kumimoji="0" lang="ru-RU" sz="1100" b="0" i="0" u="none" strike="noStrike" cap="none" normalizeH="0" baseline="0" dirty="0" err="1" smtClean="0">
                          <a:ln>
                            <a:noFill/>
                          </a:ln>
                          <a:solidFill>
                            <a:schemeClr val="tx1"/>
                          </a:solidFill>
                          <a:effectLst/>
                          <a:latin typeface="Trebuchet MS" pitchFamily="34" charset="0"/>
                        </a:rPr>
                        <a:t>необразовательных</a:t>
                      </a:r>
                      <a:r>
                        <a:rPr kumimoji="0" lang="ru-RU" sz="1100" b="0" i="0" u="none" strike="noStrike" cap="none" normalizeH="0" baseline="0" dirty="0" smtClean="0">
                          <a:ln>
                            <a:noFill/>
                          </a:ln>
                          <a:solidFill>
                            <a:schemeClr val="tx1"/>
                          </a:solidFill>
                          <a:effectLst/>
                          <a:latin typeface="Trebuchet MS" pitchFamily="34" charset="0"/>
                        </a:rPr>
                        <a:t>) услуг в соответствии с договорами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0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Обеспечение внутренней безопасности школы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rebuchet MS" pitchFamily="34"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ru-RU" sz="2800" b="1" i="1" dirty="0" smtClean="0"/>
              <a:t>Кадровый состав ОУ на 01.09.2011 года</a:t>
            </a:r>
          </a:p>
        </p:txBody>
      </p:sp>
      <p:sp>
        <p:nvSpPr>
          <p:cNvPr id="44035" name="Rectangle 3"/>
          <p:cNvSpPr>
            <a:spLocks noGrp="1" noChangeArrowheads="1"/>
          </p:cNvSpPr>
          <p:nvPr>
            <p:ph type="body" sz="half" idx="1"/>
          </p:nvPr>
        </p:nvSpPr>
        <p:spPr>
          <a:xfrm>
            <a:off x="611560" y="2204864"/>
            <a:ext cx="7966075" cy="2755900"/>
          </a:xfrm>
        </p:spPr>
        <p:txBody>
          <a:bodyPr/>
          <a:lstStyle/>
          <a:p>
            <a:pPr eaLnBrk="1" hangingPunct="1">
              <a:lnSpc>
                <a:spcPct val="80000"/>
              </a:lnSpc>
              <a:buFont typeface="Wingdings" pitchFamily="2" charset="2"/>
              <a:buNone/>
            </a:pPr>
            <a:r>
              <a:rPr lang="ru-RU" sz="1600" dirty="0" smtClean="0"/>
              <a:t>В 2011-2012 учебном году в школе работало 7 руководящих и 33 педагогических работников, в том числе имеют звания и награды.</a:t>
            </a:r>
          </a:p>
          <a:p>
            <a:pPr eaLnBrk="1" hangingPunct="1">
              <a:lnSpc>
                <a:spcPct val="80000"/>
              </a:lnSpc>
              <a:buFont typeface="Wingdings" pitchFamily="2" charset="2"/>
              <a:buNone/>
            </a:pPr>
            <a:r>
              <a:rPr lang="ru-RU" sz="1600" dirty="0" smtClean="0"/>
              <a:t>«Заслуженный учитель РФ» - 3 чел;</a:t>
            </a:r>
          </a:p>
          <a:p>
            <a:pPr eaLnBrk="1" hangingPunct="1">
              <a:lnSpc>
                <a:spcPct val="80000"/>
              </a:lnSpc>
              <a:buFont typeface="Wingdings" pitchFamily="2" charset="2"/>
              <a:buNone/>
            </a:pPr>
            <a:r>
              <a:rPr lang="ru-RU" sz="1600" dirty="0" smtClean="0"/>
              <a:t>«Отличник народного просвещения» - 3 чел.;</a:t>
            </a:r>
          </a:p>
          <a:p>
            <a:pPr eaLnBrk="1" hangingPunct="1">
              <a:lnSpc>
                <a:spcPct val="80000"/>
              </a:lnSpc>
              <a:buFont typeface="Wingdings" pitchFamily="2" charset="2"/>
              <a:buNone/>
            </a:pPr>
            <a:r>
              <a:rPr lang="ru-RU" sz="1600" dirty="0" smtClean="0"/>
              <a:t>«Почетный работник общего образования РФ» - 8 чел.;</a:t>
            </a:r>
          </a:p>
          <a:p>
            <a:pPr eaLnBrk="1" hangingPunct="1">
              <a:lnSpc>
                <a:spcPct val="80000"/>
              </a:lnSpc>
              <a:buFont typeface="Wingdings" pitchFamily="2" charset="2"/>
              <a:buNone/>
            </a:pPr>
            <a:r>
              <a:rPr lang="ru-RU" sz="1600" dirty="0" smtClean="0"/>
              <a:t>«Почетная грамота МО и науки РФ» - 10 чел.;</a:t>
            </a:r>
          </a:p>
          <a:p>
            <a:pPr eaLnBrk="1" hangingPunct="1">
              <a:lnSpc>
                <a:spcPct val="80000"/>
              </a:lnSpc>
              <a:buFont typeface="Wingdings" pitchFamily="2" charset="2"/>
              <a:buNone/>
            </a:pPr>
            <a:r>
              <a:rPr lang="ru-RU" sz="1600" dirty="0" smtClean="0"/>
              <a:t>Знак «За </a:t>
            </a:r>
            <a:r>
              <a:rPr lang="ru-RU" sz="1600" dirty="0" err="1" smtClean="0"/>
              <a:t>гумманизацию</a:t>
            </a:r>
            <a:r>
              <a:rPr lang="ru-RU" sz="1600" dirty="0" smtClean="0"/>
              <a:t> школы СПб» - 2 чел.</a:t>
            </a:r>
          </a:p>
          <a:p>
            <a:pPr eaLnBrk="1" hangingPunct="1">
              <a:lnSpc>
                <a:spcPct val="80000"/>
              </a:lnSpc>
              <a:buFont typeface="Wingdings" pitchFamily="2" charset="2"/>
              <a:buNone/>
            </a:pPr>
            <a:r>
              <a:rPr lang="ru-RU" sz="1600" dirty="0" smtClean="0"/>
              <a:t>Являются экспертами ЕГЭ 2 учителя (</a:t>
            </a:r>
            <a:r>
              <a:rPr lang="ru-RU" sz="1600" dirty="0" err="1" smtClean="0"/>
              <a:t>Кайгародова</a:t>
            </a:r>
            <a:r>
              <a:rPr lang="ru-RU" sz="1600" dirty="0" smtClean="0"/>
              <a:t> Е.Е., русский язык; Чернышева Е.А., математика).</a:t>
            </a:r>
          </a:p>
          <a:p>
            <a:pPr eaLnBrk="1" hangingPunct="1">
              <a:lnSpc>
                <a:spcPct val="80000"/>
              </a:lnSpc>
              <a:buFont typeface="Wingdings" pitchFamily="2" charset="2"/>
              <a:buNone/>
            </a:pPr>
            <a:endParaRPr lang="ru-RU" sz="1600" dirty="0" smtClean="0"/>
          </a:p>
          <a:p>
            <a:pPr eaLnBrk="1" hangingPunct="1">
              <a:lnSpc>
                <a:spcPct val="80000"/>
              </a:lnSpc>
              <a:buFont typeface="Wingdings" pitchFamily="2" charset="2"/>
              <a:buNone/>
            </a:pPr>
            <a:endParaRPr lang="ru-RU" sz="1600" dirty="0" smtClean="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i="1" dirty="0" smtClean="0"/>
              <a:t>Группы педагогических работников по стажу:</a:t>
            </a:r>
            <a:endParaRPr lang="ru-RU" sz="2800" i="1" dirty="0"/>
          </a:p>
        </p:txBody>
      </p:sp>
      <p:graphicFrame>
        <p:nvGraphicFramePr>
          <p:cNvPr id="88066" name="Object 2"/>
          <p:cNvGraphicFramePr>
            <a:graphicFrameLocks noChangeAspect="1"/>
          </p:cNvGraphicFramePr>
          <p:nvPr/>
        </p:nvGraphicFramePr>
        <p:xfrm>
          <a:off x="179512" y="2060848"/>
          <a:ext cx="8804091" cy="3168352"/>
        </p:xfrm>
        <a:graphic>
          <a:graphicData uri="http://schemas.openxmlformats.org/presentationml/2006/ole">
            <p:oleObj spid="_x0000_s88066" name="Диаграмма" r:id="rId3" imgW="4562616" imgH="1638368" progId="MSGraph.Char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pPr eaLnBrk="1" hangingPunct="1"/>
            <a:r>
              <a:rPr lang="ru-RU" sz="3200" i="1" dirty="0" smtClean="0"/>
              <a:t>Группы педагогических работников по возрасту:</a:t>
            </a:r>
            <a:endParaRPr lang="ru-RU" sz="3200" b="1" i="1" dirty="0" smtClean="0"/>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649" name="Object 1"/>
          <p:cNvGraphicFramePr>
            <a:graphicFrameLocks noChangeAspect="1"/>
          </p:cNvGraphicFramePr>
          <p:nvPr/>
        </p:nvGraphicFramePr>
        <p:xfrm>
          <a:off x="-396552" y="2060848"/>
          <a:ext cx="9148694" cy="3291999"/>
        </p:xfrm>
        <a:graphic>
          <a:graphicData uri="http://schemas.openxmlformats.org/presentationml/2006/ole">
            <p:oleObj spid="_x0000_s27649" name="Диаграмма" r:id="rId3" imgW="4562616" imgH="1638368" progId="MSGraph.Chart.8">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395536" y="476672"/>
            <a:ext cx="8001000" cy="1028700"/>
          </a:xfrm>
        </p:spPr>
        <p:txBody>
          <a:bodyPr/>
          <a:lstStyle/>
          <a:p>
            <a:pPr eaLnBrk="1" hangingPunct="1">
              <a:buFont typeface="Wingdings" pitchFamily="2" charset="2"/>
              <a:buNone/>
            </a:pPr>
            <a:r>
              <a:rPr lang="ru-RU" sz="2800" b="1" i="1" dirty="0" smtClean="0"/>
              <a:t>Группы педагогических работников по образованию:</a:t>
            </a:r>
          </a:p>
        </p:txBody>
      </p:sp>
      <p:sp>
        <p:nvSpPr>
          <p:cNvPr id="46084" name="Rectangle 6"/>
          <p:cNvSpPr>
            <a:spLocks noChangeArrowheads="1"/>
          </p:cNvSpPr>
          <p:nvPr/>
        </p:nvSpPr>
        <p:spPr bwMode="auto">
          <a:xfrm>
            <a:off x="0" y="2414588"/>
            <a:ext cx="9144000" cy="0"/>
          </a:xfrm>
          <a:prstGeom prst="rect">
            <a:avLst/>
          </a:prstGeom>
          <a:noFill/>
          <a:ln w="9525">
            <a:noFill/>
            <a:miter lim="800000"/>
            <a:headEnd/>
            <a:tailEnd/>
          </a:ln>
        </p:spPr>
        <p:txBody>
          <a:bodyPr wrap="none" anchor="ctr">
            <a:spAutoFit/>
          </a:bodyPr>
          <a:lstStyle/>
          <a:p>
            <a:endParaRPr lang="ru-RU"/>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625" name="Object 1"/>
          <p:cNvGraphicFramePr>
            <a:graphicFrameLocks noChangeAspect="1"/>
          </p:cNvGraphicFramePr>
          <p:nvPr/>
        </p:nvGraphicFramePr>
        <p:xfrm>
          <a:off x="323527" y="2996952"/>
          <a:ext cx="8555255" cy="3078460"/>
        </p:xfrm>
        <a:graphic>
          <a:graphicData uri="http://schemas.openxmlformats.org/presentationml/2006/ole">
            <p:oleObj spid="_x0000_s26625" name="Диаграмма" r:id="rId3" imgW="4562616" imgH="1638368" progId="MSGraph.Chart.8">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251520" y="188640"/>
            <a:ext cx="8253412" cy="1389063"/>
          </a:xfrm>
        </p:spPr>
        <p:txBody>
          <a:bodyPr/>
          <a:lstStyle/>
          <a:p>
            <a:pPr eaLnBrk="1" hangingPunct="1">
              <a:buFont typeface="Wingdings" pitchFamily="2" charset="2"/>
              <a:buNone/>
            </a:pPr>
            <a:r>
              <a:rPr lang="ru-RU" sz="2800" b="1" i="1" dirty="0" smtClean="0"/>
              <a:t>Группы педагогических работников по квалификации:</a:t>
            </a:r>
          </a:p>
          <a:p>
            <a:pPr eaLnBrk="1" hangingPunct="1">
              <a:buFont typeface="Wingdings" pitchFamily="2" charset="2"/>
              <a:buNone/>
            </a:pPr>
            <a:endParaRPr lang="ru-RU" sz="2600" dirty="0" smtClean="0"/>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5601" name="Object 1"/>
          <p:cNvGraphicFramePr>
            <a:graphicFrameLocks noChangeAspect="1"/>
          </p:cNvGraphicFramePr>
          <p:nvPr/>
        </p:nvGraphicFramePr>
        <p:xfrm>
          <a:off x="179512" y="2852936"/>
          <a:ext cx="8755370" cy="3150468"/>
        </p:xfrm>
        <a:graphic>
          <a:graphicData uri="http://schemas.openxmlformats.org/presentationml/2006/ole">
            <p:oleObj spid="_x0000_s25601" name="Диаграмма" r:id="rId3" imgW="4562616" imgH="1638368" progId="MSGraph.Chart.8">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71744"/>
            <a:ext cx="8001000" cy="1216025"/>
          </a:xfrm>
        </p:spPr>
        <p:txBody>
          <a:bodyPr/>
          <a:lstStyle/>
          <a:p>
            <a:pPr algn="ctr"/>
            <a:r>
              <a:rPr lang="ru-RU" dirty="0" smtClean="0"/>
              <a:t>Повышение квалификации педагогического коллектива в 2011/2012 учебном году</a:t>
            </a:r>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i="1" dirty="0" smtClean="0"/>
              <a:t> </a:t>
            </a:r>
            <a:endParaRPr lang="ru-RU" sz="2800" i="1" dirty="0"/>
          </a:p>
        </p:txBody>
      </p:sp>
      <p:graphicFrame>
        <p:nvGraphicFramePr>
          <p:cNvPr id="5" name="Таблица 4"/>
          <p:cNvGraphicFramePr>
            <a:graphicFrameLocks noGrp="1"/>
          </p:cNvGraphicFramePr>
          <p:nvPr/>
        </p:nvGraphicFramePr>
        <p:xfrm>
          <a:off x="0" y="0"/>
          <a:ext cx="8964487" cy="6525344"/>
        </p:xfrm>
        <a:graphic>
          <a:graphicData uri="http://schemas.openxmlformats.org/drawingml/2006/table">
            <a:tbl>
              <a:tblPr/>
              <a:tblGrid>
                <a:gridCol w="3090607"/>
                <a:gridCol w="2936940"/>
                <a:gridCol w="2936940"/>
              </a:tblGrid>
              <a:tr h="329126">
                <a:tc>
                  <a:txBody>
                    <a:bodyPr/>
                    <a:lstStyle/>
                    <a:p>
                      <a:pPr algn="ctr">
                        <a:lnSpc>
                          <a:spcPct val="150000"/>
                        </a:lnSpc>
                        <a:spcAft>
                          <a:spcPts val="0"/>
                        </a:spcAft>
                      </a:pPr>
                      <a:r>
                        <a:rPr lang="ru-RU" sz="1000" b="1" dirty="0">
                          <a:latin typeface="Times New Roman"/>
                          <a:ea typeface="Times New Roman"/>
                        </a:rPr>
                        <a:t>ИМЦ</a:t>
                      </a:r>
                      <a:endParaRPr lang="ru-RU" sz="900" dirty="0">
                        <a:latin typeface="Times New Roman"/>
                        <a:ea typeface="Times New Roman"/>
                      </a:endParaRPr>
                    </a:p>
                  </a:txBody>
                  <a:tcPr marL="51227" marR="5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b="1">
                          <a:latin typeface="Times New Roman"/>
                          <a:ea typeface="Times New Roman"/>
                        </a:rPr>
                        <a:t>АППО</a:t>
                      </a:r>
                      <a:endParaRPr lang="ru-RU" sz="900">
                        <a:latin typeface="Times New Roman"/>
                        <a:ea typeface="Times New Roman"/>
                      </a:endParaRPr>
                    </a:p>
                  </a:txBody>
                  <a:tcPr marL="51227" marR="5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rPr>
                        <a:t>ИТМО</a:t>
                      </a:r>
                      <a:endParaRPr lang="ru-RU" sz="1400">
                        <a:latin typeface="Times New Roman"/>
                        <a:ea typeface="Times New Roman"/>
                      </a:endParaRPr>
                    </a:p>
                  </a:txBody>
                  <a:tcPr marL="51227" marR="51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6218">
                <a:tc>
                  <a:txBody>
                    <a:bodyPr/>
                    <a:lstStyle/>
                    <a:p>
                      <a:pPr>
                        <a:spcAft>
                          <a:spcPts val="0"/>
                        </a:spcAft>
                      </a:pPr>
                      <a:r>
                        <a:rPr lang="ru-RU" sz="1400" dirty="0">
                          <a:latin typeface="Times New Roman"/>
                          <a:ea typeface="Times New Roman"/>
                        </a:rPr>
                        <a:t>«Компьютерные технологии»:</a:t>
                      </a:r>
                    </a:p>
                    <a:p>
                      <a:pPr>
                        <a:spcAft>
                          <a:spcPts val="0"/>
                        </a:spcAft>
                      </a:pPr>
                      <a:r>
                        <a:rPr lang="ru-RU" sz="1400" dirty="0" smtClean="0">
                          <a:latin typeface="Times New Roman"/>
                          <a:ea typeface="Times New Roman"/>
                        </a:rPr>
                        <a:t>27 </a:t>
                      </a:r>
                      <a:r>
                        <a:rPr lang="ru-RU" sz="1400" dirty="0">
                          <a:latin typeface="Times New Roman"/>
                          <a:ea typeface="Times New Roman"/>
                        </a:rPr>
                        <a:t>человек (80 часов</a:t>
                      </a:r>
                      <a:r>
                        <a:rPr lang="ru-RU" sz="1400" dirty="0" smtClean="0">
                          <a:latin typeface="Times New Roman"/>
                          <a:ea typeface="Times New Roman"/>
                        </a:rPr>
                        <a:t>)</a:t>
                      </a:r>
                    </a:p>
                    <a:p>
                      <a:pPr>
                        <a:spcAft>
                          <a:spcPts val="0"/>
                        </a:spcAft>
                      </a:pPr>
                      <a:endParaRPr lang="ru-RU" sz="1400" dirty="0">
                        <a:latin typeface="Times New Roman"/>
                        <a:ea typeface="Times New Roman"/>
                      </a:endParaRPr>
                    </a:p>
                    <a:p>
                      <a:pPr>
                        <a:spcAft>
                          <a:spcPts val="0"/>
                        </a:spcAft>
                      </a:pPr>
                      <a:r>
                        <a:rPr lang="ru-RU" sz="1400" dirty="0">
                          <a:latin typeface="Times New Roman"/>
                          <a:ea typeface="Times New Roman"/>
                        </a:rPr>
                        <a:t>«Методика подготовки к ЕГЭ по физике» ( 36 часов):</a:t>
                      </a:r>
                    </a:p>
                    <a:p>
                      <a:pPr>
                        <a:spcAft>
                          <a:spcPts val="0"/>
                        </a:spcAft>
                      </a:pPr>
                      <a:r>
                        <a:rPr lang="ru-RU" sz="1400" dirty="0">
                          <a:latin typeface="Times New Roman"/>
                          <a:ea typeface="Times New Roman"/>
                        </a:rPr>
                        <a:t>Григорьева Л.Н</a:t>
                      </a:r>
                      <a:r>
                        <a:rPr lang="ru-RU" sz="1400" dirty="0" smtClean="0">
                          <a:latin typeface="Times New Roman"/>
                          <a:ea typeface="Times New Roman"/>
                        </a:rPr>
                        <a:t>.</a:t>
                      </a:r>
                    </a:p>
                    <a:p>
                      <a:pPr>
                        <a:spcAft>
                          <a:spcPts val="0"/>
                        </a:spcAft>
                      </a:pPr>
                      <a:endParaRPr lang="ru-RU" sz="1400" dirty="0">
                        <a:latin typeface="Times New Roman"/>
                        <a:ea typeface="Times New Roman"/>
                      </a:endParaRPr>
                    </a:p>
                    <a:p>
                      <a:pPr>
                        <a:spcAft>
                          <a:spcPts val="0"/>
                        </a:spcAft>
                      </a:pPr>
                      <a:r>
                        <a:rPr lang="ru-RU" sz="1400" dirty="0">
                          <a:latin typeface="Times New Roman"/>
                          <a:ea typeface="Times New Roman"/>
                        </a:rPr>
                        <a:t>«Методика подготовки обучающихся к итоговой аттестации по химии в формате ЕГЭ» (18 часов):</a:t>
                      </a:r>
                    </a:p>
                    <a:p>
                      <a:pPr>
                        <a:spcAft>
                          <a:spcPts val="0"/>
                        </a:spcAft>
                      </a:pPr>
                      <a:r>
                        <a:rPr lang="ru-RU" sz="1400" dirty="0">
                          <a:latin typeface="Times New Roman"/>
                          <a:ea typeface="Times New Roman"/>
                        </a:rPr>
                        <a:t>Григорьева С.И</a:t>
                      </a:r>
                      <a:r>
                        <a:rPr lang="ru-RU" sz="1400" dirty="0" smtClean="0">
                          <a:latin typeface="Times New Roman"/>
                          <a:ea typeface="Times New Roman"/>
                        </a:rPr>
                        <a:t>.</a:t>
                      </a:r>
                    </a:p>
                    <a:p>
                      <a:pPr>
                        <a:spcAft>
                          <a:spcPts val="0"/>
                        </a:spcAft>
                      </a:pPr>
                      <a:endParaRPr lang="ru-RU" sz="1400" dirty="0">
                        <a:latin typeface="Times New Roman"/>
                        <a:ea typeface="Times New Roman"/>
                      </a:endParaRPr>
                    </a:p>
                    <a:p>
                      <a:pPr>
                        <a:spcAft>
                          <a:spcPts val="0"/>
                        </a:spcAft>
                      </a:pPr>
                      <a:r>
                        <a:rPr lang="ru-RU" sz="1400" dirty="0">
                          <a:latin typeface="Times New Roman"/>
                          <a:ea typeface="Times New Roman"/>
                        </a:rPr>
                        <a:t>«Технология подготовки обучающихся к выпускному экзамену по русскому языку в формате ГИА» (18 часов):</a:t>
                      </a:r>
                    </a:p>
                    <a:p>
                      <a:pPr>
                        <a:spcAft>
                          <a:spcPts val="0"/>
                        </a:spcAft>
                      </a:pPr>
                      <a:r>
                        <a:rPr lang="ru-RU" sz="1400" dirty="0" err="1">
                          <a:latin typeface="Times New Roman"/>
                          <a:ea typeface="Times New Roman"/>
                        </a:rPr>
                        <a:t>Клюкина</a:t>
                      </a:r>
                      <a:r>
                        <a:rPr lang="ru-RU" sz="1400" dirty="0">
                          <a:latin typeface="Times New Roman"/>
                          <a:ea typeface="Times New Roman"/>
                        </a:rPr>
                        <a:t> Н.А., </a:t>
                      </a:r>
                    </a:p>
                    <a:p>
                      <a:pPr>
                        <a:spcAft>
                          <a:spcPts val="0"/>
                        </a:spcAft>
                      </a:pPr>
                      <a:r>
                        <a:rPr lang="ru-RU" sz="1400" dirty="0">
                          <a:latin typeface="Times New Roman"/>
                          <a:ea typeface="Times New Roman"/>
                        </a:rPr>
                        <a:t>Назарова С.Н.</a:t>
                      </a:r>
                    </a:p>
                  </a:txBody>
                  <a:tcPr marL="51227" marR="51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smtClean="0">
                          <a:latin typeface="Times New Roman"/>
                          <a:ea typeface="Times New Roman"/>
                        </a:rPr>
                        <a:t>«Эффективность введения ФГОС, минимизация экономических, правовых и социальных рисков, связанных с реализацией НСОТ и НПФ»(18 часов)  </a:t>
                      </a:r>
                      <a:r>
                        <a:rPr lang="ru-RU" sz="1400" dirty="0" err="1" smtClean="0">
                          <a:latin typeface="Times New Roman"/>
                          <a:ea typeface="Times New Roman"/>
                        </a:rPr>
                        <a:t>Шумратова</a:t>
                      </a:r>
                      <a:r>
                        <a:rPr lang="ru-RU" sz="1400" dirty="0" smtClean="0">
                          <a:latin typeface="Times New Roman"/>
                          <a:ea typeface="Times New Roman"/>
                        </a:rPr>
                        <a:t> Н.Г.</a:t>
                      </a:r>
                    </a:p>
                    <a:p>
                      <a:pPr>
                        <a:spcAft>
                          <a:spcPts val="0"/>
                        </a:spcAft>
                      </a:pPr>
                      <a:endParaRPr lang="ru-RU" sz="1400" dirty="0" smtClean="0">
                        <a:latin typeface="Times New Roman"/>
                        <a:ea typeface="Times New Roman"/>
                      </a:endParaRPr>
                    </a:p>
                    <a:p>
                      <a:pPr>
                        <a:spcAft>
                          <a:spcPts val="0"/>
                        </a:spcAft>
                      </a:pPr>
                      <a:r>
                        <a:rPr lang="ru-RU" sz="1400" dirty="0" smtClean="0">
                          <a:latin typeface="Times New Roman"/>
                          <a:ea typeface="Times New Roman"/>
                        </a:rPr>
                        <a:t>«Компьютерные технологии» Гаврилова В.В. (80 часов)</a:t>
                      </a:r>
                    </a:p>
                    <a:p>
                      <a:pPr>
                        <a:spcAft>
                          <a:spcPts val="0"/>
                        </a:spcAft>
                      </a:pPr>
                      <a:endParaRPr lang="ru-RU" sz="1400" dirty="0">
                        <a:latin typeface="Times New Roman"/>
                        <a:ea typeface="Times New Roman"/>
                      </a:endParaRPr>
                    </a:p>
                    <a:p>
                      <a:pPr>
                        <a:spcAft>
                          <a:spcPts val="0"/>
                        </a:spcAft>
                      </a:pPr>
                      <a:r>
                        <a:rPr lang="ru-RU" sz="1400" dirty="0" smtClean="0">
                          <a:latin typeface="Times New Roman"/>
                          <a:ea typeface="Times New Roman"/>
                        </a:rPr>
                        <a:t>«</a:t>
                      </a:r>
                      <a:r>
                        <a:rPr lang="ru-RU" sz="1400" dirty="0">
                          <a:latin typeface="Times New Roman"/>
                          <a:ea typeface="Times New Roman"/>
                        </a:rPr>
                        <a:t>ГИА </a:t>
                      </a:r>
                      <a:r>
                        <a:rPr lang="ru-RU" sz="1400" dirty="0" err="1">
                          <a:latin typeface="Times New Roman"/>
                          <a:ea typeface="Times New Roman"/>
                        </a:rPr>
                        <a:t>выпускиков</a:t>
                      </a:r>
                      <a:r>
                        <a:rPr lang="ru-RU" sz="1400" dirty="0">
                          <a:latin typeface="Times New Roman"/>
                          <a:ea typeface="Times New Roman"/>
                        </a:rPr>
                        <a:t> 9 </a:t>
                      </a:r>
                      <a:r>
                        <a:rPr lang="ru-RU" sz="1400" dirty="0" err="1">
                          <a:latin typeface="Times New Roman"/>
                          <a:ea typeface="Times New Roman"/>
                        </a:rPr>
                        <a:t>кл</a:t>
                      </a:r>
                      <a:r>
                        <a:rPr lang="ru-RU" sz="1400" dirty="0">
                          <a:latin typeface="Times New Roman"/>
                          <a:ea typeface="Times New Roman"/>
                        </a:rPr>
                        <a:t>.»:</a:t>
                      </a:r>
                    </a:p>
                    <a:p>
                      <a:pPr>
                        <a:spcAft>
                          <a:spcPts val="0"/>
                        </a:spcAft>
                      </a:pPr>
                      <a:r>
                        <a:rPr lang="ru-RU" sz="1400" dirty="0">
                          <a:latin typeface="Times New Roman"/>
                          <a:ea typeface="Times New Roman"/>
                        </a:rPr>
                        <a:t>Левитская Т.В.</a:t>
                      </a:r>
                    </a:p>
                    <a:p>
                      <a:pPr>
                        <a:spcAft>
                          <a:spcPts val="0"/>
                        </a:spcAft>
                      </a:pPr>
                      <a:r>
                        <a:rPr lang="ru-RU" sz="1400" dirty="0">
                          <a:latin typeface="Times New Roman"/>
                          <a:ea typeface="Times New Roman"/>
                        </a:rPr>
                        <a:t>Чернышева Е.А.</a:t>
                      </a:r>
                    </a:p>
                    <a:p>
                      <a:pPr>
                        <a:spcAft>
                          <a:spcPts val="0"/>
                        </a:spcAft>
                      </a:pPr>
                      <a:r>
                        <a:rPr lang="ru-RU" sz="1400" dirty="0" err="1">
                          <a:latin typeface="Times New Roman"/>
                          <a:ea typeface="Times New Roman"/>
                        </a:rPr>
                        <a:t>Елькина</a:t>
                      </a:r>
                      <a:r>
                        <a:rPr lang="ru-RU" sz="1400" dirty="0">
                          <a:latin typeface="Times New Roman"/>
                          <a:ea typeface="Times New Roman"/>
                        </a:rPr>
                        <a:t> </a:t>
                      </a:r>
                      <a:r>
                        <a:rPr lang="ru-RU" sz="1400" dirty="0" smtClean="0">
                          <a:latin typeface="Times New Roman"/>
                          <a:ea typeface="Times New Roman"/>
                        </a:rPr>
                        <a:t>Е.С</a:t>
                      </a:r>
                    </a:p>
                    <a:p>
                      <a:pPr>
                        <a:spcAft>
                          <a:spcPts val="0"/>
                        </a:spcAft>
                      </a:pPr>
                      <a:r>
                        <a:rPr lang="ru-RU" sz="1400" dirty="0" smtClean="0">
                          <a:latin typeface="Times New Roman"/>
                          <a:ea typeface="Times New Roman"/>
                        </a:rPr>
                        <a:t>.</a:t>
                      </a:r>
                      <a:endParaRPr lang="ru-RU" sz="1400" dirty="0">
                        <a:latin typeface="Times New Roman"/>
                        <a:ea typeface="Times New Roman"/>
                      </a:endParaRPr>
                    </a:p>
                    <a:p>
                      <a:pPr>
                        <a:spcAft>
                          <a:spcPts val="0"/>
                        </a:spcAft>
                      </a:pPr>
                      <a:r>
                        <a:rPr lang="ru-RU" sz="1400" dirty="0">
                          <a:latin typeface="Times New Roman"/>
                          <a:ea typeface="Times New Roman"/>
                        </a:rPr>
                        <a:t>«ФГОС начального общего образования» (108 часов):</a:t>
                      </a:r>
                    </a:p>
                    <a:p>
                      <a:pPr>
                        <a:spcAft>
                          <a:spcPts val="0"/>
                        </a:spcAft>
                      </a:pPr>
                      <a:r>
                        <a:rPr lang="ru-RU" sz="1400" dirty="0">
                          <a:latin typeface="Times New Roman"/>
                          <a:ea typeface="Times New Roman"/>
                        </a:rPr>
                        <a:t>Тихомирова Е.И</a:t>
                      </a:r>
                      <a:r>
                        <a:rPr lang="ru-RU" sz="1400" dirty="0" smtClean="0">
                          <a:latin typeface="Times New Roman"/>
                          <a:ea typeface="Times New Roman"/>
                        </a:rPr>
                        <a:t>.</a:t>
                      </a:r>
                    </a:p>
                    <a:p>
                      <a:pPr>
                        <a:spcAft>
                          <a:spcPts val="0"/>
                        </a:spcAft>
                      </a:pPr>
                      <a:endParaRPr lang="ru-RU" sz="1400" dirty="0">
                        <a:latin typeface="Times New Roman"/>
                        <a:ea typeface="Times New Roman"/>
                      </a:endParaRPr>
                    </a:p>
                    <a:p>
                      <a:pPr>
                        <a:spcAft>
                          <a:spcPts val="0"/>
                        </a:spcAft>
                      </a:pPr>
                      <a:r>
                        <a:rPr lang="ru-RU" sz="1400" dirty="0">
                          <a:latin typeface="Times New Roman"/>
                          <a:ea typeface="Times New Roman"/>
                        </a:rPr>
                        <a:t>«Методическое обеспечение реализации ОО программы в контексте ФГОС» (36 часов)</a:t>
                      </a:r>
                    </a:p>
                    <a:p>
                      <a:pPr>
                        <a:spcAft>
                          <a:spcPts val="0"/>
                        </a:spcAft>
                      </a:pPr>
                      <a:r>
                        <a:rPr lang="ru-RU" sz="1400" dirty="0">
                          <a:latin typeface="Times New Roman"/>
                          <a:ea typeface="Times New Roman"/>
                        </a:rPr>
                        <a:t>Чайковская Т.Г.</a:t>
                      </a:r>
                    </a:p>
                    <a:p>
                      <a:pPr>
                        <a:spcAft>
                          <a:spcPts val="0"/>
                        </a:spcAft>
                      </a:pPr>
                      <a:r>
                        <a:rPr lang="ru-RU" sz="1400" dirty="0">
                          <a:latin typeface="Times New Roman"/>
                          <a:ea typeface="Times New Roman"/>
                        </a:rPr>
                        <a:t>Терентьева Ю.В.</a:t>
                      </a:r>
                    </a:p>
                    <a:p>
                      <a:pPr>
                        <a:spcAft>
                          <a:spcPts val="0"/>
                        </a:spcAft>
                      </a:pPr>
                      <a:r>
                        <a:rPr lang="ru-RU" sz="1400" dirty="0">
                          <a:latin typeface="Times New Roman"/>
                          <a:ea typeface="Times New Roman"/>
                        </a:rPr>
                        <a:t>«Введение в преподавание курса «Основы религиозных культур и светской этики» (36 часов)</a:t>
                      </a:r>
                    </a:p>
                    <a:p>
                      <a:pPr>
                        <a:spcAft>
                          <a:spcPts val="0"/>
                        </a:spcAft>
                      </a:pPr>
                      <a:r>
                        <a:rPr lang="ru-RU" sz="1400" dirty="0" err="1">
                          <a:latin typeface="Times New Roman"/>
                          <a:ea typeface="Times New Roman"/>
                        </a:rPr>
                        <a:t>Петкевич</a:t>
                      </a:r>
                      <a:r>
                        <a:rPr lang="ru-RU" sz="1400" dirty="0">
                          <a:latin typeface="Times New Roman"/>
                          <a:ea typeface="Times New Roman"/>
                        </a:rPr>
                        <a:t> Е.М.</a:t>
                      </a:r>
                    </a:p>
                    <a:p>
                      <a:pPr>
                        <a:spcAft>
                          <a:spcPts val="0"/>
                        </a:spcAft>
                      </a:pPr>
                      <a:r>
                        <a:rPr lang="ru-RU" sz="1400" dirty="0" err="1">
                          <a:latin typeface="Times New Roman"/>
                          <a:ea typeface="Times New Roman"/>
                        </a:rPr>
                        <a:t>Новикович</a:t>
                      </a:r>
                      <a:r>
                        <a:rPr lang="ru-RU" sz="1400" dirty="0">
                          <a:latin typeface="Times New Roman"/>
                          <a:ea typeface="Times New Roman"/>
                        </a:rPr>
                        <a:t> Е.В.</a:t>
                      </a:r>
                    </a:p>
                  </a:txBody>
                  <a:tcPr marL="51227" marR="51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a:ea typeface="Times New Roman"/>
                        </a:rPr>
                        <a:t>«Теоретические основы информационных технологий» (72 часа)</a:t>
                      </a:r>
                    </a:p>
                    <a:p>
                      <a:pPr>
                        <a:spcAft>
                          <a:spcPts val="0"/>
                        </a:spcAft>
                      </a:pPr>
                      <a:r>
                        <a:rPr lang="ru-RU" sz="1400" dirty="0">
                          <a:latin typeface="Times New Roman"/>
                          <a:ea typeface="Times New Roman"/>
                        </a:rPr>
                        <a:t>Павлова И.М.</a:t>
                      </a:r>
                    </a:p>
                    <a:p>
                      <a:pPr>
                        <a:spcAft>
                          <a:spcPts val="0"/>
                        </a:spcAft>
                      </a:pPr>
                      <a:r>
                        <a:rPr lang="ru-RU" sz="1400" dirty="0">
                          <a:latin typeface="Times New Roman"/>
                          <a:ea typeface="Times New Roman"/>
                        </a:rPr>
                        <a:t>Щелокова Ю.В.</a:t>
                      </a:r>
                    </a:p>
                    <a:p>
                      <a:pPr>
                        <a:spcAft>
                          <a:spcPts val="0"/>
                        </a:spcAft>
                      </a:pPr>
                      <a:endParaRPr lang="ru-RU" sz="1400" b="1" dirty="0" smtClean="0">
                        <a:latin typeface="Times New Roman"/>
                        <a:ea typeface="Times New Roman"/>
                      </a:endParaRPr>
                    </a:p>
                    <a:p>
                      <a:pPr>
                        <a:spcAft>
                          <a:spcPts val="0"/>
                        </a:spcAft>
                      </a:pPr>
                      <a:r>
                        <a:rPr lang="ru-RU" sz="1400" b="1" dirty="0" smtClean="0">
                          <a:latin typeface="Times New Roman"/>
                          <a:ea typeface="Times New Roman"/>
                        </a:rPr>
                        <a:t>УМЦ </a:t>
                      </a:r>
                      <a:r>
                        <a:rPr lang="ru-RU" sz="1400" b="1" dirty="0">
                          <a:latin typeface="Times New Roman"/>
                          <a:ea typeface="Times New Roman"/>
                        </a:rPr>
                        <a:t>по гражданской обороне, чрезвычайным ситуациям и пожарной безопасности</a:t>
                      </a:r>
                      <a:endParaRPr lang="ru-RU" sz="1400" dirty="0">
                        <a:latin typeface="Times New Roman"/>
                        <a:ea typeface="Times New Roman"/>
                      </a:endParaRPr>
                    </a:p>
                    <a:p>
                      <a:pPr>
                        <a:spcAft>
                          <a:spcPts val="0"/>
                        </a:spcAft>
                      </a:pPr>
                      <a:r>
                        <a:rPr lang="ru-RU" sz="1400" dirty="0">
                          <a:latin typeface="Times New Roman"/>
                          <a:ea typeface="Times New Roman"/>
                        </a:rPr>
                        <a:t>«Основы безопасности жизнедеятельности» (46 часов)</a:t>
                      </a:r>
                    </a:p>
                    <a:p>
                      <a:pPr>
                        <a:spcAft>
                          <a:spcPts val="0"/>
                        </a:spcAft>
                      </a:pPr>
                      <a:r>
                        <a:rPr lang="ru-RU" sz="1400" dirty="0">
                          <a:latin typeface="Times New Roman"/>
                          <a:ea typeface="Times New Roman"/>
                        </a:rPr>
                        <a:t>Ушанов С.В.</a:t>
                      </a:r>
                    </a:p>
                  </a:txBody>
                  <a:tcPr marL="51227" marR="51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ru-RU" sz="3400" b="1" smtClean="0"/>
              <a:t>4. Результаты деятельности учреждения, качество образования</a:t>
            </a:r>
          </a:p>
        </p:txBody>
      </p:sp>
      <p:sp>
        <p:nvSpPr>
          <p:cNvPr id="50179" name="Rectangle 3"/>
          <p:cNvSpPr>
            <a:spLocks noGrp="1" noChangeArrowheads="1"/>
          </p:cNvSpPr>
          <p:nvPr>
            <p:ph type="body" sz="half" idx="1"/>
          </p:nvPr>
        </p:nvSpPr>
        <p:spPr/>
        <p:txBody>
          <a:bodyPr/>
          <a:lstStyle/>
          <a:p>
            <a:pPr eaLnBrk="1" hangingPunct="1"/>
            <a:r>
              <a:rPr lang="ru-RU" sz="2600" dirty="0" smtClean="0"/>
              <a:t>Обучающиеся школы успешно овладевают знаниями. </a:t>
            </a:r>
          </a:p>
          <a:p>
            <a:pPr eaLnBrk="1" hangingPunct="1"/>
            <a:r>
              <a:rPr lang="ru-RU" sz="2600" dirty="0" smtClean="0"/>
              <a:t>В школе нет второгодников.</a:t>
            </a:r>
          </a:p>
          <a:p>
            <a:pPr eaLnBrk="1" hangingPunct="1"/>
            <a:r>
              <a:rPr lang="ru-RU" sz="2600" dirty="0" smtClean="0"/>
              <a:t>Выросло качество знаний до 46,2%.</a:t>
            </a:r>
          </a:p>
          <a:p>
            <a:pPr eaLnBrk="1" hangingPunct="1"/>
            <a:r>
              <a:rPr lang="ru-RU" sz="2600" dirty="0" smtClean="0"/>
              <a:t>Увеличилось количество отличников с 32 до 50 человек.</a:t>
            </a:r>
          </a:p>
        </p:txBody>
      </p:sp>
      <p:graphicFrame>
        <p:nvGraphicFramePr>
          <p:cNvPr id="123950" name="Group 46"/>
          <p:cNvGraphicFramePr>
            <a:graphicFrameLocks noGrp="1"/>
          </p:cNvGraphicFramePr>
          <p:nvPr>
            <p:ph sz="half" idx="2"/>
          </p:nvPr>
        </p:nvGraphicFramePr>
        <p:xfrm>
          <a:off x="4643438" y="2492375"/>
          <a:ext cx="3924300" cy="2305050"/>
        </p:xfrm>
        <a:graphic>
          <a:graphicData uri="http://schemas.openxmlformats.org/drawingml/2006/table">
            <a:tbl>
              <a:tblPr/>
              <a:tblGrid>
                <a:gridCol w="1308100"/>
                <a:gridCol w="1308100"/>
                <a:gridCol w="1308100"/>
              </a:tblGrid>
              <a:tr h="1152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2009-2010</a:t>
                      </a:r>
                      <a:endParaRPr kumimoji="0" lang="ru-RU" sz="14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2010-2011</a:t>
                      </a:r>
                      <a:endParaRPr kumimoji="0" lang="ru-RU" sz="14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400" dirty="0" smtClean="0"/>
                        <a:t>2011-2012</a:t>
                      </a:r>
                      <a:endParaRPr lang="ru-RU" sz="1400"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2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44%</a:t>
                      </a:r>
                      <a:endParaRPr kumimoji="0" lang="ru-RU" sz="14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45,2%</a:t>
                      </a:r>
                      <a:endParaRPr kumimoji="0" lang="ru-RU" sz="14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400" dirty="0" smtClean="0"/>
                        <a:t>46,2 %</a:t>
                      </a:r>
                      <a:endParaRPr lang="ru-RU" sz="1400"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0194" name="Picture 47" descr="ученики"/>
          <p:cNvPicPr>
            <a:picLocks noChangeAspect="1" noChangeArrowheads="1"/>
          </p:cNvPicPr>
          <p:nvPr/>
        </p:nvPicPr>
        <p:blipFill>
          <a:blip r:embed="rId2" cstate="print"/>
          <a:srcRect/>
          <a:stretch>
            <a:fillRect/>
          </a:stretch>
        </p:blipFill>
        <p:spPr bwMode="auto">
          <a:xfrm>
            <a:off x="6372225" y="4778375"/>
            <a:ext cx="2771775" cy="207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i="1" dirty="0" smtClean="0"/>
              <a:t>Характеристика </a:t>
            </a:r>
            <a:r>
              <a:rPr lang="ru-RU" sz="3200" i="1" dirty="0" err="1" smtClean="0"/>
              <a:t>внутришкольной</a:t>
            </a:r>
            <a:r>
              <a:rPr lang="ru-RU" sz="3200" i="1" dirty="0" smtClean="0"/>
              <a:t> системы оценки качества.</a:t>
            </a:r>
            <a:endParaRPr lang="ru-RU" sz="3200" i="1" dirty="0"/>
          </a:p>
        </p:txBody>
      </p:sp>
      <p:sp>
        <p:nvSpPr>
          <p:cNvPr id="3" name="Содержимое 2"/>
          <p:cNvSpPr>
            <a:spLocks noGrp="1"/>
          </p:cNvSpPr>
          <p:nvPr>
            <p:ph idx="1"/>
          </p:nvPr>
        </p:nvSpPr>
        <p:spPr/>
        <p:txBody>
          <a:bodyPr/>
          <a:lstStyle/>
          <a:p>
            <a:pPr>
              <a:buNone/>
            </a:pPr>
            <a:r>
              <a:rPr lang="ru-RU" sz="1800" dirty="0" smtClean="0"/>
              <a:t>В связи с требованиями, предъявляемыми к современному преподаванию в школе, и задачами, стоящими перед школой как социальным институтом, обеспечивающим качество современного образования школьников, возникает необходимость создания </a:t>
            </a:r>
            <a:r>
              <a:rPr lang="ru-RU" sz="1800" dirty="0" err="1" smtClean="0"/>
              <a:t>внутришкольной</a:t>
            </a:r>
            <a:r>
              <a:rPr lang="ru-RU" sz="1800" dirty="0" smtClean="0"/>
              <a:t> системы оценки качества образования. Под системой оценки качества образования мы понимаем: </a:t>
            </a:r>
          </a:p>
          <a:p>
            <a:r>
              <a:rPr lang="ru-RU" sz="1800" dirty="0" smtClean="0"/>
              <a:t>− структура, представляющая собой единство закономерно расположенных и взаимосвязанных частей образовательного процесса; </a:t>
            </a:r>
          </a:p>
          <a:p>
            <a:r>
              <a:rPr lang="ru-RU" sz="1800" dirty="0" smtClean="0"/>
              <a:t>− совокупность методов, приемов, правил осуществления образовательного процесса в школе.</a:t>
            </a:r>
            <a:endParaRPr lang="ru-RU"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sz="1800" dirty="0" smtClean="0"/>
              <a:t>Считаем, что школа должна обеспечить равные условия для интеллектуального и личностного роста детей, для образования и воспитания личности, готовой к жизни в конкурентном мире. У современного выпускника необходимо формировать способность творчески мыслить, находить нестандартные решения, проявлять инициативу. Поэтому создание комфортной образовательной среды — задача, над которой работает школа в течение многих лет. </a:t>
            </a:r>
          </a:p>
          <a:p>
            <a:r>
              <a:rPr lang="ru-RU" sz="1800" dirty="0" smtClean="0"/>
              <a:t>Путь развития школы — это тот путь, по которому идут вместе все: администрация ОУ, учителя, обучающиеся и родители. Мы видим свою задачу в том, чтобы не только организовать учебно-воспитательный процесс, но и сделать его максимально эффективным. Именно тогда развитие школы даст новые качественные результаты. </a:t>
            </a:r>
            <a:endParaRPr lang="ru-RU"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b="1" dirty="0" smtClean="0"/>
              <a:t>1. Урочная деятельность</a:t>
            </a:r>
            <a:r>
              <a:rPr lang="ru-RU" sz="1800" dirty="0" smtClean="0"/>
              <a:t>. Современным урок делают новые возможности его проведения. Учителя школы используют </a:t>
            </a:r>
            <a:r>
              <a:rPr lang="ru-RU" sz="1800" dirty="0" err="1" smtClean="0"/>
              <a:t>ИКТ-технологии</a:t>
            </a:r>
            <a:r>
              <a:rPr lang="ru-RU" sz="1800" dirty="0" smtClean="0"/>
              <a:t>, технологию диспута, игровые технологии. Новые формы расширяют рамки традиционного наполнения урока. В разряд традиционных постепенно переходят уроки-презентации и зачеты-презентации, которые готовят учителя и учащиеся, уроки с использованием интернета. Новый взгляд на преподавание предметов привел к созданию новой методической базы кабинета. Традиционные плакаты, схемы, портреты и карты все больше заменяются презентациями, поэтому в школе будет формироваться как электронная методическая база отдельного учителя, так и электронная база школы в целом. Создание электронной методической базы будет способствовать созданию кабинетных </a:t>
            </a:r>
            <a:r>
              <a:rPr lang="ru-RU" sz="1800" dirty="0" err="1" smtClean="0"/>
              <a:t>медиатек</a:t>
            </a:r>
            <a:r>
              <a:rPr lang="ru-RU" sz="1800" dirty="0" smtClean="0"/>
              <a:t>. </a:t>
            </a:r>
          </a:p>
          <a:p>
            <a:pPr>
              <a:buNone/>
            </a:pPr>
            <a:endParaRPr lang="ru-RU" sz="1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dirty="0" smtClean="0"/>
              <a:t>2. Повышение профессиональной квалификации — одно из условий повышения качества образования в школе, когда педагоги в системе получают профессиональные консультации, новые знания в области современных  технологий и педагогики. Именно непрерывность обучения является условием роста профессиональной деятельности педагогов. </a:t>
            </a:r>
            <a:endParaRPr lang="ru-R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Итоги успеваемости за 2011-2012 учебный год.</a:t>
            </a:r>
            <a:endParaRPr lang="ru-RU" sz="2400" dirty="0"/>
          </a:p>
        </p:txBody>
      </p:sp>
      <p:graphicFrame>
        <p:nvGraphicFramePr>
          <p:cNvPr id="5" name="Таблица 4"/>
          <p:cNvGraphicFramePr>
            <a:graphicFrameLocks noGrp="1"/>
          </p:cNvGraphicFramePr>
          <p:nvPr/>
        </p:nvGraphicFramePr>
        <p:xfrm>
          <a:off x="755576" y="1772816"/>
          <a:ext cx="7704856" cy="4392486"/>
        </p:xfrm>
        <a:graphic>
          <a:graphicData uri="http://schemas.openxmlformats.org/drawingml/2006/table">
            <a:tbl>
              <a:tblPr/>
              <a:tblGrid>
                <a:gridCol w="1103011"/>
                <a:gridCol w="1103011"/>
                <a:gridCol w="1100309"/>
                <a:gridCol w="1099404"/>
                <a:gridCol w="1100309"/>
                <a:gridCol w="1100309"/>
                <a:gridCol w="1098503"/>
              </a:tblGrid>
              <a:tr h="549062">
                <a:tc>
                  <a:txBody>
                    <a:bodyPr/>
                    <a:lstStyle/>
                    <a:p>
                      <a:pPr algn="ctr">
                        <a:spcAft>
                          <a:spcPts val="0"/>
                        </a:spcAft>
                      </a:pPr>
                      <a:r>
                        <a:rPr lang="ru-RU" sz="1200" b="1" dirty="0">
                          <a:latin typeface="Times New Roman"/>
                          <a:ea typeface="Times New Roman"/>
                        </a:rPr>
                        <a:t>Класс</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Кол-во обуч.</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«5»</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«4-5»</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«2»</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err="1">
                          <a:latin typeface="Times New Roman"/>
                          <a:ea typeface="Times New Roman"/>
                        </a:rPr>
                        <a:t>н</a:t>
                      </a:r>
                      <a:r>
                        <a:rPr lang="ru-RU" sz="1200" b="1" dirty="0">
                          <a:latin typeface="Times New Roman"/>
                          <a:ea typeface="Times New Roman"/>
                        </a:rPr>
                        <a:t>/а</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Качество знаний</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19">
                <a:tc>
                  <a:txBody>
                    <a:bodyPr/>
                    <a:lstStyle/>
                    <a:p>
                      <a:pPr algn="ctr">
                        <a:spcAft>
                          <a:spcPts val="0"/>
                        </a:spcAft>
                      </a:pPr>
                      <a:r>
                        <a:rPr lang="ru-RU" sz="1200" b="1">
                          <a:latin typeface="Times New Roman"/>
                          <a:ea typeface="Times New Roman"/>
                        </a:rPr>
                        <a:t>1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latin typeface="Times New Roman"/>
                          <a:ea typeface="Times New Roman"/>
                        </a:rPr>
                        <a:t>Все обучающиеся усвоили программы по предметам</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3019">
                <a:tc>
                  <a:txBody>
                    <a:bodyPr/>
                    <a:lstStyle/>
                    <a:p>
                      <a:pPr algn="ctr">
                        <a:spcAft>
                          <a:spcPts val="0"/>
                        </a:spcAft>
                      </a:pPr>
                      <a:r>
                        <a:rPr lang="ru-RU" sz="1200" b="1">
                          <a:latin typeface="Times New Roman"/>
                          <a:ea typeface="Times New Roman"/>
                        </a:rPr>
                        <a:t>1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29</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latin typeface="Times New Roman"/>
                          <a:ea typeface="Times New Roman"/>
                        </a:rPr>
                        <a:t>Все обучающиеся усвоили программы по предметам</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32083">
                <a:tc>
                  <a:txBody>
                    <a:bodyPr/>
                    <a:lstStyle/>
                    <a:p>
                      <a:pPr algn="ctr">
                        <a:spcAft>
                          <a:spcPts val="0"/>
                        </a:spcAft>
                      </a:pPr>
                      <a:r>
                        <a:rPr lang="ru-RU" sz="1200" b="1">
                          <a:latin typeface="Times New Roman"/>
                          <a:ea typeface="Times New Roman"/>
                        </a:rPr>
                        <a:t>2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8</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60%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ctr">
                        <a:spcAft>
                          <a:spcPts val="0"/>
                        </a:spcAft>
                      </a:pPr>
                      <a:r>
                        <a:rPr lang="ru-RU" sz="1200" b="1">
                          <a:latin typeface="Times New Roman"/>
                          <a:ea typeface="Times New Roman"/>
                        </a:rPr>
                        <a:t>2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25</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11</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68%</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102">
                <a:tc>
                  <a:txBody>
                    <a:bodyPr/>
                    <a:lstStyle/>
                    <a:p>
                      <a:pPr algn="ctr">
                        <a:spcAft>
                          <a:spcPts val="0"/>
                        </a:spcAft>
                      </a:pPr>
                      <a:r>
                        <a:rPr lang="ru-RU" sz="1200" b="1">
                          <a:latin typeface="Times New Roman"/>
                          <a:ea typeface="Times New Roman"/>
                        </a:rPr>
                        <a:t>2 В</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9</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50%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19">
                <a:tc>
                  <a:txBody>
                    <a:bodyPr/>
                    <a:lstStyle/>
                    <a:p>
                      <a:pPr algn="ctr">
                        <a:spcAft>
                          <a:spcPts val="0"/>
                        </a:spcAft>
                      </a:pPr>
                      <a:r>
                        <a:rPr lang="ru-RU" sz="1200" b="1">
                          <a:latin typeface="Times New Roman"/>
                          <a:ea typeface="Times New Roman"/>
                        </a:rPr>
                        <a:t>3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53,8%</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ctr">
                        <a:spcAft>
                          <a:spcPts val="0"/>
                        </a:spcAft>
                      </a:pPr>
                      <a:r>
                        <a:rPr lang="ru-RU" sz="1200" b="1">
                          <a:latin typeface="Times New Roman"/>
                          <a:ea typeface="Times New Roman"/>
                        </a:rPr>
                        <a:t>3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27</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13</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65,4%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62">
                <a:tc>
                  <a:txBody>
                    <a:bodyPr/>
                    <a:lstStyle/>
                    <a:p>
                      <a:pPr algn="ctr">
                        <a:spcAft>
                          <a:spcPts val="0"/>
                        </a:spcAft>
                      </a:pPr>
                      <a:r>
                        <a:rPr lang="ru-RU" sz="1200" b="1">
                          <a:latin typeface="Times New Roman"/>
                          <a:ea typeface="Times New Roman"/>
                        </a:rPr>
                        <a:t>4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60%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ctr">
                        <a:spcAft>
                          <a:spcPts val="0"/>
                        </a:spcAft>
                      </a:pPr>
                      <a:r>
                        <a:rPr lang="ru-RU" sz="1200" b="1">
                          <a:latin typeface="Times New Roman"/>
                          <a:ea typeface="Times New Roman"/>
                        </a:rPr>
                        <a:t>4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34,6%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39552" y="1556793"/>
          <a:ext cx="8064898" cy="4617858"/>
        </p:xfrm>
        <a:graphic>
          <a:graphicData uri="http://schemas.openxmlformats.org/drawingml/2006/table">
            <a:tbl>
              <a:tblPr/>
              <a:tblGrid>
                <a:gridCol w="1142386"/>
                <a:gridCol w="1142386"/>
                <a:gridCol w="1139586"/>
                <a:gridCol w="1138650"/>
                <a:gridCol w="1139586"/>
                <a:gridCol w="1137716"/>
                <a:gridCol w="1224588"/>
              </a:tblGrid>
              <a:tr h="429192">
                <a:tc>
                  <a:txBody>
                    <a:bodyPr/>
                    <a:lstStyle/>
                    <a:p>
                      <a:pPr algn="ctr">
                        <a:spcAft>
                          <a:spcPts val="0"/>
                        </a:spcAft>
                      </a:pPr>
                      <a:r>
                        <a:rPr lang="ru-RU" sz="1200" b="1" dirty="0">
                          <a:latin typeface="Times New Roman"/>
                          <a:ea typeface="Times New Roman"/>
                        </a:rPr>
                        <a:t>Класс</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Кол-во </a:t>
                      </a:r>
                      <a:r>
                        <a:rPr lang="ru-RU" sz="1200" b="1" dirty="0" err="1">
                          <a:latin typeface="Times New Roman"/>
                          <a:ea typeface="Times New Roman"/>
                        </a:rPr>
                        <a:t>обуч</a:t>
                      </a:r>
                      <a:r>
                        <a:rPr lang="ru-RU" sz="1200" b="1" dirty="0">
                          <a:latin typeface="Times New Roman"/>
                          <a:ea typeface="Times New Roman"/>
                        </a:rPr>
                        <a:t>.</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«5»</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«4-5»</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«2»</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н/а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Качество знаний</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192">
                <a:tc>
                  <a:txBody>
                    <a:bodyPr/>
                    <a:lstStyle/>
                    <a:p>
                      <a:pPr algn="ctr">
                        <a:spcAft>
                          <a:spcPts val="0"/>
                        </a:spcAft>
                      </a:pPr>
                      <a:r>
                        <a:rPr lang="ru-RU" sz="1200" b="1" dirty="0">
                          <a:latin typeface="Times New Roman"/>
                          <a:ea typeface="Times New Roman"/>
                        </a:rPr>
                        <a:t>5 А</a:t>
                      </a:r>
                      <a:endParaRPr lang="ru-RU" sz="1200" dirty="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18</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72,2%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27">
                <a:tc>
                  <a:txBody>
                    <a:bodyPr/>
                    <a:lstStyle/>
                    <a:p>
                      <a:pPr algn="ctr">
                        <a:spcAft>
                          <a:spcPts val="0"/>
                        </a:spcAft>
                      </a:pPr>
                      <a:r>
                        <a:rPr lang="ru-RU" sz="1200" b="1">
                          <a:latin typeface="Times New Roman"/>
                          <a:ea typeface="Times New Roman"/>
                        </a:rPr>
                        <a:t>5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21</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11</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52,4%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192">
                <a:tc>
                  <a:txBody>
                    <a:bodyPr/>
                    <a:lstStyle/>
                    <a:p>
                      <a:pPr algn="ctr">
                        <a:spcAft>
                          <a:spcPts val="0"/>
                        </a:spcAft>
                      </a:pPr>
                      <a:r>
                        <a:rPr lang="ru-RU" sz="1200" b="1">
                          <a:latin typeface="Times New Roman"/>
                          <a:ea typeface="Times New Roman"/>
                        </a:rPr>
                        <a:t>6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31</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10</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32,3%</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319">
                <a:tc>
                  <a:txBody>
                    <a:bodyPr/>
                    <a:lstStyle/>
                    <a:p>
                      <a:pPr algn="ctr">
                        <a:spcAft>
                          <a:spcPts val="0"/>
                        </a:spcAft>
                      </a:pPr>
                      <a:r>
                        <a:rPr lang="ru-RU" sz="1200" b="1">
                          <a:latin typeface="Times New Roman"/>
                          <a:ea typeface="Times New Roman"/>
                        </a:rPr>
                        <a:t>6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31</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45,2%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192">
                <a:tc>
                  <a:txBody>
                    <a:bodyPr/>
                    <a:lstStyle/>
                    <a:p>
                      <a:pPr algn="ctr">
                        <a:spcAft>
                          <a:spcPts val="0"/>
                        </a:spcAft>
                      </a:pPr>
                      <a:r>
                        <a:rPr lang="ru-RU" sz="1200" b="1">
                          <a:latin typeface="Times New Roman"/>
                          <a:ea typeface="Times New Roman"/>
                        </a:rPr>
                        <a:t>7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11</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42,3%</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256">
                <a:tc>
                  <a:txBody>
                    <a:bodyPr/>
                    <a:lstStyle/>
                    <a:p>
                      <a:pPr algn="ctr">
                        <a:spcAft>
                          <a:spcPts val="0"/>
                        </a:spcAft>
                      </a:pPr>
                      <a:r>
                        <a:rPr lang="ru-RU" sz="1200" b="1">
                          <a:latin typeface="Times New Roman"/>
                          <a:ea typeface="Times New Roman"/>
                        </a:rPr>
                        <a:t>7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28</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7</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28,6%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27">
                <a:tc>
                  <a:txBody>
                    <a:bodyPr/>
                    <a:lstStyle/>
                    <a:p>
                      <a:pPr algn="ctr">
                        <a:spcAft>
                          <a:spcPts val="0"/>
                        </a:spcAft>
                      </a:pPr>
                      <a:r>
                        <a:rPr lang="ru-RU" sz="1200" b="1">
                          <a:latin typeface="Times New Roman"/>
                          <a:ea typeface="Times New Roman"/>
                        </a:rPr>
                        <a:t>8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29</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8</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27,6%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27">
                <a:tc>
                  <a:txBody>
                    <a:bodyPr/>
                    <a:lstStyle/>
                    <a:p>
                      <a:pPr algn="ctr">
                        <a:spcAft>
                          <a:spcPts val="0"/>
                        </a:spcAft>
                      </a:pPr>
                      <a:r>
                        <a:rPr lang="ru-RU" sz="1200" b="1">
                          <a:latin typeface="Times New Roman"/>
                          <a:ea typeface="Times New Roman"/>
                        </a:rPr>
                        <a:t>8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27</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18,5%</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27">
                <a:tc>
                  <a:txBody>
                    <a:bodyPr/>
                    <a:lstStyle/>
                    <a:p>
                      <a:pPr algn="ctr">
                        <a:spcAft>
                          <a:spcPts val="0"/>
                        </a:spcAft>
                      </a:pPr>
                      <a:r>
                        <a:rPr lang="ru-RU" sz="1200" b="1">
                          <a:latin typeface="Times New Roman"/>
                          <a:ea typeface="Times New Roman"/>
                        </a:rPr>
                        <a:t>9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46,2%</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36">
                <a:tc>
                  <a:txBody>
                    <a:bodyPr/>
                    <a:lstStyle/>
                    <a:p>
                      <a:pPr algn="ctr">
                        <a:spcAft>
                          <a:spcPts val="0"/>
                        </a:spcAft>
                      </a:pPr>
                      <a:r>
                        <a:rPr lang="ru-RU" sz="1200" b="1">
                          <a:latin typeface="Times New Roman"/>
                          <a:ea typeface="Times New Roman"/>
                        </a:rPr>
                        <a:t>9 Б</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38,5%</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27">
                <a:tc>
                  <a:txBody>
                    <a:bodyPr/>
                    <a:lstStyle/>
                    <a:p>
                      <a:pPr algn="ctr">
                        <a:spcAft>
                          <a:spcPts val="0"/>
                        </a:spcAft>
                      </a:pPr>
                      <a:r>
                        <a:rPr lang="ru-RU" sz="1200" b="1">
                          <a:latin typeface="Times New Roman"/>
                          <a:ea typeface="Times New Roman"/>
                        </a:rPr>
                        <a:t>10 А</a:t>
                      </a:r>
                      <a:endParaRPr lang="ru-RU" sz="1200">
                        <a:latin typeface="Times New Roman"/>
                        <a:ea typeface="Times New Roman"/>
                      </a:endParaRP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25</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7</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48%</a:t>
                      </a:r>
                    </a:p>
                  </a:txBody>
                  <a:tcPr marL="24647" marR="24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i="1" dirty="0" smtClean="0"/>
              <a:t>Сравнительный анализ качества знаний </a:t>
            </a:r>
            <a:r>
              <a:rPr lang="ru-RU" sz="2400" i="1" dirty="0" smtClean="0"/>
              <a:t/>
            </a:r>
            <a:br>
              <a:rPr lang="ru-RU" sz="2400" i="1" dirty="0" smtClean="0"/>
            </a:br>
            <a:r>
              <a:rPr lang="ru-RU" sz="2400" b="1" i="1" dirty="0" smtClean="0"/>
              <a:t>за 2010-2011, 2011-2012 учебные года</a:t>
            </a:r>
            <a:endParaRPr lang="ru-RU" sz="2400" i="1" dirty="0"/>
          </a:p>
        </p:txBody>
      </p:sp>
      <p:graphicFrame>
        <p:nvGraphicFramePr>
          <p:cNvPr id="5" name="Таблица 4"/>
          <p:cNvGraphicFramePr>
            <a:graphicFrameLocks noGrp="1"/>
          </p:cNvGraphicFramePr>
          <p:nvPr/>
        </p:nvGraphicFramePr>
        <p:xfrm>
          <a:off x="683568" y="1772816"/>
          <a:ext cx="7920880" cy="4392478"/>
        </p:xfrm>
        <a:graphic>
          <a:graphicData uri="http://schemas.openxmlformats.org/drawingml/2006/table">
            <a:tbl>
              <a:tblPr/>
              <a:tblGrid>
                <a:gridCol w="1979717"/>
                <a:gridCol w="1980723"/>
                <a:gridCol w="1979717"/>
                <a:gridCol w="1980723"/>
              </a:tblGrid>
              <a:tr h="199658">
                <a:tc gridSpan="2">
                  <a:txBody>
                    <a:bodyPr/>
                    <a:lstStyle/>
                    <a:p>
                      <a:pPr algn="ctr">
                        <a:spcAft>
                          <a:spcPts val="0"/>
                        </a:spcAft>
                      </a:pPr>
                      <a:r>
                        <a:rPr lang="ru-RU" sz="1200" b="1" dirty="0">
                          <a:latin typeface="Times New Roman"/>
                          <a:ea typeface="Times New Roman"/>
                        </a:rPr>
                        <a:t>2010-2011</a:t>
                      </a:r>
                      <a:endParaRPr lang="ru-RU" sz="1000" dirty="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b="1">
                          <a:latin typeface="Times New Roman"/>
                          <a:ea typeface="Times New Roman"/>
                        </a:rPr>
                        <a:t>2011-2012</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99658">
                <a:tc>
                  <a:txBody>
                    <a:bodyPr/>
                    <a:lstStyle/>
                    <a:p>
                      <a:pPr algn="ctr">
                        <a:spcAft>
                          <a:spcPts val="0"/>
                        </a:spcAft>
                      </a:pPr>
                      <a:r>
                        <a:rPr lang="ru-RU" sz="1200" b="1">
                          <a:latin typeface="Times New Roman"/>
                          <a:ea typeface="Times New Roman"/>
                        </a:rPr>
                        <a:t>1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2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60</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1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2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68</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1 В</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2 В</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50</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2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55,5</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3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53,8</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2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79</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3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65,4</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3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66,6</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4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60</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3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40,7</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4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34,6</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4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70</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5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72,2</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4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70</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5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52,4</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5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36,6</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6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32,3</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5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61,4</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6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45,2</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6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34,6</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7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46,2</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6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30,7</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7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28,6</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7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35,7</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8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27,6</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7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17,8</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8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18,5</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8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39,3</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9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46,3</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8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38,5</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9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38,5</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9 А</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27,6</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58">
                <a:tc>
                  <a:txBody>
                    <a:bodyPr/>
                    <a:lstStyle/>
                    <a:p>
                      <a:pPr algn="ctr">
                        <a:spcAft>
                          <a:spcPts val="0"/>
                        </a:spcAft>
                      </a:pPr>
                      <a:r>
                        <a:rPr lang="ru-RU" sz="1200" b="1">
                          <a:latin typeface="Times New Roman"/>
                          <a:ea typeface="Times New Roman"/>
                        </a:rPr>
                        <a:t>9 Б</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31</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8">
                <a:tc>
                  <a:txBody>
                    <a:bodyPr/>
                    <a:lstStyle/>
                    <a:p>
                      <a:pPr algn="ctr">
                        <a:spcAft>
                          <a:spcPts val="0"/>
                        </a:spcAft>
                      </a:pPr>
                      <a:r>
                        <a:rPr lang="ru-RU" sz="1200" b="1">
                          <a:latin typeface="Times New Roman"/>
                          <a:ea typeface="Times New Roman"/>
                        </a:rPr>
                        <a:t>10 А, Б</a:t>
                      </a:r>
                      <a:endParaRPr lang="ru-RU" sz="1000">
                        <a:latin typeface="Times New Roman"/>
                        <a:ea typeface="Times New Roman"/>
                      </a:endParaRPr>
                    </a:p>
                    <a:p>
                      <a:pPr algn="ctr">
                        <a:spcAft>
                          <a:spcPts val="0"/>
                        </a:spcAft>
                      </a:pPr>
                      <a:r>
                        <a:rPr lang="ru-RU" sz="1200" b="1">
                          <a:latin typeface="Times New Roman"/>
                          <a:ea typeface="Times New Roman"/>
                        </a:rPr>
                        <a:t>(2009-2010)</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32,7</a:t>
                      </a:r>
                      <a:endParaRPr lang="ru-RU" sz="1000">
                        <a:latin typeface="Times New Roman"/>
                        <a:ea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10 А</a:t>
                      </a:r>
                      <a:endParaRPr lang="ru-RU" sz="10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48</a:t>
                      </a:r>
                      <a:endParaRPr lang="ru-RU" sz="1000" dirty="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i="1" dirty="0" smtClean="0"/>
              <a:t>Качество знаний по предметам</a:t>
            </a:r>
            <a:endParaRPr lang="ru-RU" sz="2800" i="1" dirty="0"/>
          </a:p>
        </p:txBody>
      </p:sp>
      <p:graphicFrame>
        <p:nvGraphicFramePr>
          <p:cNvPr id="5" name="Таблица 4"/>
          <p:cNvGraphicFramePr>
            <a:graphicFrameLocks noGrp="1"/>
          </p:cNvGraphicFramePr>
          <p:nvPr/>
        </p:nvGraphicFramePr>
        <p:xfrm>
          <a:off x="683568" y="1844824"/>
          <a:ext cx="8064897" cy="4320481"/>
        </p:xfrm>
        <a:graphic>
          <a:graphicData uri="http://schemas.openxmlformats.org/drawingml/2006/table">
            <a:tbl>
              <a:tblPr/>
              <a:tblGrid>
                <a:gridCol w="2688299"/>
                <a:gridCol w="2688299"/>
                <a:gridCol w="2688299"/>
              </a:tblGrid>
              <a:tr h="187847">
                <a:tc>
                  <a:txBody>
                    <a:bodyPr/>
                    <a:lstStyle/>
                    <a:p>
                      <a:pPr algn="ctr">
                        <a:spcAft>
                          <a:spcPts val="0"/>
                        </a:spcAft>
                      </a:pPr>
                      <a:r>
                        <a:rPr lang="ru-RU" sz="1200" b="1">
                          <a:latin typeface="Times New Roman"/>
                          <a:ea typeface="Times New Roman"/>
                        </a:rPr>
                        <a:t>Предмет</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Ф.И.О. учителя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Качество </a:t>
                      </a:r>
                      <a:r>
                        <a:rPr lang="ru-RU" sz="1200" b="1" dirty="0" smtClean="0">
                          <a:latin typeface="Times New Roman"/>
                          <a:ea typeface="Times New Roman"/>
                        </a:rPr>
                        <a:t>знаний в %</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rowSpan="4">
                  <a:txBody>
                    <a:bodyPr/>
                    <a:lstStyle/>
                    <a:p>
                      <a:pPr>
                        <a:spcAft>
                          <a:spcPts val="0"/>
                        </a:spcAft>
                      </a:pPr>
                      <a:r>
                        <a:rPr lang="ru-RU" sz="1200" b="1">
                          <a:latin typeface="Times New Roman"/>
                          <a:ea typeface="Times New Roman"/>
                        </a:rPr>
                        <a:t>Русский язык и литература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Клюкина Н.А.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59,8 (р)   77 (л)</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Кайгародова Е.Е.</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51 (р)      96 (л)</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Назарова С.Н.</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50 (р)      75 (л)</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Сычева А.В.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43,6 (р)    80,9 (л)</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rowSpan="3">
                  <a:txBody>
                    <a:bodyPr/>
                    <a:lstStyle/>
                    <a:p>
                      <a:pPr>
                        <a:spcAft>
                          <a:spcPts val="0"/>
                        </a:spcAft>
                      </a:pPr>
                      <a:r>
                        <a:rPr lang="ru-RU" sz="1200" b="1">
                          <a:latin typeface="Times New Roman"/>
                          <a:ea typeface="Times New Roman"/>
                        </a:rPr>
                        <a:t>Математика, алгебра и геометрия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Чернышева Е.А.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59,6 (м)    </a:t>
                      </a:r>
                      <a:r>
                        <a:rPr lang="ru-RU" sz="1200" b="1" smtClean="0">
                          <a:latin typeface="Times New Roman"/>
                          <a:ea typeface="Times New Roman"/>
                        </a:rPr>
                        <a:t>46,2</a:t>
                      </a:r>
                      <a:r>
                        <a:rPr lang="ru-RU" sz="1000" b="1" smtClean="0">
                          <a:latin typeface="Times New Roman"/>
                          <a:ea typeface="Times New Roman"/>
                        </a:rPr>
                        <a:t> (г)</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Левитская Т.В.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63 (а)        75 (г)</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Елькина Е.С.</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latin typeface="Times New Roman"/>
                          <a:ea typeface="Times New Roman"/>
                        </a:rPr>
                        <a:t>58,8 (а)      32 (г)</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Информатика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Павлова И.М.</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65,5</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rowSpan="3">
                  <a:txBody>
                    <a:bodyPr/>
                    <a:lstStyle/>
                    <a:p>
                      <a:pPr>
                        <a:spcAft>
                          <a:spcPts val="0"/>
                        </a:spcAft>
                      </a:pPr>
                      <a:r>
                        <a:rPr lang="ru-RU" sz="1200" b="1">
                          <a:latin typeface="Times New Roman"/>
                          <a:ea typeface="Times New Roman"/>
                        </a:rPr>
                        <a:t>Английский язык</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Завадская М.В.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73</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Судориган М.В.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84</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Иванова Л.И.</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74</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rowSpan="2">
                  <a:txBody>
                    <a:bodyPr/>
                    <a:lstStyle/>
                    <a:p>
                      <a:pPr>
                        <a:spcAft>
                          <a:spcPts val="0"/>
                        </a:spcAft>
                      </a:pPr>
                      <a:r>
                        <a:rPr lang="ru-RU" sz="1200" b="1">
                          <a:latin typeface="Times New Roman"/>
                          <a:ea typeface="Times New Roman"/>
                        </a:rPr>
                        <a:t>История, обществознание</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Петкевич Е.М.</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92 (и)     87 (о)</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Новикович Е.В.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84 (и)     92 (о)</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География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Ненилина Н.В.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77</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Музыка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Гаврилова В.В.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84</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ИЗО</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Остова Т.А.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96,6</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rowSpan="2">
                  <a:txBody>
                    <a:bodyPr/>
                    <a:lstStyle/>
                    <a:p>
                      <a:pPr>
                        <a:spcAft>
                          <a:spcPts val="0"/>
                        </a:spcAft>
                      </a:pPr>
                      <a:r>
                        <a:rPr lang="ru-RU" sz="1200" b="1">
                          <a:latin typeface="Times New Roman"/>
                          <a:ea typeface="Times New Roman"/>
                        </a:rPr>
                        <a:t>Физическая культура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Синицына Н.М.</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91</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vMerge="1">
                  <a:txBody>
                    <a:bodyPr/>
                    <a:lstStyle/>
                    <a:p>
                      <a:endParaRPr lang="ru-RU"/>
                    </a:p>
                  </a:txBody>
                  <a:tcPr/>
                </a:tc>
                <a:tc>
                  <a:txBody>
                    <a:bodyPr/>
                    <a:lstStyle/>
                    <a:p>
                      <a:pPr>
                        <a:spcAft>
                          <a:spcPts val="0"/>
                        </a:spcAft>
                      </a:pPr>
                      <a:r>
                        <a:rPr lang="ru-RU" sz="1200" b="1">
                          <a:latin typeface="Times New Roman"/>
                          <a:ea typeface="Times New Roman"/>
                        </a:rPr>
                        <a:t>Шуваева Т.В.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95</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Биология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Гнедич О.Н.</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78</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Физика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Григорьева Л.Н.</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56,6</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Химия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Григорьва С.И.</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58,4</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47">
                <a:tc>
                  <a:txBody>
                    <a:bodyPr/>
                    <a:lstStyle/>
                    <a:p>
                      <a:pPr>
                        <a:spcAft>
                          <a:spcPts val="0"/>
                        </a:spcAft>
                      </a:pPr>
                      <a:r>
                        <a:rPr lang="ru-RU" sz="1200" b="1">
                          <a:latin typeface="Times New Roman"/>
                          <a:ea typeface="Times New Roman"/>
                        </a:rPr>
                        <a:t>Технология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a:latin typeface="Times New Roman"/>
                          <a:ea typeface="Times New Roman"/>
                        </a:rPr>
                        <a:t>Кудряшов И.А.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latin typeface="Times New Roman"/>
                          <a:ea typeface="Times New Roman"/>
                        </a:rPr>
                        <a:t>96</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566738" y="1752600"/>
            <a:ext cx="8037710" cy="4267200"/>
          </a:xfrm>
        </p:spPr>
        <p:txBody>
          <a:bodyPr/>
          <a:lstStyle/>
          <a:p>
            <a:pPr marL="0" lvl="0" indent="0" algn="just" eaLnBrk="1" hangingPunct="1">
              <a:spcBef>
                <a:spcPct val="0"/>
              </a:spcBef>
              <a:buClrTx/>
              <a:buNone/>
            </a:pPr>
            <a:r>
              <a:rPr lang="ru-RU" sz="1800" dirty="0" smtClean="0">
                <a:latin typeface="Arial" pitchFamily="34" charset="0"/>
                <a:ea typeface="Times New Roman" pitchFamily="18" charset="0"/>
                <a:cs typeface="Arial" pitchFamily="34" charset="0"/>
              </a:rPr>
              <a:t>В 2011-2012 учебном году основное общее образование завершили 52 девятиклассника из них:</a:t>
            </a:r>
            <a:endParaRPr lang="ru-RU" sz="1800" dirty="0" smtClean="0">
              <a:latin typeface="Arial" pitchFamily="34" charset="0"/>
              <a:cs typeface="Arial" pitchFamily="34" charset="0"/>
            </a:endParaRPr>
          </a:p>
          <a:p>
            <a:pPr marL="0" lvl="0" indent="0" algn="just">
              <a:spcBef>
                <a:spcPct val="0"/>
              </a:spcBef>
              <a:buClrTx/>
              <a:buNone/>
            </a:pPr>
            <a:r>
              <a:rPr lang="ru-RU" sz="1800" dirty="0" smtClean="0">
                <a:latin typeface="Arial" pitchFamily="34" charset="0"/>
                <a:ea typeface="Times New Roman" pitchFamily="18" charset="0"/>
                <a:cs typeface="Arial" pitchFamily="34" charset="0"/>
              </a:rPr>
              <a:t>	</a:t>
            </a: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endParaRPr lang="ru-RU" sz="1800" dirty="0" smtClean="0">
              <a:latin typeface="Arial" pitchFamily="34" charset="0"/>
              <a:ea typeface="Times New Roman" pitchFamily="18" charset="0"/>
              <a:cs typeface="Arial" pitchFamily="34" charset="0"/>
            </a:endParaRPr>
          </a:p>
          <a:p>
            <a:pPr marL="0" lvl="0" indent="0" algn="just">
              <a:spcBef>
                <a:spcPct val="0"/>
              </a:spcBef>
              <a:buClrTx/>
              <a:buNone/>
            </a:pPr>
            <a:r>
              <a:rPr lang="ru-RU" sz="1800" dirty="0" smtClean="0">
                <a:latin typeface="Arial" pitchFamily="34" charset="0"/>
                <a:ea typeface="Times New Roman" pitchFamily="18" charset="0"/>
                <a:cs typeface="Arial" pitchFamily="34" charset="0"/>
              </a:rPr>
              <a:t>По результатам итоговой аттестации 10 обучающихся 9-ых классов получили аттестаты с отличием (в прошлом году – 7 человек).</a:t>
            </a:r>
            <a:endParaRPr lang="ru-RU" sz="1800" dirty="0" smtClean="0">
              <a:latin typeface="Arial" pitchFamily="34" charset="0"/>
              <a:cs typeface="Arial" pitchFamily="34" charset="0"/>
            </a:endParaRPr>
          </a:p>
          <a:p>
            <a:endParaRPr lang="ru-RU" dirty="0"/>
          </a:p>
        </p:txBody>
      </p:sp>
      <p:graphicFrame>
        <p:nvGraphicFramePr>
          <p:cNvPr id="5" name="Содержимое 4"/>
          <p:cNvGraphicFramePr>
            <a:graphicFrameLocks noGrp="1"/>
          </p:cNvGraphicFramePr>
          <p:nvPr>
            <p:ph sz="half" idx="2"/>
          </p:nvPr>
        </p:nvGraphicFramePr>
        <p:xfrm>
          <a:off x="611560" y="2924945"/>
          <a:ext cx="7956177" cy="1646569"/>
        </p:xfrm>
        <a:graphic>
          <a:graphicData uri="http://schemas.openxmlformats.org/drawingml/2006/table">
            <a:tbl>
              <a:tblPr/>
              <a:tblGrid>
                <a:gridCol w="1066584"/>
                <a:gridCol w="1511463"/>
                <a:gridCol w="922058"/>
                <a:gridCol w="909139"/>
                <a:gridCol w="1031864"/>
                <a:gridCol w="1110183"/>
                <a:gridCol w="1404886"/>
              </a:tblGrid>
              <a:tr h="823609">
                <a:tc>
                  <a:txBody>
                    <a:bodyPr/>
                    <a:lstStyle/>
                    <a:p>
                      <a:pPr algn="ctr">
                        <a:spcAft>
                          <a:spcPts val="0"/>
                        </a:spcAft>
                      </a:pPr>
                      <a:r>
                        <a:rPr lang="ru-RU" sz="1800" b="1" dirty="0">
                          <a:latin typeface="Times New Roman"/>
                          <a:ea typeface="Times New Roman"/>
                        </a:rPr>
                        <a:t>Класс</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latin typeface="Times New Roman"/>
                          <a:ea typeface="Times New Roman"/>
                        </a:rPr>
                        <a:t>Кол-во обучающихся</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a:latin typeface="Times New Roman"/>
                          <a:ea typeface="Times New Roman"/>
                        </a:rPr>
                        <a:t>На «5»</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a:latin typeface="Times New Roman"/>
                          <a:ea typeface="Times New Roman"/>
                        </a:rPr>
                        <a:t>На «4-5»</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a:latin typeface="Times New Roman"/>
                          <a:ea typeface="Times New Roman"/>
                        </a:rPr>
                        <a:t>С одной-двумя «3»</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a:latin typeface="Times New Roman"/>
                          <a:ea typeface="Times New Roman"/>
                        </a:rPr>
                        <a:t>Качество знаний</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a:latin typeface="Times New Roman"/>
                          <a:ea typeface="Times New Roman"/>
                        </a:rPr>
                        <a:t>Степень обученности</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2">
                <a:tc>
                  <a:txBody>
                    <a:bodyPr/>
                    <a:lstStyle/>
                    <a:p>
                      <a:pPr algn="ctr">
                        <a:spcAft>
                          <a:spcPts val="0"/>
                        </a:spcAft>
                      </a:pPr>
                      <a:r>
                        <a:rPr lang="ru-RU" sz="1800" b="1" dirty="0">
                          <a:latin typeface="Times New Roman"/>
                          <a:ea typeface="Times New Roman"/>
                        </a:rPr>
                        <a:t>9 А</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26</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6</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6</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3</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46,2%</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100%</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2">
                <a:tc>
                  <a:txBody>
                    <a:bodyPr/>
                    <a:lstStyle/>
                    <a:p>
                      <a:pPr algn="ctr">
                        <a:spcAft>
                          <a:spcPts val="0"/>
                        </a:spcAft>
                      </a:pPr>
                      <a:r>
                        <a:rPr lang="ru-RU" sz="1800" b="1">
                          <a:latin typeface="Times New Roman"/>
                          <a:ea typeface="Times New Roman"/>
                        </a:rPr>
                        <a:t>9 Б</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26</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4</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6</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38,5%</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100%</a:t>
                      </a: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2">
                <a:tc>
                  <a:txBody>
                    <a:bodyPr/>
                    <a:lstStyle/>
                    <a:p>
                      <a:pPr algn="ctr">
                        <a:spcAft>
                          <a:spcPts val="0"/>
                        </a:spcAft>
                      </a:pPr>
                      <a:r>
                        <a:rPr lang="ru-RU" sz="1800" b="1">
                          <a:latin typeface="Times New Roman"/>
                          <a:ea typeface="Times New Roman"/>
                        </a:rPr>
                        <a:t>ИТОГО</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a:latin typeface="Times New Roman"/>
                          <a:ea typeface="Times New Roman"/>
                        </a:rPr>
                        <a:t>52</a:t>
                      </a:r>
                      <a:endParaRPr lang="ru-RU" sz="180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latin typeface="Times New Roman"/>
                          <a:ea typeface="Times New Roman"/>
                        </a:rPr>
                        <a:t>10</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latin typeface="Times New Roman"/>
                          <a:ea typeface="Times New Roman"/>
                        </a:rPr>
                        <a:t>12</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latin typeface="Times New Roman"/>
                          <a:ea typeface="Times New Roman"/>
                        </a:rPr>
                        <a:t>5 (9,6%)</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latin typeface="Times New Roman"/>
                          <a:ea typeface="Times New Roman"/>
                        </a:rPr>
                        <a:t>42,3%</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latin typeface="Times New Roman"/>
                          <a:ea typeface="Times New Roman"/>
                        </a:rPr>
                        <a:t>100%</a:t>
                      </a:r>
                      <a:endParaRPr lang="ru-RU" sz="1800" dirty="0">
                        <a:latin typeface="Times New Roman"/>
                        <a:ea typeface="Times New Roman"/>
                      </a:endParaRPr>
                    </a:p>
                  </a:txBody>
                  <a:tcPr marL="43010" marR="43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ru-RU" sz="2400" b="1" i="1" smtClean="0"/>
              <a:t>Результаты государственной (итоговой) аттестации обучающихся 9-ых классов в традиционной форме. Качество знаний (%)</a:t>
            </a:r>
          </a:p>
        </p:txBody>
      </p:sp>
      <p:graphicFrame>
        <p:nvGraphicFramePr>
          <p:cNvPr id="6" name="Таблица 5"/>
          <p:cNvGraphicFramePr>
            <a:graphicFrameLocks noGrp="1"/>
          </p:cNvGraphicFramePr>
          <p:nvPr/>
        </p:nvGraphicFramePr>
        <p:xfrm>
          <a:off x="107504" y="1844824"/>
          <a:ext cx="8856983" cy="4248470"/>
        </p:xfrm>
        <a:graphic>
          <a:graphicData uri="http://schemas.openxmlformats.org/drawingml/2006/table">
            <a:tbl>
              <a:tblPr/>
              <a:tblGrid>
                <a:gridCol w="1290613"/>
                <a:gridCol w="590516"/>
                <a:gridCol w="969482"/>
                <a:gridCol w="649872"/>
                <a:gridCol w="483980"/>
                <a:gridCol w="499960"/>
                <a:gridCol w="969482"/>
                <a:gridCol w="809677"/>
                <a:gridCol w="649872"/>
                <a:gridCol w="649872"/>
                <a:gridCol w="483980"/>
                <a:gridCol w="809677"/>
              </a:tblGrid>
              <a:tr h="249910">
                <a:tc rowSpan="3">
                  <a:txBody>
                    <a:bodyPr/>
                    <a:lstStyle/>
                    <a:p>
                      <a:pPr algn="ctr">
                        <a:spcAft>
                          <a:spcPts val="0"/>
                        </a:spcAft>
                      </a:pPr>
                      <a:r>
                        <a:rPr lang="ru-RU" sz="1400" b="1">
                          <a:latin typeface="Times New Roman"/>
                          <a:ea typeface="Times New Roman"/>
                        </a:rPr>
                        <a:t>Предмет</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400" b="1">
                          <a:latin typeface="Times New Roman"/>
                          <a:ea typeface="Times New Roman"/>
                        </a:rPr>
                        <a:t>Кол-во</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400" b="1">
                          <a:latin typeface="Times New Roman"/>
                          <a:ea typeface="Times New Roman"/>
                        </a:rPr>
                        <a:t>9 «А»</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spcAft>
                          <a:spcPts val="0"/>
                        </a:spcAft>
                      </a:pPr>
                      <a:r>
                        <a:rPr lang="ru-RU" sz="1400" b="1">
                          <a:latin typeface="Times New Roman"/>
                          <a:ea typeface="Times New Roman"/>
                        </a:rPr>
                        <a:t>9 «Б»</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9910">
                <a:tc vMerge="1">
                  <a:txBody>
                    <a:bodyPr/>
                    <a:lstStyle/>
                    <a:p>
                      <a:endParaRPr lang="ru-RU"/>
                    </a:p>
                  </a:txBody>
                  <a:tcPr/>
                </a:tc>
                <a:tc vMerge="1">
                  <a:txBody>
                    <a:bodyPr/>
                    <a:lstStyle/>
                    <a:p>
                      <a:endParaRPr lang="ru-RU"/>
                    </a:p>
                  </a:txBody>
                  <a:tcPr/>
                </a:tc>
                <a:tc gridSpan="4">
                  <a:txBody>
                    <a:bodyPr/>
                    <a:lstStyle/>
                    <a:p>
                      <a:pPr algn="ctr">
                        <a:spcAft>
                          <a:spcPts val="0"/>
                        </a:spcAft>
                      </a:pPr>
                      <a:r>
                        <a:rPr lang="ru-RU" sz="1400" b="1">
                          <a:latin typeface="Times New Roman"/>
                          <a:ea typeface="Times New Roman"/>
                        </a:rPr>
                        <a:t>Получили</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400" b="1">
                          <a:latin typeface="Times New Roman"/>
                          <a:ea typeface="Times New Roman"/>
                        </a:rPr>
                        <a:t>Кач-во знаний</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400" b="1">
                          <a:latin typeface="Times New Roman"/>
                          <a:ea typeface="Times New Roman"/>
                        </a:rPr>
                        <a:t>Получили</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400" b="1">
                          <a:latin typeface="Times New Roman"/>
                          <a:ea typeface="Times New Roman"/>
                        </a:rPr>
                        <a:t>Кач-во знаний</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730">
                <a:tc vMerge="1">
                  <a:txBody>
                    <a:bodyPr/>
                    <a:lstStyle/>
                    <a:p>
                      <a:endParaRPr lang="ru-RU"/>
                    </a:p>
                  </a:txBody>
                  <a:tcPr/>
                </a:tc>
                <a:tc vMerge="1">
                  <a:txBody>
                    <a:bodyPr/>
                    <a:lstStyle/>
                    <a:p>
                      <a:endParaRPr lang="ru-RU"/>
                    </a:p>
                  </a:txBody>
                  <a:tcPr/>
                </a:tc>
                <a:tc>
                  <a:txBody>
                    <a:bodyPr/>
                    <a:lstStyle/>
                    <a:p>
                      <a:pPr algn="ctr">
                        <a:spcAft>
                          <a:spcPts val="0"/>
                        </a:spcAft>
                      </a:pPr>
                      <a:r>
                        <a:rPr lang="ru-RU" sz="1400" b="1">
                          <a:latin typeface="Times New Roman"/>
                          <a:ea typeface="Times New Roman"/>
                        </a:rPr>
                        <a:t>«5»</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rPr>
                        <a:t>«4»</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rPr>
                        <a:t>«3»</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rPr>
                        <a:t>«2»</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spcAft>
                          <a:spcPts val="0"/>
                        </a:spcAft>
                      </a:pPr>
                      <a:r>
                        <a:rPr lang="ru-RU" sz="1400" b="1">
                          <a:latin typeface="Times New Roman"/>
                          <a:ea typeface="Times New Roman"/>
                        </a:rPr>
                        <a:t>«5»</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rPr>
                        <a:t>«4»</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rPr>
                        <a:t>«3»</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rPr>
                        <a:t>«2»</a:t>
                      </a:r>
                      <a:endParaRPr lang="ru-RU" sz="140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999640">
                <a:tc>
                  <a:txBody>
                    <a:bodyPr/>
                    <a:lstStyle/>
                    <a:p>
                      <a:pPr algn="ctr">
                        <a:spcAft>
                          <a:spcPts val="0"/>
                        </a:spcAft>
                      </a:pPr>
                      <a:r>
                        <a:rPr lang="ru-RU" sz="1400">
                          <a:latin typeface="Times New Roman"/>
                          <a:ea typeface="Times New Roman"/>
                        </a:rPr>
                        <a:t>Русский язык (письменно)</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26</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8/7</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13/10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5/9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80,8/65,4</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6/4</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9/9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11/13</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57,7/50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730">
                <a:tc>
                  <a:txBody>
                    <a:bodyPr/>
                    <a:lstStyle/>
                    <a:p>
                      <a:pPr algn="ctr">
                        <a:spcAft>
                          <a:spcPts val="0"/>
                        </a:spcAft>
                      </a:pPr>
                      <a:r>
                        <a:rPr lang="ru-RU" sz="1400">
                          <a:latin typeface="Times New Roman"/>
                          <a:ea typeface="Times New Roman"/>
                        </a:rPr>
                        <a:t>Алгебра (письменно)</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26</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11/9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7/9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8/8</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69/69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9/9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4/4</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13/13</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50/50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820">
                <a:tc>
                  <a:txBody>
                    <a:bodyPr/>
                    <a:lstStyle/>
                    <a:p>
                      <a:pPr algn="ctr">
                        <a:spcAft>
                          <a:spcPts val="0"/>
                        </a:spcAft>
                      </a:pPr>
                      <a:r>
                        <a:rPr lang="ru-RU" sz="1400">
                          <a:latin typeface="Times New Roman"/>
                          <a:ea typeface="Times New Roman"/>
                        </a:rPr>
                        <a:t>Физика (устно)</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26</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11/7</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7/10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8/9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69,2/65,4</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8/7</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4/5</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14/14</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46,15/46,15</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730">
                <a:tc>
                  <a:txBody>
                    <a:bodyPr/>
                    <a:lstStyle/>
                    <a:p>
                      <a:pPr algn="ctr">
                        <a:spcAft>
                          <a:spcPts val="0"/>
                        </a:spcAft>
                      </a:pPr>
                      <a:r>
                        <a:rPr lang="ru-RU" sz="1400">
                          <a:latin typeface="Times New Roman"/>
                          <a:ea typeface="Times New Roman"/>
                        </a:rPr>
                        <a:t>Информатика (устно)</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26</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10/8</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9/11</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7/7</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rPr>
                        <a:t>0</a:t>
                      </a:r>
                      <a:endParaRPr lang="ru-RU" sz="1400" dirty="0">
                        <a:latin typeface="Times New Roman"/>
                        <a:ea typeface="Times New Roman"/>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73/73</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10/9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7/8</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9/9</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rPr>
                        <a:t>0</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latin typeface="Times New Roman"/>
                          <a:ea typeface="Times New Roman"/>
                        </a:rPr>
                        <a:t>65,4/65,4</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sz="1800" dirty="0" smtClean="0"/>
              <a:t>В связи с предстоящей государственной (итоговой) аттестацией обучающихся 9, 11 классов в 2012/2013 учебном году администрации ОУ </a:t>
            </a:r>
            <a:r>
              <a:rPr lang="ru-RU" sz="1800" dirty="0" err="1" smtClean="0"/>
              <a:t>неободимо</a:t>
            </a:r>
            <a:r>
              <a:rPr lang="ru-RU" sz="1800" dirty="0" smtClean="0"/>
              <a:t>: </a:t>
            </a:r>
          </a:p>
          <a:p>
            <a:pPr>
              <a:buNone/>
            </a:pPr>
            <a:r>
              <a:rPr lang="ru-RU" sz="1800" dirty="0" smtClean="0"/>
              <a:t>− провести плановую и контролируемую работу с педагогами по подготовке обучающихся к ГИА, ЕГЭ, выполнению учебных программ, контролю используемых УМК; </a:t>
            </a:r>
          </a:p>
          <a:p>
            <a:pPr>
              <a:buNone/>
            </a:pPr>
            <a:r>
              <a:rPr lang="ru-RU" sz="1800" dirty="0" smtClean="0"/>
              <a:t>− уделить больше внимания проведению в течение года </a:t>
            </a:r>
            <a:r>
              <a:rPr lang="ru-RU" sz="1800" dirty="0" err="1" smtClean="0"/>
              <a:t>тренировочно-срезовых</a:t>
            </a:r>
            <a:r>
              <a:rPr lang="ru-RU" sz="1800" dirty="0" smtClean="0"/>
              <a:t> работ не только по русскому языку и математике, но и по предметам, которые обучающиеся выбирают по выбору с целью корректировки знаний обучающихся, ликвидации пробелов знаний, объективной оценки собственных знаний обучающихся; </a:t>
            </a:r>
          </a:p>
          <a:p>
            <a:pPr>
              <a:buNone/>
            </a:pPr>
            <a:r>
              <a:rPr lang="ru-RU" sz="1800" dirty="0" smtClean="0"/>
              <a:t>− на протяжении учебного года поддерживать тесную связь с родителями слабоуспевающих учеников 9 - 11 классов с целью оказания моральной и интеллектуальной помощи обучающимся при подготовке к итоговой аттестации.</a:t>
            </a:r>
            <a:endParaRPr lang="ru-RU" sz="1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pPr>
              <a:buNone/>
            </a:pPr>
            <a:r>
              <a:rPr lang="ru-RU" sz="2000" dirty="0" smtClean="0"/>
              <a:t>Анализируя данные результаты, следует отметить:</a:t>
            </a:r>
          </a:p>
          <a:p>
            <a:pPr lvl="0"/>
            <a:r>
              <a:rPr lang="ru-RU" sz="2000" dirty="0" smtClean="0"/>
              <a:t>повышение результативности сдачи экзаменов по физике, информатике, алгебре, русскому языку;</a:t>
            </a:r>
          </a:p>
          <a:p>
            <a:pPr lvl="0"/>
            <a:r>
              <a:rPr lang="ru-RU" sz="2000" dirty="0" smtClean="0"/>
              <a:t>развитие системы консультативных и дополнительных занятий с обучающимися разного уровня подготовки;</a:t>
            </a:r>
          </a:p>
          <a:p>
            <a:pPr lvl="0"/>
            <a:r>
              <a:rPr lang="ru-RU" sz="2000" dirty="0" smtClean="0"/>
              <a:t>развитие системы работы учителей-предметников совместно с классными руководителями и родителями по изучению индивидуальных способностей обучающихся (с целью выработки оптимальной стратегии подготовки к экзаменам).</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t>Система управления качеством образования</a:t>
            </a:r>
            <a:endParaRPr lang="ru-RU" dirty="0"/>
          </a:p>
        </p:txBody>
      </p:sp>
      <p:sp>
        <p:nvSpPr>
          <p:cNvPr id="3" name="Содержимое 2"/>
          <p:cNvSpPr>
            <a:spLocks noGrp="1"/>
          </p:cNvSpPr>
          <p:nvPr>
            <p:ph idx="1"/>
          </p:nvPr>
        </p:nvSpPr>
        <p:spPr/>
        <p:txBody>
          <a:bodyPr/>
          <a:lstStyle/>
          <a:p>
            <a:r>
              <a:rPr lang="ru-RU" sz="1800" dirty="0" smtClean="0"/>
              <a:t>Для обеспечения нового качества образовательных результатов обучающихся в соответствии с программой модернизации Российского образования в ОУ разработана система управления качеством образования:</a:t>
            </a:r>
          </a:p>
          <a:p>
            <a:pPr>
              <a:buNone/>
            </a:pPr>
            <a:r>
              <a:rPr lang="ru-RU" sz="1800" dirty="0" smtClean="0"/>
              <a:t>1. Административный контроль за качеством преподавания и обучения через проведения административных контрольных работ по основным предметам, цель которых — проверка </a:t>
            </a:r>
            <a:r>
              <a:rPr lang="ru-RU" sz="1800" dirty="0" err="1" smtClean="0"/>
              <a:t>сформированности</a:t>
            </a:r>
            <a:r>
              <a:rPr lang="ru-RU" sz="1800" dirty="0" smtClean="0"/>
              <a:t> практических умений и навыков обучающихся по основным предметам Учебного плана школы. В ОУ разработан порядок проведения административных работ (график), разработаны формы отчетности проведенных работ. Анализ административных работ совместно с учителями позволяет увидеть динамику общей успеваемости и качества знаний по классам, параллелям и предметам в школе. </a:t>
            </a:r>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sz="1800" dirty="0" smtClean="0"/>
              <a:t>Обучающиеся ОУ вовлекаются в исследовательские проекты, практические занятия, в ходе которых они учатся изобретать, понимать и осваивать новое, быть открытыми и способными выражать собственные мысли, уметь принимать решения и помогать друг другу, формулировать задачи и осознавать свои возможности. </a:t>
            </a:r>
          </a:p>
          <a:p>
            <a:r>
              <a:rPr lang="ru-RU" sz="1800" dirty="0" smtClean="0"/>
              <a:t>Таким образом, уже в школе дети получают возможность раскрыть свои способности, подготовиться к жизни в современном мире.</a:t>
            </a:r>
            <a:endParaRPr lang="ru-RU" sz="1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ru-RU" sz="2400" b="1" i="1" dirty="0" smtClean="0"/>
              <a:t>Информация об основных достижениях ОБРАЗОВАТЕЛЬНОГО УЧРЕЖДЕНИЯ</a:t>
            </a:r>
            <a:r>
              <a:rPr lang="ru-RU" sz="2400" i="1" dirty="0" smtClean="0"/>
              <a:t/>
            </a:r>
            <a:br>
              <a:rPr lang="ru-RU" sz="2400" i="1" dirty="0" smtClean="0"/>
            </a:br>
            <a:r>
              <a:rPr lang="ru-RU" sz="2400" b="1" i="1" dirty="0" smtClean="0"/>
              <a:t>за 2011/2012 учебный год</a:t>
            </a:r>
            <a:endParaRPr lang="ru-RU" sz="2400" i="1" dirty="0"/>
          </a:p>
        </p:txBody>
      </p:sp>
      <p:graphicFrame>
        <p:nvGraphicFramePr>
          <p:cNvPr id="5" name="Таблица 4"/>
          <p:cNvGraphicFramePr>
            <a:graphicFrameLocks noGrp="1"/>
          </p:cNvGraphicFramePr>
          <p:nvPr/>
        </p:nvGraphicFramePr>
        <p:xfrm>
          <a:off x="107504" y="1533798"/>
          <a:ext cx="8856985" cy="5264980"/>
        </p:xfrm>
        <a:graphic>
          <a:graphicData uri="http://schemas.openxmlformats.org/drawingml/2006/table">
            <a:tbl>
              <a:tblPr/>
              <a:tblGrid>
                <a:gridCol w="495981"/>
                <a:gridCol w="2089951"/>
                <a:gridCol w="2090551"/>
                <a:gridCol w="2089951"/>
                <a:gridCol w="2090551"/>
              </a:tblGrid>
              <a:tr h="445330">
                <a:tc>
                  <a:txBody>
                    <a:bodyPr/>
                    <a:lstStyle/>
                    <a:p>
                      <a:pPr algn="ctr">
                        <a:lnSpc>
                          <a:spcPct val="115000"/>
                        </a:lnSpc>
                        <a:spcAft>
                          <a:spcPts val="0"/>
                        </a:spcAft>
                      </a:pPr>
                      <a:r>
                        <a:rPr lang="ru-RU" sz="1100" b="1">
                          <a:latin typeface="Times New Roman"/>
                          <a:ea typeface="Times New Roman"/>
                          <a:cs typeface="Times New Roman"/>
                        </a:rPr>
                        <a:t>№ п/п</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Наименование мероприятия, конкурса, проекта</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Уровень проведения</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Участники конкурса</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Результаты участия в конкурсе</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97">
                <a:tc>
                  <a:txBody>
                    <a:bodyPr/>
                    <a:lstStyle/>
                    <a:p>
                      <a:pPr algn="ctr">
                        <a:lnSpc>
                          <a:spcPct val="115000"/>
                        </a:lnSpc>
                        <a:spcAft>
                          <a:spcPts val="0"/>
                        </a:spcAft>
                      </a:pPr>
                      <a:r>
                        <a:rPr lang="ru-RU" sz="1100" b="1">
                          <a:latin typeface="Times New Roman"/>
                          <a:ea typeface="Times New Roman"/>
                          <a:cs typeface="Times New Roman"/>
                        </a:rPr>
                        <a:t>1</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2</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3</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4</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5</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772">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IX </a:t>
                      </a:r>
                      <a:r>
                        <a:rPr lang="ru-RU" sz="1100">
                          <a:latin typeface="Times New Roman"/>
                          <a:ea typeface="Times New Roman"/>
                          <a:cs typeface="Times New Roman"/>
                        </a:rPr>
                        <a:t>городской фестиваль-конкурс лидеров детских общественных объединений «Как вести за собой».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Учащиеся 5-10 классов, 15 человек</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Победитель в номинации «Творческая визитка»</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772">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Конкурс-игра «Деловые люди» в рамках смены «Время. События. Люди» ЗЦДЮТ «Зеркальный»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Обучающиеся 7-10 классов, участники смены в ЗЦДЮТ «Зеркальный» «Время. События. Люди»</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I степени</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215">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Фотоконкурс «В объективе «Зеркальный», в рамках смены «Время. События. Люди» ЗЦДЮТ «Зеркальный»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Обучающиеся 7-10 классов, участники смены в ЗЦДЮТ «Зеркальный» «Время. События. Люди»</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I степени в общем зачете фотоконкурса</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215">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Фотоконкурс «В объективе «Зеркальный», в рамках смены «Время. События. Люди» ЗЦДЮТ «Зеркальный»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Обучающиеся 7-10 классов, участники смены в ЗЦДЮТ «Зеркальный» «Время. События. Люди»</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I степени за лучший кадр в номинации «Ожившая легенда»</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772">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Конкурс «Музей восковых фигур» в рамках смены «Время. События. Люди», ЗЦДЮТ «Зеркальный»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Обучающиеся 7-10 классов, участники смены в ЗЦДЮТ «Зеркальный» «Время. События. Люди»</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I степени</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91">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Конкурс-смотр отрядных мест, в рамках смены «Время. События. Люди»ЗЦДЮТ «Зеркальный», </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Обучающиеся 7-10 классов, участники смены в ЗЦДЮТ «Зеркальный» «Время. События. Люди»</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Диплом I степени</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51520" y="71415"/>
          <a:ext cx="8424936" cy="6072228"/>
        </p:xfrm>
        <a:graphic>
          <a:graphicData uri="http://schemas.openxmlformats.org/drawingml/2006/table">
            <a:tbl>
              <a:tblPr/>
              <a:tblGrid>
                <a:gridCol w="471786"/>
                <a:gridCol w="1988003"/>
                <a:gridCol w="1988572"/>
                <a:gridCol w="1988003"/>
                <a:gridCol w="1988572"/>
              </a:tblGrid>
              <a:tr h="1752961">
                <a:tc>
                  <a:txBody>
                    <a:bodyPr/>
                    <a:lstStyle/>
                    <a:p>
                      <a:pPr algn="ctr">
                        <a:lnSpc>
                          <a:spcPct val="115000"/>
                        </a:lnSpc>
                        <a:spcAft>
                          <a:spcPts val="0"/>
                        </a:spcAft>
                      </a:pPr>
                      <a:r>
                        <a:rPr lang="ru-RU" sz="1100" b="1" dirty="0">
                          <a:latin typeface="Times New Roman"/>
                          <a:ea typeface="Times New Roman"/>
                          <a:cs typeface="Times New Roman"/>
                        </a:rPr>
                        <a:t>№ </a:t>
                      </a:r>
                      <a:r>
                        <a:rPr lang="ru-RU" sz="1100" b="1" dirty="0" err="1">
                          <a:latin typeface="Times New Roman"/>
                          <a:ea typeface="Times New Roman"/>
                          <a:cs typeface="Times New Roman"/>
                        </a:rPr>
                        <a:t>п</a:t>
                      </a:r>
                      <a:r>
                        <a:rPr lang="ru-RU" sz="1100" b="1" dirty="0">
                          <a:latin typeface="Times New Roman"/>
                          <a:ea typeface="Times New Roman"/>
                          <a:cs typeface="Times New Roman"/>
                        </a:rPr>
                        <a:t>/</a:t>
                      </a:r>
                      <a:r>
                        <a:rPr lang="ru-RU" sz="1100" b="1" dirty="0" err="1">
                          <a:latin typeface="Times New Roman"/>
                          <a:ea typeface="Times New Roman"/>
                          <a:cs typeface="Times New Roman"/>
                        </a:rPr>
                        <a:t>п</a:t>
                      </a:r>
                      <a:endParaRPr lang="ru-RU" sz="1100" dirty="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Наименование мероприятия, конкурса, проекта</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Уровень проведения</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Участники конкурса</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Результаты участия в конкурсе</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679">
                <a:tc>
                  <a:txBody>
                    <a:bodyPr/>
                    <a:lstStyle/>
                    <a:p>
                      <a:pPr algn="ctr">
                        <a:lnSpc>
                          <a:spcPct val="115000"/>
                        </a:lnSpc>
                        <a:spcAft>
                          <a:spcPts val="0"/>
                        </a:spcAft>
                      </a:pPr>
                      <a:r>
                        <a:rPr lang="ru-RU" sz="1100" b="1">
                          <a:latin typeface="Times New Roman"/>
                          <a:ea typeface="Times New Roman"/>
                          <a:cs typeface="Times New Roman"/>
                        </a:rPr>
                        <a:t>1</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2</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3</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4</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5</a:t>
                      </a:r>
                      <a:endParaRPr lang="ru-RU" sz="1100">
                        <a:latin typeface="Calibri"/>
                        <a:ea typeface="Times New Roman"/>
                        <a:cs typeface="Times New Roman"/>
                      </a:endParaRPr>
                    </a:p>
                  </a:txBody>
                  <a:tcPr marL="21725" marR="21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038">
                <a:tc>
                  <a:txBody>
                    <a:bodyPr/>
                    <a:lstStyle/>
                    <a:p>
                      <a:pPr marL="342900" lvl="0" indent="-342900">
                        <a:lnSpc>
                          <a:spcPct val="115000"/>
                        </a:lnSpc>
                        <a:spcAft>
                          <a:spcPts val="0"/>
                        </a:spcAft>
                        <a:buFont typeface="+mj-lt"/>
                        <a:buAutoNum type="arabicPeriod"/>
                      </a:pPr>
                      <a:endParaRPr lang="ru-RU" sz="1100" b="1" dirty="0">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 геологический конкурс школьников 8-9 классов</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8-9 класс, 6 человек</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Похвальный лист за знания, проявленные в конкурсе</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718">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Интеллектуальная игра на городском геологическом конкурсе школьников 8-9 классов</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8-9 класс, 6 человек</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Похвальный лист за </a:t>
                      </a:r>
                      <a:r>
                        <a:rPr lang="en-US" sz="1100">
                          <a:latin typeface="Times New Roman"/>
                          <a:ea typeface="Times New Roman"/>
                          <a:cs typeface="Times New Roman"/>
                        </a:rPr>
                        <a:t>II</a:t>
                      </a:r>
                      <a:r>
                        <a:rPr lang="ru-RU" sz="1100">
                          <a:latin typeface="Times New Roman"/>
                          <a:ea typeface="Times New Roman"/>
                          <a:cs typeface="Times New Roman"/>
                        </a:rPr>
                        <a:t> место в интеллектуальной игре</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435">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Районный фестиваль детских общественных объединений и организаций ученического самоуправления</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Районный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Учащиеся 5-10 классов, 20 человек</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Победитель и обладатель кубка фестиваля</a:t>
                      </a:r>
                      <a:endParaRPr lang="ru-RU" sz="1100">
                        <a:latin typeface="Calibri"/>
                        <a:ea typeface="Times New Roman"/>
                        <a:cs typeface="Times New Roman"/>
                      </a:endParaRPr>
                    </a:p>
                    <a:p>
                      <a:pPr>
                        <a:lnSpc>
                          <a:spcPct val="115000"/>
                        </a:lnSpc>
                        <a:spcAft>
                          <a:spcPts val="0"/>
                        </a:spcAft>
                      </a:pPr>
                      <a:r>
                        <a:rPr lang="ru-RU" sz="1100">
                          <a:latin typeface="Times New Roman"/>
                          <a:ea typeface="Times New Roman"/>
                          <a:cs typeface="Times New Roman"/>
                        </a:rPr>
                        <a:t>Диплом I степени и кубок в номинации "Самая интеллектуальная команда"</a:t>
                      </a:r>
                      <a:endParaRPr lang="ru-RU" sz="1100">
                        <a:latin typeface="Calibri"/>
                        <a:ea typeface="Times New Roman"/>
                        <a:cs typeface="Times New Roman"/>
                      </a:endParaRPr>
                    </a:p>
                    <a:p>
                      <a:pPr>
                        <a:lnSpc>
                          <a:spcPct val="115000"/>
                        </a:lnSpc>
                        <a:spcAft>
                          <a:spcPts val="0"/>
                        </a:spcAft>
                      </a:pPr>
                      <a:r>
                        <a:rPr lang="ru-RU" sz="1100">
                          <a:latin typeface="Times New Roman"/>
                          <a:ea typeface="Times New Roman"/>
                          <a:cs typeface="Times New Roman"/>
                        </a:rPr>
                        <a:t>Диплом II степени в номинации "Лучшая команда кубка веселых и находчивых"</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038">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Конкурс среди младших школьников ОУ «Юный пешеход»</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Районный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Учащиеся начальной школы</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II</a:t>
                      </a:r>
                      <a:r>
                        <a:rPr lang="ru-RU" sz="1100">
                          <a:latin typeface="Times New Roman"/>
                          <a:ea typeface="Times New Roman"/>
                          <a:cs typeface="Times New Roman"/>
                        </a:rPr>
                        <a:t> место</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359">
                <a:tc>
                  <a:txBody>
                    <a:bodyPr/>
                    <a:lstStyle/>
                    <a:p>
                      <a:pPr marL="342900" lvl="0" indent="-342900">
                        <a:lnSpc>
                          <a:spcPct val="115000"/>
                        </a:lnSpc>
                        <a:spcAft>
                          <a:spcPts val="0"/>
                        </a:spcAft>
                        <a:buFont typeface="+mj-lt"/>
                        <a:buAutoNum type="arabicPeriod"/>
                      </a:pPr>
                      <a:endParaRPr lang="ru-RU" sz="1100" b="1" dirty="0">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 конкурс агитбригад ЮИД </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Районный</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8-9 класс, 10 человек</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Грамота за участие</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58" y="1928802"/>
          <a:ext cx="8424936" cy="4214842"/>
        </p:xfrm>
        <a:graphic>
          <a:graphicData uri="http://schemas.openxmlformats.org/drawingml/2006/table">
            <a:tbl>
              <a:tblPr/>
              <a:tblGrid>
                <a:gridCol w="471786"/>
                <a:gridCol w="1988003"/>
                <a:gridCol w="1988572"/>
                <a:gridCol w="1988003"/>
                <a:gridCol w="1988572"/>
              </a:tblGrid>
              <a:tr h="2195456">
                <a:tc>
                  <a:txBody>
                    <a:bodyPr/>
                    <a:lstStyle/>
                    <a:p>
                      <a:pPr marL="342900" lvl="0" indent="-342900">
                        <a:lnSpc>
                          <a:spcPct val="115000"/>
                        </a:lnSpc>
                        <a:spcAft>
                          <a:spcPts val="0"/>
                        </a:spcAft>
                        <a:buFont typeface="+mj-lt"/>
                        <a:buAutoNum type="arabicPeriod"/>
                      </a:pPr>
                      <a:endParaRPr lang="ru-RU" sz="1100" b="1" dirty="0">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Дебаты в формате Карла Поппера «Пластическая хирургия. За и против» между обучающимися ГБОУ СОШ № 572 и ГБОУ СОШ № 591</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Учащиеся 8-10 классов, 8 человек</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Победители (Иванова Мария, 8 класс; Камалетдинова Виктория 9 класс; Магомедова Саида, 10 класс, Чеботарева Марина, 10 класс)</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505">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Диспут «Наш мирный атом» между обучающимися ГБОУ СОШ № 327 и ГБОУ СОШ № 591</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Учащиеся 8-10 классов, 10человек</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Сертификаты участников</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881">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Спортивный праздник в рамках Недели детского здоровья между обучающимися ГБОУ СОШ № 572 и ГБОУ СОШ № 591</a:t>
                      </a:r>
                      <a:endParaRPr lang="ru-RU" sz="110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Учащиеся 5 классов, 20 человек</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Диплом </a:t>
                      </a:r>
                      <a:r>
                        <a:rPr lang="en-US" sz="1100" dirty="0">
                          <a:latin typeface="Times New Roman"/>
                          <a:ea typeface="Times New Roman"/>
                          <a:cs typeface="Times New Roman"/>
                        </a:rPr>
                        <a:t>I</a:t>
                      </a:r>
                      <a:r>
                        <a:rPr lang="ru-RU" sz="1100" dirty="0">
                          <a:latin typeface="Times New Roman"/>
                          <a:ea typeface="Times New Roman"/>
                          <a:cs typeface="Times New Roman"/>
                        </a:rPr>
                        <a:t> степени</a:t>
                      </a:r>
                      <a:endParaRPr lang="ru-RU" sz="1100" dirty="0">
                        <a:latin typeface="Calibri"/>
                        <a:ea typeface="Times New Roman"/>
                        <a:cs typeface="Times New Roman"/>
                      </a:endParaRPr>
                    </a:p>
                  </a:txBody>
                  <a:tcPr marL="21725" marR="21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i="1" dirty="0" smtClean="0"/>
              <a:t>Информация об основных достижениях РАБОТНИКОВ ОБРАЗОВАТЕЛЬНОГО УЧРЕЖДЕНИЯ</a:t>
            </a:r>
            <a:r>
              <a:rPr lang="ru-RU" sz="2000" i="1" dirty="0" smtClean="0"/>
              <a:t/>
            </a:r>
            <a:br>
              <a:rPr lang="ru-RU" sz="2000" i="1" dirty="0" smtClean="0"/>
            </a:br>
            <a:r>
              <a:rPr lang="ru-RU" sz="2000" b="1" i="1" dirty="0" smtClean="0"/>
              <a:t>за 2011/2012 учебный год</a:t>
            </a:r>
            <a:endParaRPr lang="ru-RU" sz="2000" i="1" dirty="0"/>
          </a:p>
        </p:txBody>
      </p:sp>
      <p:graphicFrame>
        <p:nvGraphicFramePr>
          <p:cNvPr id="4" name="Таблица 3"/>
          <p:cNvGraphicFramePr>
            <a:graphicFrameLocks noGrp="1"/>
          </p:cNvGraphicFramePr>
          <p:nvPr>
            <p:ph type="tbl" idx="1"/>
          </p:nvPr>
        </p:nvGraphicFramePr>
        <p:xfrm>
          <a:off x="107504" y="1772814"/>
          <a:ext cx="8784975" cy="4320481"/>
        </p:xfrm>
        <a:graphic>
          <a:graphicData uri="http://schemas.openxmlformats.org/drawingml/2006/table">
            <a:tbl>
              <a:tblPr/>
              <a:tblGrid>
                <a:gridCol w="491949"/>
                <a:gridCol w="2072960"/>
                <a:gridCol w="2073553"/>
                <a:gridCol w="2072960"/>
                <a:gridCol w="2073553"/>
              </a:tblGrid>
              <a:tr h="454789">
                <a:tc>
                  <a:txBody>
                    <a:bodyPr/>
                    <a:lstStyle/>
                    <a:p>
                      <a:pPr algn="ctr">
                        <a:lnSpc>
                          <a:spcPct val="115000"/>
                        </a:lnSpc>
                        <a:spcAft>
                          <a:spcPts val="0"/>
                        </a:spcAft>
                      </a:pPr>
                      <a:r>
                        <a:rPr lang="ru-RU" sz="1200" b="1" dirty="0">
                          <a:latin typeface="Times New Roman"/>
                          <a:ea typeface="Times New Roman"/>
                          <a:cs typeface="Times New Roman"/>
                        </a:rPr>
                        <a:t>№ </a:t>
                      </a: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Наименование мероприятия, конкурса, проекта</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Уровень проведения</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Участники конкурса</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Результаты участия в конкурсе</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95">
                <a:tc>
                  <a:txBody>
                    <a:bodyPr/>
                    <a:lstStyle/>
                    <a:p>
                      <a:pPr algn="ctr">
                        <a:lnSpc>
                          <a:spcPct val="115000"/>
                        </a:lnSpc>
                        <a:spcAft>
                          <a:spcPts val="0"/>
                        </a:spcAft>
                      </a:pPr>
                      <a:r>
                        <a:rPr lang="ru-RU" sz="1200" b="1">
                          <a:latin typeface="Times New Roman"/>
                          <a:ea typeface="Times New Roman"/>
                          <a:cs typeface="Times New Roman"/>
                        </a:rPr>
                        <a:t>1</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2</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3</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4</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5</a:t>
                      </a:r>
                      <a:endParaRPr lang="ru-RU" sz="1200">
                        <a:latin typeface="Calibri"/>
                        <a:ea typeface="Times New Roman"/>
                        <a:cs typeface="Times New Roman"/>
                      </a:endParaRPr>
                    </a:p>
                  </a:txBody>
                  <a:tcPr marL="11693" marR="11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178">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Нагрудный знак «Почетный работник общего образования Российской Федерации</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Всероссийский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Клюкина Надежда Анатольевна, учитель русского языка и литературы</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Нагрудный знак с удостоверением</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178">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Почетная грамота Министерства образования и науки</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Всероссийский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Остова Тамара Анатольевна, учитель ИЗО</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Почетная грамота</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178">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Почетная грамота Министерства образования и науки</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Всероссийский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Тихомирова Елена Ивановна, учитель начальных классов</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Почетная грамота</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763">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Третья международная научно-практическая конференция «Школа нового поколения: образовательная сеть как ресурс развития. Игра, труд, познание в пространстве сетевого взаимодействия»</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Международный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Ненилина Нина Васильевна, учитель географии</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Сертификат участника</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566738" y="142853"/>
          <a:ext cx="8109717" cy="5929353"/>
        </p:xfrm>
        <a:graphic>
          <a:graphicData uri="http://schemas.openxmlformats.org/drawingml/2006/table">
            <a:tbl>
              <a:tblPr/>
              <a:tblGrid>
                <a:gridCol w="450603"/>
                <a:gridCol w="1898737"/>
                <a:gridCol w="1899280"/>
                <a:gridCol w="1898737"/>
                <a:gridCol w="1962360"/>
              </a:tblGrid>
              <a:tr h="1794606">
                <a:tc>
                  <a:txBody>
                    <a:bodyPr/>
                    <a:lstStyle/>
                    <a:p>
                      <a:pPr marL="342900" lvl="0" indent="-342900" algn="ctr">
                        <a:lnSpc>
                          <a:spcPct val="115000"/>
                        </a:lnSpc>
                        <a:spcAft>
                          <a:spcPts val="0"/>
                        </a:spcAft>
                        <a:buFont typeface="+mj-lt"/>
                        <a:buAutoNum type="arabicPeriod"/>
                      </a:pPr>
                      <a:endParaRPr lang="ru-RU" sz="1200" b="1" dirty="0">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Всероссийский конкурс лидеров и руководителей детских и молодежных общественных объединений «Лидер </a:t>
                      </a:r>
                      <a:r>
                        <a:rPr lang="en-US" sz="1200" dirty="0">
                          <a:latin typeface="Times New Roman"/>
                          <a:ea typeface="Times New Roman"/>
                          <a:cs typeface="Times New Roman"/>
                        </a:rPr>
                        <a:t>XXI</a:t>
                      </a:r>
                      <a:r>
                        <a:rPr lang="ru-RU" sz="1200" dirty="0">
                          <a:latin typeface="Times New Roman"/>
                          <a:ea typeface="Times New Roman"/>
                          <a:cs typeface="Times New Roman"/>
                        </a:rPr>
                        <a:t> века»</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Всероссийский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Сычева Александра Владимировна, педагог-организатор</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Финалист, сертификат участника </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124">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Times New Roman"/>
                          <a:ea typeface="Times New Roman"/>
                          <a:cs typeface="Times New Roman"/>
                        </a:rPr>
                        <a:t>II</a:t>
                      </a:r>
                      <a:r>
                        <a:rPr lang="ru-RU" sz="1200" dirty="0">
                          <a:latin typeface="Times New Roman"/>
                          <a:ea typeface="Times New Roman"/>
                          <a:cs typeface="Times New Roman"/>
                        </a:rPr>
                        <a:t> всероссийская олимпиада педагогического мастерства</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Всероссийский</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Завадская Марина Владимировна, учитель английского языка</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Лауреат</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124">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Times New Roman"/>
                          <a:ea typeface="Times New Roman"/>
                          <a:cs typeface="Times New Roman"/>
                        </a:rPr>
                        <a:t>II</a:t>
                      </a:r>
                      <a:r>
                        <a:rPr lang="ru-RU" sz="1200" dirty="0">
                          <a:latin typeface="Times New Roman"/>
                          <a:ea typeface="Times New Roman"/>
                          <a:cs typeface="Times New Roman"/>
                        </a:rPr>
                        <a:t> всероссийская олимпиада педагогического мастерства</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Всероссийский</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Гаврилова Виктория Викторовна, учитель английского языка</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Лауреат</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833">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V</a:t>
                      </a:r>
                      <a:r>
                        <a:rPr lang="ru-RU" sz="1200">
                          <a:latin typeface="Times New Roman"/>
                          <a:ea typeface="Times New Roman"/>
                          <a:cs typeface="Times New Roman"/>
                        </a:rPr>
                        <a:t> фестиваль детского литературного творчества</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Всероссийский</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err="1">
                          <a:latin typeface="Times New Roman"/>
                          <a:ea typeface="Times New Roman"/>
                          <a:cs typeface="Times New Roman"/>
                        </a:rPr>
                        <a:t>Клюкина</a:t>
                      </a:r>
                      <a:r>
                        <a:rPr lang="ru-RU" sz="1200" dirty="0">
                          <a:latin typeface="Times New Roman"/>
                          <a:ea typeface="Times New Roman"/>
                          <a:cs typeface="Times New Roman"/>
                        </a:rPr>
                        <a:t> Надежда Анатольевна, учитель русского языка и литературы</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Благодарственное письмо за активное участие в подготовке и проведении </a:t>
                      </a:r>
                      <a:r>
                        <a:rPr lang="ru-RU" sz="1200" dirty="0" err="1">
                          <a:latin typeface="Times New Roman"/>
                          <a:ea typeface="Times New Roman"/>
                          <a:cs typeface="Times New Roman"/>
                        </a:rPr>
                        <a:t>феситваля</a:t>
                      </a:r>
                      <a:r>
                        <a:rPr lang="ru-RU" sz="1200" dirty="0">
                          <a:latin typeface="Times New Roman"/>
                          <a:ea typeface="Times New Roman"/>
                          <a:cs typeface="Times New Roman"/>
                        </a:rPr>
                        <a:t> в 2012 году</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833">
                <a:tc>
                  <a:txBody>
                    <a:bodyPr/>
                    <a:lstStyle/>
                    <a:p>
                      <a:pPr marL="342900" lvl="0" indent="-342900" algn="ctr">
                        <a:lnSpc>
                          <a:spcPct val="115000"/>
                        </a:lnSpc>
                        <a:spcAft>
                          <a:spcPts val="0"/>
                        </a:spcAft>
                        <a:buFont typeface="+mj-lt"/>
                        <a:buAutoNum type="arabicPeriod"/>
                      </a:pPr>
                      <a:endParaRPr lang="ru-RU" sz="1200" b="1" dirty="0">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Всероссийская научно-практическая конференция учителей математики и физики</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Всероссийский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Григорьева Людмила Николаевна, учитель физики</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Сертификат участника научно-практической конференции</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833">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Всероссийская научно-практическая конференция учителей математики и физики</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Всероссийский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Григорьева Людмила Николаевна, учитель физики</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Сертификат участника мастерской «Качественная задача в материалах ЕГЭ по физике»</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571472" y="428604"/>
          <a:ext cx="8148666" cy="5643602"/>
        </p:xfrm>
        <a:graphic>
          <a:graphicData uri="http://schemas.openxmlformats.org/drawingml/2006/table">
            <a:tbl>
              <a:tblPr/>
              <a:tblGrid>
                <a:gridCol w="452767"/>
                <a:gridCol w="1907856"/>
                <a:gridCol w="1908402"/>
                <a:gridCol w="1907856"/>
                <a:gridCol w="1971785"/>
              </a:tblGrid>
              <a:tr h="1386773">
                <a:tc>
                  <a:txBody>
                    <a:bodyPr/>
                    <a:lstStyle/>
                    <a:p>
                      <a:pPr marL="342900" lvl="0" indent="-342900" algn="ctr">
                        <a:lnSpc>
                          <a:spcPct val="115000"/>
                        </a:lnSpc>
                        <a:spcAft>
                          <a:spcPts val="0"/>
                        </a:spcAft>
                        <a:buFont typeface="+mj-lt"/>
                        <a:buAutoNum type="arabicPeriod"/>
                      </a:pPr>
                      <a:endParaRPr lang="ru-RU" sz="1200" b="1" dirty="0">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Конкурс на присуждение премии Правительства Санкт-Петербурга «Лучший классный руководитель СПб»</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Городской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Судоргина Мираслава Владимировна, учитель английского языка, классный руководитель 7 «Б» класса</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latin typeface="Times New Roman"/>
                          <a:ea typeface="Times New Roman"/>
                          <a:cs typeface="Times New Roman"/>
                        </a:rPr>
                        <a:t>Победитель!</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568">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Реализация программы внеурочной деятельности для 1-4 классов ФГОС </a:t>
                      </a:r>
                      <a:r>
                        <a:rPr lang="en-US" sz="1200" dirty="0">
                          <a:latin typeface="Times New Roman"/>
                          <a:ea typeface="Times New Roman"/>
                          <a:cs typeface="Times New Roman"/>
                        </a:rPr>
                        <a:t>II</a:t>
                      </a:r>
                      <a:r>
                        <a:rPr lang="ru-RU" sz="1200" dirty="0">
                          <a:latin typeface="Times New Roman"/>
                          <a:ea typeface="Times New Roman"/>
                          <a:cs typeface="Times New Roman"/>
                        </a:rPr>
                        <a:t> поколения</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Городской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Директор школы Чепелкина Людмила Петровна, заместитель директора по УВР Шумратова Нонна Георгиевна, 9 учителей начальной школы</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Благодарность городского детского школьного центра «Эрудит» за совместное плодотворное сотрудничество, за активное участие во внеурочной деятельности школы</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5443">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Городской геологический конкурс школьников 8-9 классов</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Городской</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Ненилина Нина Васильевна, учитель географии</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Благодарность ГОУ СПб городского дворца творчества юных» за плодотворную деятельность по подготовке команды к городскому конкурсу школьников по геологии в 2011-2012 учебном году</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0818">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Times New Roman"/>
                          <a:ea typeface="Times New Roman"/>
                          <a:cs typeface="Times New Roman"/>
                        </a:rPr>
                        <a:t>IX </a:t>
                      </a:r>
                      <a:r>
                        <a:rPr lang="ru-RU" sz="1200" dirty="0">
                          <a:latin typeface="Times New Roman"/>
                          <a:ea typeface="Times New Roman"/>
                          <a:cs typeface="Times New Roman"/>
                        </a:rPr>
                        <a:t>городской фестиваль-конкурс лидеров детских общественных объединений «Как вести за собой».</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Городской</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Сычева Александра Владимировна, педагог-организатор</a:t>
                      </a:r>
                      <a:endParaRPr lang="ru-RU" sz="12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Благодарность за педагогическое творчество, мастерство и подготовку участника городского фестиваля</a:t>
                      </a:r>
                      <a:endParaRPr lang="ru-RU" sz="12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4" y="142852"/>
          <a:ext cx="8715437" cy="5929356"/>
        </p:xfrm>
        <a:graphic>
          <a:graphicData uri="http://schemas.openxmlformats.org/drawingml/2006/table">
            <a:tbl>
              <a:tblPr/>
              <a:tblGrid>
                <a:gridCol w="484259"/>
                <a:gridCol w="2040555"/>
                <a:gridCol w="2041138"/>
                <a:gridCol w="2040555"/>
                <a:gridCol w="2108930"/>
              </a:tblGrid>
              <a:tr h="1705689">
                <a:tc>
                  <a:txBody>
                    <a:bodyPr/>
                    <a:lstStyle/>
                    <a:p>
                      <a:pPr marL="342900" lvl="0" indent="-342900" algn="ctr">
                        <a:lnSpc>
                          <a:spcPct val="115000"/>
                        </a:lnSpc>
                        <a:spcAft>
                          <a:spcPts val="0"/>
                        </a:spcAft>
                        <a:buFont typeface="+mj-lt"/>
                        <a:buAutoNum type="arabicPeriod"/>
                      </a:pPr>
                      <a:endParaRPr lang="ru-RU" sz="1100" b="1" dirty="0">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Городская конференция методистов, руководителей и лидеров детских общественных объединений.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Городской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Сычева Александра Владимировна, педагог-организатор</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 участника</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742">
                <a:tc>
                  <a:txBody>
                    <a:bodyPr/>
                    <a:lstStyle/>
                    <a:p>
                      <a:pPr marL="342900" lvl="0" indent="-342900" algn="ctr">
                        <a:lnSpc>
                          <a:spcPct val="115000"/>
                        </a:lnSpc>
                        <a:spcAft>
                          <a:spcPts val="0"/>
                        </a:spcAft>
                        <a:buFont typeface="+mj-lt"/>
                        <a:buAutoNum type="arabicPeriod"/>
                      </a:pPr>
                      <a:endParaRPr lang="ru-RU" sz="11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Мастер-класс «Десерт для мамы» (Работа с гофрокартоном. ДПИ)</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Городской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Остова Тамара Анатольевне, учитель изобразительного искусства</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Благодарность СПб АППО за проведение мастер-класса</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742">
                <a:tc>
                  <a:txBody>
                    <a:bodyPr/>
                    <a:lstStyle/>
                    <a:p>
                      <a:pPr marL="342900" lvl="0" indent="-342900" algn="ctr">
                        <a:lnSpc>
                          <a:spcPct val="115000"/>
                        </a:lnSpc>
                        <a:spcAft>
                          <a:spcPts val="0"/>
                        </a:spcAft>
                        <a:buFont typeface="+mj-lt"/>
                        <a:buAutoNum type="arabicPeriod"/>
                      </a:pPr>
                      <a:endParaRPr lang="ru-RU" sz="11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Жюри районного этапа Всероссийской олимпиады по русскому языку</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Клюкина Надежда Анатольевна, учитель русского языка и литературы</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 за участие в работе Жюри районного этапа Всероссийской олимпиады</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742">
                <a:tc>
                  <a:txBody>
                    <a:bodyPr/>
                    <a:lstStyle/>
                    <a:p>
                      <a:pPr marL="342900" lvl="0" indent="-342900" algn="ctr">
                        <a:lnSpc>
                          <a:spcPct val="115000"/>
                        </a:lnSpc>
                        <a:spcAft>
                          <a:spcPts val="0"/>
                        </a:spcAft>
                        <a:buFont typeface="+mj-lt"/>
                        <a:buAutoNum type="arabicPeriod"/>
                      </a:pPr>
                      <a:endParaRPr lang="ru-RU" sz="11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Жюри районного этапа Всероссийской олимпиады по литературе</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Городской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Клюкина Надежда Анатольевна, учитель русского языка и литературы</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 за участие в работе Жюри районного этапа Всероссийской олимпиады</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874">
                <a:tc>
                  <a:txBody>
                    <a:bodyPr/>
                    <a:lstStyle/>
                    <a:p>
                      <a:pPr marL="342900" lvl="0" indent="-342900" algn="ctr">
                        <a:lnSpc>
                          <a:spcPct val="115000"/>
                        </a:lnSpc>
                        <a:spcAft>
                          <a:spcPts val="0"/>
                        </a:spcAft>
                        <a:buFont typeface="+mj-lt"/>
                        <a:buAutoNum type="arabicPeriod"/>
                      </a:pPr>
                      <a:endParaRPr lang="ru-RU" sz="11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Конкурс педагогических достижений в номинации «Гармония, благополучие, поддержка»</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Судоргина Мираслава Владимировна, учитель английского языка, классный руководитель 7 «Б» класса</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Победитель в районном этапе конкурса</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560">
                <a:tc>
                  <a:txBody>
                    <a:bodyPr/>
                    <a:lstStyle/>
                    <a:p>
                      <a:pPr marL="342900" lvl="0" indent="-342900" algn="ctr">
                        <a:lnSpc>
                          <a:spcPct val="115000"/>
                        </a:lnSpc>
                        <a:spcAft>
                          <a:spcPts val="0"/>
                        </a:spcAft>
                        <a:buFont typeface="+mj-lt"/>
                        <a:buAutoNum type="arabicPeriod"/>
                      </a:pPr>
                      <a:endParaRPr lang="ru-RU" sz="11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Конкурс педагогических достижений в номинации «Педагогические надежды»</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Васильева Анна Павловна, учитель начальной школы, стаж педагогической работы 2 года</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Участник</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007">
                <a:tc>
                  <a:txBody>
                    <a:bodyPr/>
                    <a:lstStyle/>
                    <a:p>
                      <a:pPr marL="342900" lvl="0" indent="-342900" algn="ctr">
                        <a:lnSpc>
                          <a:spcPct val="115000"/>
                        </a:lnSpc>
                        <a:spcAft>
                          <a:spcPts val="0"/>
                        </a:spcAft>
                        <a:buFont typeface="+mj-lt"/>
                        <a:buAutoNum type="arabicPeriod"/>
                      </a:pPr>
                      <a:endParaRPr lang="ru-RU" sz="11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Районная олимпиада по изобразительному искусству</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Остова Тамара Анатольевна, учитель изобразительного искусства</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Грамота за творческий подход к работе и высокий уровень подготовки учащихся к районной олимпиаде по изобразительному искусству</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214282" y="142853"/>
          <a:ext cx="8715438" cy="6076092"/>
        </p:xfrm>
        <a:graphic>
          <a:graphicData uri="http://schemas.openxmlformats.org/drawingml/2006/table">
            <a:tbl>
              <a:tblPr/>
              <a:tblGrid>
                <a:gridCol w="484259"/>
                <a:gridCol w="2040555"/>
                <a:gridCol w="2041139"/>
                <a:gridCol w="2040555"/>
                <a:gridCol w="2108930"/>
              </a:tblGrid>
              <a:tr h="1449228">
                <a:tc>
                  <a:txBody>
                    <a:bodyPr/>
                    <a:lstStyle/>
                    <a:p>
                      <a:pPr marL="342900" lvl="0" indent="-342900" algn="ctr">
                        <a:lnSpc>
                          <a:spcPct val="115000"/>
                        </a:lnSpc>
                        <a:spcAft>
                          <a:spcPts val="0"/>
                        </a:spcAft>
                        <a:buFont typeface="+mj-lt"/>
                        <a:buAutoNum type="arabicPeriod"/>
                      </a:pPr>
                      <a:endParaRPr lang="ru-RU" sz="1200" b="1" dirty="0">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 фестиваль детских общественных объединений и организаций ученического самоуправления</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Сычева Александра Владимировна, педагог-организатор</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Благодарность за высокий уровень подготовки команды на районы фестиваль</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732">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Программа «Духовно-нравственное воспитание учащихся образовательных учреждений Невского района 2010-2015»</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err="1">
                          <a:latin typeface="Times New Roman"/>
                          <a:ea typeface="Times New Roman"/>
                          <a:cs typeface="Times New Roman"/>
                        </a:rPr>
                        <a:t>Чепелкина</a:t>
                      </a:r>
                      <a:r>
                        <a:rPr lang="ru-RU" sz="1100" dirty="0">
                          <a:latin typeface="Times New Roman"/>
                          <a:ea typeface="Times New Roman"/>
                          <a:cs typeface="Times New Roman"/>
                        </a:rPr>
                        <a:t> Людмила Петровна, директор школы</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Благодарность за активное участие в реализации программы</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732">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Программа «Духовно-нравственное воспитание учащихся образовательных учреждений Невского района 2010-2015»</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Сычева Александра Владимировна, педагог-организатор</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Благодарность за активное участие в реализации программы</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732">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Работа методического объединения учителей истории</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err="1">
                          <a:latin typeface="Times New Roman"/>
                          <a:ea typeface="Times New Roman"/>
                          <a:cs typeface="Times New Roman"/>
                        </a:rPr>
                        <a:t>Петкевич</a:t>
                      </a:r>
                      <a:r>
                        <a:rPr lang="ru-RU" sz="1100" dirty="0">
                          <a:latin typeface="Times New Roman"/>
                          <a:ea typeface="Times New Roman"/>
                          <a:cs typeface="Times New Roman"/>
                        </a:rPr>
                        <a:t> Елена Михайловна, учитель истории</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Грамота за активное участие в работе методического объединения учителей истории Невского района в 2011-2012 учебном году</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455">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Диспут «Наш мирный атом» между обучающимися ГБОУ СОШ № 327 и ГБОУ СОШ № 591</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Районный</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Сычева Александра Владимировна, педагог-организатор</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Сертификат участника</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038">
                <a:tc>
                  <a:txBody>
                    <a:bodyPr/>
                    <a:lstStyle/>
                    <a:p>
                      <a:pPr marL="342900" lvl="0" indent="-342900" algn="ctr">
                        <a:lnSpc>
                          <a:spcPct val="115000"/>
                        </a:lnSpc>
                        <a:spcAft>
                          <a:spcPts val="0"/>
                        </a:spcAft>
                        <a:buFont typeface="+mj-lt"/>
                        <a:buAutoNum type="arabicPeriod"/>
                      </a:pPr>
                      <a:endParaRPr lang="ru-RU" sz="1200" b="1">
                        <a:latin typeface="Times New Roman"/>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Дебаты в формате Карла Поппера «Пластическая хирургия. За и против» между обучающимися ГБОУ СОШ № 572 и ГБОУ СОШ № 591</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Районный</a:t>
                      </a:r>
                      <a:endParaRPr lang="ru-RU" sz="110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Сычева Александра Владимировна, педагог-организатор</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Сертификат участника</a:t>
                      </a:r>
                      <a:endParaRPr lang="ru-RU" sz="1100" dirty="0">
                        <a:latin typeface="Calibri"/>
                        <a:ea typeface="Times New Roman"/>
                        <a:cs typeface="Times New Roman"/>
                      </a:endParaRPr>
                    </a:p>
                  </a:txBody>
                  <a:tcPr marL="11693" marR="11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i="1" dirty="0" smtClean="0"/>
              <a:t>Информация об основных достижениях ОБУЧАЮЩИХСЯ ОБРАЗОВАТЕЛЬНОГО УЧРЕЖДЕНИЯ</a:t>
            </a:r>
            <a:r>
              <a:rPr lang="ru-RU" sz="2000" i="1" dirty="0" smtClean="0"/>
              <a:t/>
            </a:r>
            <a:br>
              <a:rPr lang="ru-RU" sz="2000" i="1" dirty="0" smtClean="0"/>
            </a:br>
            <a:r>
              <a:rPr lang="ru-RU" sz="2000" b="1" i="1" dirty="0" smtClean="0"/>
              <a:t>за 2011/2012 учебный год</a:t>
            </a:r>
            <a:endParaRPr lang="ru-RU" sz="2000" i="1" dirty="0"/>
          </a:p>
        </p:txBody>
      </p:sp>
      <p:graphicFrame>
        <p:nvGraphicFramePr>
          <p:cNvPr id="4" name="Таблица 3"/>
          <p:cNvGraphicFramePr>
            <a:graphicFrameLocks noGrp="1"/>
          </p:cNvGraphicFramePr>
          <p:nvPr/>
        </p:nvGraphicFramePr>
        <p:xfrm>
          <a:off x="142844" y="1714488"/>
          <a:ext cx="8715436" cy="4381387"/>
        </p:xfrm>
        <a:graphic>
          <a:graphicData uri="http://schemas.openxmlformats.org/drawingml/2006/table">
            <a:tbl>
              <a:tblPr/>
              <a:tblGrid>
                <a:gridCol w="488058"/>
                <a:gridCol w="2056551"/>
                <a:gridCol w="2057138"/>
                <a:gridCol w="2056551"/>
                <a:gridCol w="2057138"/>
              </a:tblGrid>
              <a:tr h="363367">
                <a:tc>
                  <a:txBody>
                    <a:bodyPr/>
                    <a:lstStyle/>
                    <a:p>
                      <a:pPr algn="ctr">
                        <a:lnSpc>
                          <a:spcPct val="115000"/>
                        </a:lnSpc>
                        <a:spcAft>
                          <a:spcPts val="0"/>
                        </a:spcAft>
                      </a:pPr>
                      <a:r>
                        <a:rPr lang="ru-RU" sz="1100" b="1">
                          <a:latin typeface="Times New Roman"/>
                          <a:ea typeface="Times New Roman"/>
                          <a:cs typeface="Times New Roman"/>
                        </a:rPr>
                        <a:t>№ п/п</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Наименование мероприятия, конкурса, проекта</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Уровень проведения</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Участники конкурса</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Результаты участия в конкурсе</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15">
                <a:tc>
                  <a:txBody>
                    <a:bodyPr/>
                    <a:lstStyle/>
                    <a:p>
                      <a:pPr algn="ctr">
                        <a:lnSpc>
                          <a:spcPct val="115000"/>
                        </a:lnSpc>
                        <a:spcAft>
                          <a:spcPts val="0"/>
                        </a:spcAft>
                      </a:pPr>
                      <a:r>
                        <a:rPr lang="ru-RU" sz="1100" b="1">
                          <a:latin typeface="Times New Roman"/>
                          <a:ea typeface="Times New Roman"/>
                          <a:cs typeface="Times New Roman"/>
                        </a:rPr>
                        <a:t>1</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2</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3</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4</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5</a:t>
                      </a:r>
                      <a:endParaRPr lang="ru-RU" sz="1100">
                        <a:latin typeface="Calibri"/>
                        <a:ea typeface="Times New Roman"/>
                        <a:cs typeface="Times New Roman"/>
                      </a:endParaRPr>
                    </a:p>
                  </a:txBody>
                  <a:tcPr marL="9534" marR="9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734">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III </a:t>
                      </a:r>
                      <a:r>
                        <a:rPr lang="ru-RU" sz="1100">
                          <a:latin typeface="Times New Roman"/>
                          <a:ea typeface="Times New Roman"/>
                          <a:cs typeface="Times New Roman"/>
                        </a:rPr>
                        <a:t>международный открытый конкурс среди юных журналистов "Невское перо-2012"</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Международный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10 </a:t>
                      </a:r>
                      <a:r>
                        <a:rPr lang="ru-RU" sz="1100">
                          <a:latin typeface="Times New Roman"/>
                          <a:ea typeface="Times New Roman"/>
                          <a:cs typeface="Times New Roman"/>
                        </a:rPr>
                        <a:t>класс, 1 человек, Марина Чеботарева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2 степени в номинации "Иллюстрация" (Фотография)</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782">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Пресс-конференция с участием гостей из Силезского университета города Катовица в Польше в Институте социологии и управления социальными процессами СПбГУЭСЫ</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Международный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Учащиеся 8-10 классов, 5 человек</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Сертификаты участников</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048">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III</a:t>
                      </a:r>
                      <a:r>
                        <a:rPr lang="ru-RU" sz="1100">
                          <a:latin typeface="Times New Roman"/>
                          <a:ea typeface="Times New Roman"/>
                          <a:cs typeface="Times New Roman"/>
                        </a:rPr>
                        <a:t>-й открытый всероссийский конкурс юных художников «Я нарисую мир»</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Всероссийский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9 класс, 1 человек, Громова Ирина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лауреата </a:t>
                      </a:r>
                      <a:r>
                        <a:rPr lang="en-US" sz="1100">
                          <a:latin typeface="Times New Roman"/>
                          <a:ea typeface="Times New Roman"/>
                          <a:cs typeface="Times New Roman"/>
                        </a:rPr>
                        <a:t>I</a:t>
                      </a:r>
                      <a:r>
                        <a:rPr lang="ru-RU" sz="1100">
                          <a:latin typeface="Times New Roman"/>
                          <a:ea typeface="Times New Roman"/>
                          <a:cs typeface="Times New Roman"/>
                        </a:rPr>
                        <a:t> степени</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048">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a:t>
                      </a:r>
                      <a:r>
                        <a:rPr lang="ru-RU" sz="1100">
                          <a:latin typeface="Times New Roman"/>
                          <a:ea typeface="Times New Roman"/>
                          <a:cs typeface="Times New Roman"/>
                        </a:rPr>
                        <a:t>-й открытый всероссийский конкурс юных художников «Я нарисую мир»</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Всероссийский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2 класс, 1 человек, Галстян Анна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лауреата </a:t>
                      </a:r>
                      <a:r>
                        <a:rPr lang="en-US" sz="1100">
                          <a:latin typeface="Times New Roman"/>
                          <a:ea typeface="Times New Roman"/>
                          <a:cs typeface="Times New Roman"/>
                        </a:rPr>
                        <a:t>II</a:t>
                      </a:r>
                      <a:r>
                        <a:rPr lang="ru-RU" sz="1100">
                          <a:latin typeface="Times New Roman"/>
                          <a:ea typeface="Times New Roman"/>
                          <a:cs typeface="Times New Roman"/>
                        </a:rPr>
                        <a:t> степени</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048">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II</a:t>
                      </a:r>
                      <a:r>
                        <a:rPr lang="ru-RU" sz="1100">
                          <a:latin typeface="Times New Roman"/>
                          <a:ea typeface="Times New Roman"/>
                          <a:cs typeface="Times New Roman"/>
                        </a:rPr>
                        <a:t>-й открытый всероссийский конкурс юных художников «Я нарисую мир»</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Всероссийский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2 класс, 1 человек, Галстян Анна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Диплом лауреата </a:t>
                      </a:r>
                      <a:r>
                        <a:rPr lang="en-US" sz="1100" dirty="0">
                          <a:latin typeface="Times New Roman"/>
                          <a:ea typeface="Times New Roman"/>
                          <a:cs typeface="Times New Roman"/>
                        </a:rPr>
                        <a:t>II</a:t>
                      </a:r>
                      <a:r>
                        <a:rPr lang="ru-RU" sz="1100" dirty="0">
                          <a:latin typeface="Times New Roman"/>
                          <a:ea typeface="Times New Roman"/>
                          <a:cs typeface="Times New Roman"/>
                        </a:rPr>
                        <a:t> степени</a:t>
                      </a:r>
                      <a:endParaRPr lang="ru-RU" sz="11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dirty="0" smtClean="0"/>
              <a:t>Эта работа одновременно помогает своевременно решать проблемы, возникающие в процессе обучения. </a:t>
            </a:r>
          </a:p>
          <a:p>
            <a:pPr>
              <a:buNone/>
            </a:pPr>
            <a:r>
              <a:rPr lang="ru-RU" sz="1800" dirty="0" smtClean="0"/>
              <a:t>2. </a:t>
            </a:r>
            <a:r>
              <a:rPr lang="ru-RU" sz="1800" dirty="0" err="1" smtClean="0"/>
              <a:t>Внутришкольный</a:t>
            </a:r>
            <a:r>
              <a:rPr lang="ru-RU" sz="1800" dirty="0" smtClean="0"/>
              <a:t> контроль, предусматривающий посещение уроков, проверку ведения документации учителями и обучающимися, создание социального портрета классов, проведение малых педагогических советов по классам или параллелям (в зависимости от поставленной задачи).</a:t>
            </a:r>
          </a:p>
          <a:p>
            <a:pPr>
              <a:buNone/>
            </a:pPr>
            <a:r>
              <a:rPr lang="ru-RU" sz="1800" dirty="0" smtClean="0"/>
              <a:t>3. Проведение индивидуальных встреч с родителями по результатам административных работ, успеваемости за четверть, полугодие; проведение индивидуальных педагогических консультаций педагогов-предметников по коррекции поведения и успеваемости обучающихся. </a:t>
            </a:r>
          </a:p>
          <a:p>
            <a:pPr>
              <a:buNone/>
            </a:pPr>
            <a:r>
              <a:rPr lang="ru-RU" sz="1800" dirty="0" smtClean="0"/>
              <a:t>4. Проведение в течение учебного года предметных недель, предполагающих расширение и  углубление знаний по предмету, реализацию творческого потенциала обучающихся. </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179512" y="116632"/>
          <a:ext cx="8530556" cy="6441789"/>
        </p:xfrm>
        <a:graphic>
          <a:graphicData uri="http://schemas.openxmlformats.org/drawingml/2006/table">
            <a:tbl>
              <a:tblPr/>
              <a:tblGrid>
                <a:gridCol w="477706"/>
                <a:gridCol w="2012925"/>
                <a:gridCol w="2013500"/>
                <a:gridCol w="2012925"/>
                <a:gridCol w="2013500"/>
              </a:tblGrid>
              <a:tr h="507336">
                <a:tc>
                  <a:txBody>
                    <a:bodyPr/>
                    <a:lstStyle/>
                    <a:p>
                      <a:pPr marL="342900" lvl="0" indent="-342900">
                        <a:lnSpc>
                          <a:spcPct val="115000"/>
                        </a:lnSpc>
                        <a:spcAft>
                          <a:spcPts val="0"/>
                        </a:spcAft>
                        <a:buFont typeface="+mj-lt"/>
                        <a:buAutoNum type="arabicPeriod"/>
                      </a:pPr>
                      <a:endParaRPr lang="ru-RU" sz="11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III</a:t>
                      </a:r>
                      <a:r>
                        <a:rPr lang="ru-RU" sz="1100">
                          <a:latin typeface="Times New Roman"/>
                          <a:ea typeface="Times New Roman"/>
                          <a:cs typeface="Times New Roman"/>
                        </a:rPr>
                        <a:t>-й открытый всероссийский конкурс юных художников «Я нарисую мир»</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Всероссийский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6 класс, 1 человек, Пузыня Ксения</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лауреата </a:t>
                      </a:r>
                      <a:r>
                        <a:rPr lang="en-US" sz="1100">
                          <a:latin typeface="Times New Roman"/>
                          <a:ea typeface="Times New Roman"/>
                          <a:cs typeface="Times New Roman"/>
                        </a:rPr>
                        <a:t>II</a:t>
                      </a:r>
                      <a:r>
                        <a:rPr lang="ru-RU" sz="1100">
                          <a:latin typeface="Times New Roman"/>
                          <a:ea typeface="Times New Roman"/>
                          <a:cs typeface="Times New Roman"/>
                        </a:rPr>
                        <a:t> степени</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9087">
                <a:tc>
                  <a:txBody>
                    <a:bodyPr/>
                    <a:lstStyle/>
                    <a:p>
                      <a:pPr marL="342900" lvl="0" indent="-342900">
                        <a:lnSpc>
                          <a:spcPct val="115000"/>
                        </a:lnSpc>
                        <a:spcAft>
                          <a:spcPts val="0"/>
                        </a:spcAft>
                        <a:buFont typeface="+mj-lt"/>
                        <a:buAutoNum type="arabicPeriod"/>
                      </a:pPr>
                      <a:endParaRPr lang="ru-RU" sz="11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Всероссийская олимпиада школьников по биологии</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Региональный</a:t>
                      </a:r>
                      <a:endParaRPr lang="ru-RU" sz="11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9 класс, 1 человек, Ситникова Елена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Призер</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8351">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Конкурс исследовательских работ учащихся Санкт-Петербурга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7 класс, 1 человек, Соколова Алина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a:t>
                      </a:r>
                      <a:r>
                        <a:rPr lang="en-US" sz="1100">
                          <a:latin typeface="Times New Roman"/>
                          <a:ea typeface="Times New Roman"/>
                          <a:cs typeface="Times New Roman"/>
                        </a:rPr>
                        <a:t>I</a:t>
                      </a:r>
                      <a:r>
                        <a:rPr lang="ru-RU" sz="1100">
                          <a:latin typeface="Times New Roman"/>
                          <a:ea typeface="Times New Roman"/>
                          <a:cs typeface="Times New Roman"/>
                        </a:rPr>
                        <a:t> степени, публикация в сборнике работ «Город. Люди. Память» выпускников школы юных историков при СПб благотворительном фонде развития детского творчества «Добрыня», СПб, 2012</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90">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VI</a:t>
                      </a:r>
                      <a:r>
                        <a:rPr lang="ru-RU" sz="1100">
                          <a:latin typeface="Times New Roman"/>
                          <a:ea typeface="Times New Roman"/>
                          <a:cs typeface="Times New Roman"/>
                        </a:rPr>
                        <a:t> Лихачевские чтения</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7-9 класс, 3 человека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 </a:t>
                      </a:r>
                      <a:r>
                        <a:rPr lang="ru-RU" sz="1100">
                          <a:latin typeface="Times New Roman"/>
                          <a:ea typeface="Times New Roman"/>
                          <a:cs typeface="Times New Roman"/>
                        </a:rPr>
                        <a:t>место (Бахвалов Илья, 9 класс), </a:t>
                      </a:r>
                      <a:r>
                        <a:rPr lang="en-US" sz="1100">
                          <a:latin typeface="Times New Roman"/>
                          <a:ea typeface="Times New Roman"/>
                          <a:cs typeface="Times New Roman"/>
                        </a:rPr>
                        <a:t>I</a:t>
                      </a:r>
                      <a:r>
                        <a:rPr lang="ru-RU" sz="1100">
                          <a:latin typeface="Times New Roman"/>
                          <a:ea typeface="Times New Roman"/>
                          <a:cs typeface="Times New Roman"/>
                        </a:rPr>
                        <a:t> место (Леонтьева Елизавета, 8 класс), </a:t>
                      </a:r>
                      <a:r>
                        <a:rPr lang="en-US" sz="1100">
                          <a:latin typeface="Times New Roman"/>
                          <a:ea typeface="Times New Roman"/>
                          <a:cs typeface="Times New Roman"/>
                        </a:rPr>
                        <a:t>I</a:t>
                      </a:r>
                      <a:r>
                        <a:rPr lang="ru-RU" sz="1100">
                          <a:latin typeface="Times New Roman"/>
                          <a:ea typeface="Times New Roman"/>
                          <a:cs typeface="Times New Roman"/>
                        </a:rPr>
                        <a:t> место (Илатовская Алина, 7 класс)</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90">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IX </a:t>
                      </a:r>
                      <a:r>
                        <a:rPr lang="ru-RU" sz="1100">
                          <a:latin typeface="Times New Roman"/>
                          <a:ea typeface="Times New Roman"/>
                          <a:cs typeface="Times New Roman"/>
                        </a:rPr>
                        <a:t>городской фестиваль-конкурс лидеров детских общественных объединений «Как вести за собой».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10 класс, 1 человек, Марина Чеботарева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победителя городского фестиваля-конкурса лидеров ДОО «Как вести за собой» (Марина Чеботарева, 10 кл.) </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90">
                <a:tc>
                  <a:txBody>
                    <a:bodyPr/>
                    <a:lstStyle/>
                    <a:p>
                      <a:pPr marL="342900" lvl="0" indent="-342900">
                        <a:lnSpc>
                          <a:spcPct val="115000"/>
                        </a:lnSpc>
                        <a:spcAft>
                          <a:spcPts val="0"/>
                        </a:spcAft>
                        <a:buFont typeface="+mj-lt"/>
                        <a:buAutoNum type="arabicPeriod"/>
                      </a:pPr>
                      <a:endParaRPr lang="ru-RU" sz="11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Городская открытая научно-практическая конференция старшеклассников по биологии «Ученые будущего»</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9 класс, 1 человек, Ситникова Елена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лауреата</a:t>
                      </a:r>
                      <a:endParaRPr lang="ru-RU" sz="11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410">
                <a:tc>
                  <a:txBody>
                    <a:bodyPr/>
                    <a:lstStyle/>
                    <a:p>
                      <a:pPr marL="342900" lvl="0" indent="-342900">
                        <a:lnSpc>
                          <a:spcPct val="115000"/>
                        </a:lnSpc>
                        <a:spcAft>
                          <a:spcPts val="0"/>
                        </a:spcAft>
                        <a:buFont typeface="+mj-lt"/>
                        <a:buNone/>
                      </a:pPr>
                      <a:endParaRPr lang="ru-RU" sz="11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Конкурс школьников по геологии</a:t>
                      </a:r>
                      <a:endParaRPr lang="ru-RU" sz="11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Городской</a:t>
                      </a:r>
                      <a:endParaRPr lang="ru-RU" sz="11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5 класс, Алексеев Владислав</a:t>
                      </a:r>
                      <a:endParaRPr lang="ru-RU" sz="11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Диплом </a:t>
                      </a:r>
                      <a:r>
                        <a:rPr lang="en-US" sz="1100" dirty="0">
                          <a:latin typeface="Times New Roman"/>
                          <a:ea typeface="Times New Roman"/>
                          <a:cs typeface="Times New Roman"/>
                        </a:rPr>
                        <a:t>I</a:t>
                      </a:r>
                      <a:r>
                        <a:rPr lang="ru-RU" sz="1100" dirty="0">
                          <a:latin typeface="Times New Roman"/>
                          <a:ea typeface="Times New Roman"/>
                          <a:cs typeface="Times New Roman"/>
                        </a:rPr>
                        <a:t> степени </a:t>
                      </a:r>
                      <a:endParaRPr lang="ru-RU" sz="11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0" y="116632"/>
          <a:ext cx="9144000" cy="5904656"/>
        </p:xfrm>
        <a:graphic>
          <a:graphicData uri="http://schemas.openxmlformats.org/drawingml/2006/table">
            <a:tbl>
              <a:tblPr/>
              <a:tblGrid>
                <a:gridCol w="512058"/>
                <a:gridCol w="2157677"/>
                <a:gridCol w="2158294"/>
                <a:gridCol w="2157677"/>
                <a:gridCol w="2158294"/>
              </a:tblGrid>
              <a:tr h="756084">
                <a:tc>
                  <a:txBody>
                    <a:bodyPr/>
                    <a:lstStyle/>
                    <a:p>
                      <a:pPr marL="342900" lvl="0" indent="-342900">
                        <a:lnSpc>
                          <a:spcPct val="115000"/>
                        </a:lnSpc>
                        <a:spcAft>
                          <a:spcPts val="0"/>
                        </a:spcAft>
                        <a:buFont typeface="+mj-lt"/>
                        <a:buAutoNum type="arabicPeriod"/>
                      </a:pPr>
                      <a:endParaRPr lang="ru-RU" sz="14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Конкурс школьников по геологии</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6 класс, Зуева Мария</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Диплом </a:t>
                      </a:r>
                      <a:r>
                        <a:rPr lang="en-US" sz="1400">
                          <a:latin typeface="Times New Roman"/>
                          <a:ea typeface="Times New Roman"/>
                          <a:cs typeface="Times New Roman"/>
                        </a:rPr>
                        <a:t>II</a:t>
                      </a:r>
                      <a:r>
                        <a:rPr lang="ru-RU" sz="1400">
                          <a:latin typeface="Times New Roman"/>
                          <a:ea typeface="Times New Roman"/>
                          <a:cs typeface="Times New Roman"/>
                        </a:rPr>
                        <a:t> степени </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48 Городская олимпиада школьников по биологии</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9 класс, 1 человек, Ситникова Елена</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Диплом III степени</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Конкурс рисунка «Дорога и мы»</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7 класс, 1 человек, Соколова Алина</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Диплом </a:t>
                      </a:r>
                      <a:r>
                        <a:rPr lang="en-US" sz="1400">
                          <a:latin typeface="Times New Roman"/>
                          <a:ea typeface="Times New Roman"/>
                          <a:cs typeface="Times New Roman"/>
                        </a:rPr>
                        <a:t>III</a:t>
                      </a:r>
                      <a:r>
                        <a:rPr lang="ru-RU" sz="1400">
                          <a:latin typeface="Times New Roman"/>
                          <a:ea typeface="Times New Roman"/>
                          <a:cs typeface="Times New Roman"/>
                        </a:rPr>
                        <a:t> место</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Конкурс рисунка «Дорога и мы»</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7 класс, 2 человека, Финк Кристина, Макарова Юлия</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Диплом II место</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168">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Городская открытая научно-практическая конференция старшеклассников по биологии «Ученые будущего»</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9 класс, 1 человек, Ситникова Елена</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Сертификат участника</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152">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Городская конференция методистов, руководителей и лидеров детских общественных объединений.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Учащиеся 8-10 классов, 5 человек</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Сертификаты участников</a:t>
                      </a:r>
                      <a:endParaRPr lang="ru-RU" sz="14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179514" y="116632"/>
          <a:ext cx="8964485" cy="5976664"/>
        </p:xfrm>
        <a:graphic>
          <a:graphicData uri="http://schemas.openxmlformats.org/drawingml/2006/table">
            <a:tbl>
              <a:tblPr/>
              <a:tblGrid>
                <a:gridCol w="502005"/>
                <a:gridCol w="2115318"/>
                <a:gridCol w="2115922"/>
                <a:gridCol w="2115318"/>
                <a:gridCol w="2115922"/>
              </a:tblGrid>
              <a:tr h="1494166">
                <a:tc>
                  <a:txBody>
                    <a:bodyPr/>
                    <a:lstStyle/>
                    <a:p>
                      <a:pPr marL="342900" lvl="0" indent="-342900">
                        <a:lnSpc>
                          <a:spcPct val="115000"/>
                        </a:lnSpc>
                        <a:spcAft>
                          <a:spcPts val="0"/>
                        </a:spcAft>
                        <a:buFont typeface="+mj-lt"/>
                        <a:buAutoNum type="arabicPeriod"/>
                      </a:pPr>
                      <a:endParaRPr lang="ru-RU" sz="14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a:ea typeface="Times New Roman"/>
                          <a:cs typeface="Times New Roman"/>
                        </a:rPr>
                        <a:t>VIII</a:t>
                      </a:r>
                      <a:r>
                        <a:rPr lang="ru-RU" sz="1400">
                          <a:latin typeface="Times New Roman"/>
                          <a:ea typeface="Times New Roman"/>
                          <a:cs typeface="Times New Roman"/>
                        </a:rPr>
                        <a:t> конференция по журналистике в Институте социологии и управления социальными процессами СБбГУСЭ</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Учащиеся 8-10 классов, 2 человека</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Участники</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66">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Times New Roman"/>
                          <a:ea typeface="Times New Roman"/>
                          <a:cs typeface="Times New Roman"/>
                        </a:rPr>
                        <a:t>I</a:t>
                      </a:r>
                      <a:r>
                        <a:rPr lang="ru-RU" sz="1400" dirty="0">
                          <a:latin typeface="Times New Roman"/>
                          <a:ea typeface="Times New Roman"/>
                          <a:cs typeface="Times New Roman"/>
                        </a:rPr>
                        <a:t>X конференция по журналистике в Институте социологии и управления социальными процессами </a:t>
                      </a:r>
                      <a:r>
                        <a:rPr lang="ru-RU" sz="1400" dirty="0" err="1">
                          <a:latin typeface="Times New Roman"/>
                          <a:ea typeface="Times New Roman"/>
                          <a:cs typeface="Times New Roman"/>
                        </a:rPr>
                        <a:t>СБбГУСЭ</a:t>
                      </a:r>
                      <a:endParaRPr lang="ru-RU" sz="14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Учащиеся 9-10 классов, 5 человек</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Участники</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66">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X конференция по журналистике в Институте социологии и управления социальными процессами СБбГУСЭ</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Городской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Учащиеся 8-10 классов, 5 человек</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Участники</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166">
                <a:tc>
                  <a:txBody>
                    <a:bodyPr/>
                    <a:lstStyle/>
                    <a:p>
                      <a:pPr marL="342900" lvl="0" indent="-342900">
                        <a:lnSpc>
                          <a:spcPct val="115000"/>
                        </a:lnSpc>
                        <a:spcAft>
                          <a:spcPts val="0"/>
                        </a:spcAft>
                        <a:buFont typeface="+mj-lt"/>
                        <a:buAutoNum type="arabicPeriod"/>
                      </a:pPr>
                      <a:endParaRPr lang="ru-RU" sz="14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a:ea typeface="Times New Roman"/>
                          <a:cs typeface="Times New Roman"/>
                        </a:rPr>
                        <a:t>IX </a:t>
                      </a:r>
                      <a:r>
                        <a:rPr lang="ru-RU" sz="1400">
                          <a:latin typeface="Times New Roman"/>
                          <a:ea typeface="Times New Roman"/>
                          <a:cs typeface="Times New Roman"/>
                        </a:rPr>
                        <a:t>городской фестиваль-конкурс лидеров детских общественных объединений «Как вести за собой».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Районный</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10 класс, 1 человек, Марина Чеботарева</a:t>
                      </a:r>
                      <a:endParaRPr lang="ru-RU" sz="14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Диплом победителя районного тура городского фестиваля-конкурса лидеров ДОО «Как вести за собой» (Марина Чеботарева, 10 </a:t>
                      </a:r>
                      <a:r>
                        <a:rPr lang="ru-RU" sz="1400" dirty="0" err="1">
                          <a:latin typeface="Times New Roman"/>
                          <a:ea typeface="Times New Roman"/>
                          <a:cs typeface="Times New Roman"/>
                        </a:rPr>
                        <a:t>кл</a:t>
                      </a:r>
                      <a:r>
                        <a:rPr lang="ru-RU" sz="1400" dirty="0">
                          <a:latin typeface="Times New Roman"/>
                          <a:ea typeface="Times New Roman"/>
                          <a:cs typeface="Times New Roman"/>
                        </a:rPr>
                        <a:t>.) </a:t>
                      </a:r>
                      <a:endParaRPr lang="ru-RU" sz="14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107504" y="188638"/>
          <a:ext cx="8856983" cy="5904657"/>
        </p:xfrm>
        <a:graphic>
          <a:graphicData uri="http://schemas.openxmlformats.org/drawingml/2006/table">
            <a:tbl>
              <a:tblPr/>
              <a:tblGrid>
                <a:gridCol w="495985"/>
                <a:gridCol w="2089951"/>
                <a:gridCol w="2090548"/>
                <a:gridCol w="2089951"/>
                <a:gridCol w="2090548"/>
              </a:tblGrid>
              <a:tr h="1124697">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 фестиваль детских общественных объединений и организаций ученического самоуправления</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1 человек, 10 класс, Марина Чеботарева</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Диплом II степени в номинации "Лучшее портфолио лидера" (Марина Чеботарева, 10 кл.)</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4697">
                <a:tc>
                  <a:txBody>
                    <a:bodyPr/>
                    <a:lstStyle/>
                    <a:p>
                      <a:pPr marL="342900" lvl="0" indent="-342900">
                        <a:lnSpc>
                          <a:spcPct val="115000"/>
                        </a:lnSpc>
                        <a:spcAft>
                          <a:spcPts val="0"/>
                        </a:spcAft>
                        <a:buFont typeface="+mj-lt"/>
                        <a:buAutoNum type="arabicPeriod"/>
                      </a:pPr>
                      <a:endParaRPr lang="ru-RU" sz="12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Районная историко-краеведческая конференция учащихся ОУ Невского района. "Война. Блокада. Ленинград"</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7 класс, 1 человек, Соколова Алина</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Диплом </a:t>
                      </a:r>
                      <a:r>
                        <a:rPr lang="en-US" sz="1200">
                          <a:latin typeface="Times New Roman"/>
                          <a:ea typeface="Times New Roman"/>
                          <a:cs typeface="Times New Roman"/>
                        </a:rPr>
                        <a:t>I</a:t>
                      </a:r>
                      <a:r>
                        <a:rPr lang="ru-RU" sz="1200">
                          <a:latin typeface="Times New Roman"/>
                          <a:ea typeface="Times New Roman"/>
                          <a:cs typeface="Times New Roman"/>
                        </a:rPr>
                        <a:t> степени</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4697">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Times New Roman"/>
                          <a:cs typeface="Times New Roman"/>
                        </a:rPr>
                        <a:t>II</a:t>
                      </a:r>
                      <a:r>
                        <a:rPr lang="ru-RU" sz="1200">
                          <a:latin typeface="Times New Roman"/>
                          <a:ea typeface="Times New Roman"/>
                          <a:cs typeface="Times New Roman"/>
                        </a:rPr>
                        <a:t> открытые чтения школьных исследовательских работ «2 берега»</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Учащиеся 6-10 классов</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Диплом </a:t>
                      </a:r>
                      <a:r>
                        <a:rPr lang="en-US" sz="1200">
                          <a:latin typeface="Times New Roman"/>
                          <a:ea typeface="Times New Roman"/>
                          <a:cs typeface="Times New Roman"/>
                        </a:rPr>
                        <a:t>II</a:t>
                      </a:r>
                      <a:r>
                        <a:rPr lang="ru-RU" sz="1200">
                          <a:latin typeface="Times New Roman"/>
                          <a:ea typeface="Times New Roman"/>
                          <a:cs typeface="Times New Roman"/>
                        </a:rPr>
                        <a:t> степени (Ситникова Е., 8 кл.; Иноятова Ш., 6 кл.)</a:t>
                      </a:r>
                      <a:endParaRPr lang="ru-RU" sz="1200">
                        <a:latin typeface="Calibri"/>
                        <a:ea typeface="Times New Roman"/>
                        <a:cs typeface="Times New Roman"/>
                      </a:endParaRPr>
                    </a:p>
                    <a:p>
                      <a:pPr>
                        <a:lnSpc>
                          <a:spcPct val="115000"/>
                        </a:lnSpc>
                        <a:spcAft>
                          <a:spcPts val="0"/>
                        </a:spcAft>
                      </a:pPr>
                      <a:r>
                        <a:rPr lang="ru-RU" sz="1200">
                          <a:latin typeface="Times New Roman"/>
                          <a:ea typeface="Times New Roman"/>
                          <a:cs typeface="Times New Roman"/>
                        </a:rPr>
                        <a:t>Диплом </a:t>
                      </a:r>
                      <a:r>
                        <a:rPr lang="en-US" sz="1200">
                          <a:latin typeface="Times New Roman"/>
                          <a:ea typeface="Times New Roman"/>
                          <a:cs typeface="Times New Roman"/>
                        </a:rPr>
                        <a:t>III</a:t>
                      </a:r>
                      <a:r>
                        <a:rPr lang="ru-RU" sz="1200">
                          <a:latin typeface="Times New Roman"/>
                          <a:ea typeface="Times New Roman"/>
                          <a:cs typeface="Times New Roman"/>
                        </a:rPr>
                        <a:t> степени (Дралюк Н., 6 кл., Никитина К., 10 кл.)</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350">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Всероссийская олимпиада школьников по истории</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8 класс, 1 человек, Шульга  Л.</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Победитель</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350">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Всероссийская олимпиада школьников по русскому языку</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Учащиеся 7-10 классов, 5 человек</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Призер Зуева Мария, 7 класс</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866">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Всероссийская олимпиада школьников по английскому языку</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Учащиеся 3-9 классов, 7 человек</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Призеры (</a:t>
                      </a:r>
                      <a:r>
                        <a:rPr lang="ru-RU" sz="1200" dirty="0" err="1">
                          <a:latin typeface="Times New Roman"/>
                          <a:ea typeface="Times New Roman"/>
                          <a:cs typeface="Times New Roman"/>
                        </a:rPr>
                        <a:t>Аласов</a:t>
                      </a:r>
                      <a:r>
                        <a:rPr lang="ru-RU" sz="1200" dirty="0">
                          <a:latin typeface="Times New Roman"/>
                          <a:ea typeface="Times New Roman"/>
                          <a:cs typeface="Times New Roman"/>
                        </a:rPr>
                        <a:t> Э, 3 </a:t>
                      </a:r>
                      <a:r>
                        <a:rPr lang="ru-RU" sz="1200" dirty="0" err="1">
                          <a:latin typeface="Times New Roman"/>
                          <a:ea typeface="Times New Roman"/>
                          <a:cs typeface="Times New Roman"/>
                        </a:rPr>
                        <a:t>кл</a:t>
                      </a:r>
                      <a:r>
                        <a:rPr lang="ru-RU" sz="1200" dirty="0">
                          <a:latin typeface="Times New Roman"/>
                          <a:ea typeface="Times New Roman"/>
                          <a:cs typeface="Times New Roman"/>
                        </a:rPr>
                        <a:t>.; Давыдов А, 3 </a:t>
                      </a:r>
                      <a:r>
                        <a:rPr lang="ru-RU" sz="1200" dirty="0" err="1">
                          <a:latin typeface="Times New Roman"/>
                          <a:ea typeface="Times New Roman"/>
                          <a:cs typeface="Times New Roman"/>
                        </a:rPr>
                        <a:t>кл</a:t>
                      </a:r>
                      <a:r>
                        <a:rPr lang="ru-RU" sz="1200" dirty="0">
                          <a:latin typeface="Times New Roman"/>
                          <a:ea typeface="Times New Roman"/>
                          <a:cs typeface="Times New Roman"/>
                        </a:rPr>
                        <a:t>.; Завадская Д., 4 </a:t>
                      </a:r>
                      <a:r>
                        <a:rPr lang="ru-RU" sz="1200" dirty="0" err="1">
                          <a:latin typeface="Times New Roman"/>
                          <a:ea typeface="Times New Roman"/>
                          <a:cs typeface="Times New Roman"/>
                        </a:rPr>
                        <a:t>кл</a:t>
                      </a:r>
                      <a:r>
                        <a:rPr lang="ru-RU" sz="1200" dirty="0">
                          <a:latin typeface="Times New Roman"/>
                          <a:ea typeface="Times New Roman"/>
                          <a:cs typeface="Times New Roman"/>
                        </a:rPr>
                        <a:t>., Митрошина Ю., 4 </a:t>
                      </a:r>
                      <a:r>
                        <a:rPr lang="ru-RU" sz="1200" dirty="0" err="1">
                          <a:latin typeface="Times New Roman"/>
                          <a:ea typeface="Times New Roman"/>
                          <a:cs typeface="Times New Roman"/>
                        </a:rPr>
                        <a:t>кл</a:t>
                      </a:r>
                      <a:r>
                        <a:rPr lang="ru-RU" sz="1200" dirty="0">
                          <a:latin typeface="Times New Roman"/>
                          <a:ea typeface="Times New Roman"/>
                          <a:cs typeface="Times New Roman"/>
                        </a:rPr>
                        <a:t>., Леонтьева С., 4 </a:t>
                      </a:r>
                      <a:r>
                        <a:rPr lang="ru-RU" sz="1200" dirty="0" err="1">
                          <a:latin typeface="Times New Roman"/>
                          <a:ea typeface="Times New Roman"/>
                          <a:cs typeface="Times New Roman"/>
                        </a:rPr>
                        <a:t>кл</a:t>
                      </a:r>
                      <a:r>
                        <a:rPr lang="ru-RU" sz="1200" dirty="0">
                          <a:latin typeface="Times New Roman"/>
                          <a:ea typeface="Times New Roman"/>
                          <a:cs typeface="Times New Roman"/>
                        </a:rPr>
                        <a:t>., Аскеров Т., 9 </a:t>
                      </a:r>
                      <a:r>
                        <a:rPr lang="ru-RU" sz="1200" dirty="0" err="1">
                          <a:latin typeface="Times New Roman"/>
                          <a:ea typeface="Times New Roman"/>
                          <a:cs typeface="Times New Roman"/>
                        </a:rPr>
                        <a:t>кл</a:t>
                      </a:r>
                      <a:r>
                        <a:rPr lang="ru-RU" sz="1200" dirty="0">
                          <a:latin typeface="Times New Roman"/>
                          <a:ea typeface="Times New Roman"/>
                          <a:cs typeface="Times New Roman"/>
                        </a:rPr>
                        <a:t>., Соколова А., 7 </a:t>
                      </a:r>
                      <a:r>
                        <a:rPr lang="ru-RU" sz="1200" dirty="0" err="1">
                          <a:latin typeface="Times New Roman"/>
                          <a:ea typeface="Times New Roman"/>
                          <a:cs typeface="Times New Roman"/>
                        </a:rPr>
                        <a:t>кл</a:t>
                      </a:r>
                      <a:r>
                        <a:rPr lang="ru-RU" sz="1200" dirty="0">
                          <a:latin typeface="Times New Roman"/>
                          <a:ea typeface="Times New Roman"/>
                          <a:cs typeface="Times New Roman"/>
                        </a:rPr>
                        <a:t>.)</a:t>
                      </a:r>
                      <a:endParaRPr lang="ru-RU" sz="12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566738" y="1752600"/>
          <a:ext cx="8397748" cy="3980655"/>
        </p:xfrm>
        <a:graphic>
          <a:graphicData uri="http://schemas.openxmlformats.org/drawingml/2006/table">
            <a:tbl>
              <a:tblPr/>
              <a:tblGrid>
                <a:gridCol w="470268"/>
                <a:gridCol w="1981587"/>
                <a:gridCol w="1982153"/>
                <a:gridCol w="1981587"/>
                <a:gridCol w="1982153"/>
              </a:tblGrid>
              <a:tr h="1326885">
                <a:tc>
                  <a:txBody>
                    <a:bodyPr/>
                    <a:lstStyle/>
                    <a:p>
                      <a:pPr marL="342900" lvl="0" indent="-342900">
                        <a:lnSpc>
                          <a:spcPct val="115000"/>
                        </a:lnSpc>
                        <a:spcAft>
                          <a:spcPts val="0"/>
                        </a:spcAft>
                        <a:buFont typeface="+mj-lt"/>
                        <a:buAutoNum type="arabicPeriod"/>
                      </a:pPr>
                      <a:endParaRPr lang="ru-RU" sz="12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Всероссийская олимпиада школьников по ОБЖ</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Учащиеся 6-10 классов</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Победители (Башуков Г., 9 кл., Сиротин Д., 9 кл.)</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885">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Олимпиада по слушанию музыки</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6 класс, 1 человек, Александров Евгений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Призер</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885">
                <a:tc>
                  <a:txBody>
                    <a:bodyPr/>
                    <a:lstStyle/>
                    <a:p>
                      <a:pPr marL="342900" lvl="0" indent="-342900">
                        <a:lnSpc>
                          <a:spcPct val="115000"/>
                        </a:lnSpc>
                        <a:spcAft>
                          <a:spcPts val="0"/>
                        </a:spcAft>
                        <a:buFont typeface="+mj-lt"/>
                        <a:buAutoNum type="arabicPeriod"/>
                      </a:pPr>
                      <a:endParaRPr lang="ru-RU" sz="1200" b="1">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Интегрированная олимпиада для обучающихся 4 кл.</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Районный</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Учащиеся 4 классов</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Победитель Гладыш Н., 4 </a:t>
                      </a:r>
                      <a:r>
                        <a:rPr lang="ru-RU" sz="1200" dirty="0" err="1">
                          <a:latin typeface="Times New Roman"/>
                          <a:ea typeface="Times New Roman"/>
                          <a:cs typeface="Times New Roman"/>
                        </a:rPr>
                        <a:t>кл</a:t>
                      </a:r>
                      <a:r>
                        <a:rPr lang="ru-RU" sz="1200" dirty="0">
                          <a:latin typeface="Times New Roman"/>
                          <a:ea typeface="Times New Roman"/>
                          <a:cs typeface="Times New Roman"/>
                        </a:rPr>
                        <a:t>.</a:t>
                      </a:r>
                      <a:endParaRPr lang="ru-RU" sz="12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nvPr>
        </p:nvGraphicFramePr>
        <p:xfrm>
          <a:off x="251520" y="116632"/>
          <a:ext cx="8568952" cy="5678424"/>
        </p:xfrm>
        <a:graphic>
          <a:graphicData uri="http://schemas.openxmlformats.org/drawingml/2006/table">
            <a:tbl>
              <a:tblPr/>
              <a:tblGrid>
                <a:gridCol w="479856"/>
                <a:gridCol w="2021985"/>
                <a:gridCol w="2022563"/>
                <a:gridCol w="2021985"/>
                <a:gridCol w="2022563"/>
              </a:tblGrid>
              <a:tr h="1789007">
                <a:tc>
                  <a:txBody>
                    <a:bodyPr/>
                    <a:lstStyle/>
                    <a:p>
                      <a:pPr marL="342900" lvl="0" indent="-342900">
                        <a:lnSpc>
                          <a:spcPct val="115000"/>
                        </a:lnSpc>
                        <a:spcAft>
                          <a:spcPts val="0"/>
                        </a:spcAft>
                        <a:buFont typeface="+mj-lt"/>
                        <a:buAutoNum type="arabicPeriod"/>
                      </a:pPr>
                      <a:endParaRPr lang="ru-RU" sz="1200" b="1" dirty="0">
                        <a:latin typeface="Times New Roman"/>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Times New Roman"/>
                          <a:ea typeface="Times New Roman"/>
                          <a:cs typeface="Times New Roman"/>
                        </a:rPr>
                        <a:t>III </a:t>
                      </a:r>
                      <a:r>
                        <a:rPr lang="ru-RU" sz="1200" dirty="0">
                          <a:latin typeface="Times New Roman"/>
                          <a:ea typeface="Times New Roman"/>
                          <a:cs typeface="Times New Roman"/>
                        </a:rPr>
                        <a:t>Школьные Научные чтения «Шаги к успеху» (конкурс учебно-исследовательских работ ШНО «Эврика»)</a:t>
                      </a:r>
                      <a:endParaRPr lang="ru-RU" sz="12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Школьный</a:t>
                      </a:r>
                      <a:endParaRPr lang="ru-RU" sz="12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Учащиеся 4-10 классов, 20 человек</a:t>
                      </a:r>
                      <a:endParaRPr lang="ru-RU" sz="120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Диплом I степени (1 место):</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Яковлева Полина (4 «Б»)</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Иноятова</a:t>
                      </a:r>
                      <a:r>
                        <a:rPr lang="ru-RU" sz="1200" dirty="0">
                          <a:latin typeface="Times New Roman"/>
                          <a:ea typeface="Times New Roman"/>
                          <a:cs typeface="Times New Roman"/>
                        </a:rPr>
                        <a:t> </a:t>
                      </a:r>
                      <a:r>
                        <a:rPr lang="ru-RU" sz="1200" dirty="0" err="1">
                          <a:latin typeface="Times New Roman"/>
                          <a:ea typeface="Times New Roman"/>
                          <a:cs typeface="Times New Roman"/>
                        </a:rPr>
                        <a:t>Шахло</a:t>
                      </a:r>
                      <a:r>
                        <a:rPr lang="ru-RU" sz="1200" dirty="0">
                          <a:latin typeface="Times New Roman"/>
                          <a:ea typeface="Times New Roman"/>
                          <a:cs typeface="Times New Roman"/>
                        </a:rPr>
                        <a:t> (6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Соколова Алина ( 7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Никитина Ксения (10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Ситникова</a:t>
                      </a:r>
                      <a:r>
                        <a:rPr lang="ru-RU" sz="1200" dirty="0">
                          <a:latin typeface="Times New Roman"/>
                          <a:ea typeface="Times New Roman"/>
                          <a:cs typeface="Times New Roman"/>
                        </a:rPr>
                        <a:t> Елена (9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Диплом II степени (2 место):</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Авдеева Наталья и </a:t>
                      </a:r>
                      <a:r>
                        <a:rPr lang="ru-RU" sz="1200" dirty="0" err="1">
                          <a:latin typeface="Times New Roman"/>
                          <a:ea typeface="Times New Roman"/>
                          <a:cs typeface="Times New Roman"/>
                        </a:rPr>
                        <a:t>Исаченков</a:t>
                      </a:r>
                      <a:r>
                        <a:rPr lang="ru-RU" sz="1200" dirty="0">
                          <a:latin typeface="Times New Roman"/>
                          <a:ea typeface="Times New Roman"/>
                          <a:cs typeface="Times New Roman"/>
                        </a:rPr>
                        <a:t> Дмитрий (10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Крылова </a:t>
                      </a:r>
                      <a:r>
                        <a:rPr lang="ru-RU" sz="1200" dirty="0" err="1">
                          <a:latin typeface="Times New Roman"/>
                          <a:ea typeface="Times New Roman"/>
                          <a:cs typeface="Times New Roman"/>
                        </a:rPr>
                        <a:t>Илиана</a:t>
                      </a:r>
                      <a:r>
                        <a:rPr lang="ru-RU" sz="1200" dirty="0">
                          <a:latin typeface="Times New Roman"/>
                          <a:ea typeface="Times New Roman"/>
                          <a:cs typeface="Times New Roman"/>
                        </a:rPr>
                        <a:t> (8 «Б»)</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Баранова Анастасия (9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Горбунова Александра (7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Магомедова Саида (10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Дралюк</a:t>
                      </a:r>
                      <a:r>
                        <a:rPr lang="ru-RU" sz="1200" dirty="0">
                          <a:latin typeface="Times New Roman"/>
                          <a:ea typeface="Times New Roman"/>
                          <a:cs typeface="Times New Roman"/>
                        </a:rPr>
                        <a:t> Николай (6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Бахвалов Илья (9 «Б»)</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Диплом III степени (3 место):</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Мельникова Екатерина (6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Борисова Мария (9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Белоусов Никита и </a:t>
                      </a:r>
                      <a:r>
                        <a:rPr lang="ru-RU" sz="1200" dirty="0" err="1">
                          <a:latin typeface="Times New Roman"/>
                          <a:ea typeface="Times New Roman"/>
                          <a:cs typeface="Times New Roman"/>
                        </a:rPr>
                        <a:t>Илатовская</a:t>
                      </a:r>
                      <a:r>
                        <a:rPr lang="ru-RU" sz="1200" dirty="0">
                          <a:latin typeface="Times New Roman"/>
                          <a:ea typeface="Times New Roman"/>
                          <a:cs typeface="Times New Roman"/>
                        </a:rPr>
                        <a:t> Анна (7 «А»)</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Благодарности получили:</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Бахвалов Илья (9 «Б», </a:t>
                      </a:r>
                      <a:r>
                        <a:rPr lang="ru-RU" sz="1200" dirty="0" err="1">
                          <a:latin typeface="Times New Roman"/>
                          <a:ea typeface="Times New Roman"/>
                          <a:cs typeface="Times New Roman"/>
                        </a:rPr>
                        <a:t>видеопрезентация</a:t>
                      </a:r>
                      <a:r>
                        <a:rPr lang="ru-RU" sz="1200" dirty="0">
                          <a:latin typeface="Times New Roman"/>
                          <a:ea typeface="Times New Roman"/>
                          <a:cs typeface="Times New Roman"/>
                        </a:rPr>
                        <a:t>)</a:t>
                      </a:r>
                      <a:endParaRPr lang="ru-RU" sz="1200" dirty="0">
                        <a:latin typeface="Calibri"/>
                        <a:ea typeface="Times New Roman"/>
                        <a:cs typeface="Times New Roman"/>
                      </a:endParaRPr>
                    </a:p>
                    <a:p>
                      <a:pPr>
                        <a:lnSpc>
                          <a:spcPct val="115000"/>
                        </a:lnSpc>
                        <a:spcAft>
                          <a:spcPts val="0"/>
                        </a:spcAft>
                      </a:pPr>
                      <a:r>
                        <a:rPr lang="ru-RU" sz="1200" dirty="0">
                          <a:latin typeface="Times New Roman"/>
                          <a:ea typeface="Times New Roman"/>
                          <a:cs typeface="Times New Roman"/>
                        </a:rPr>
                        <a:t>- Кругляков Александр (9 «Б», </a:t>
                      </a:r>
                      <a:r>
                        <a:rPr lang="ru-RU" sz="1200" dirty="0" err="1">
                          <a:latin typeface="Times New Roman"/>
                          <a:ea typeface="Times New Roman"/>
                          <a:cs typeface="Times New Roman"/>
                        </a:rPr>
                        <a:t>видеопрезентация</a:t>
                      </a:r>
                      <a:r>
                        <a:rPr lang="ru-RU" sz="1200" dirty="0">
                          <a:latin typeface="Times New Roman"/>
                          <a:ea typeface="Times New Roman"/>
                          <a:cs typeface="Times New Roman"/>
                        </a:rPr>
                        <a:t>)</a:t>
                      </a:r>
                      <a:endParaRPr lang="ru-RU" sz="1200" dirty="0">
                        <a:latin typeface="Calibri"/>
                        <a:ea typeface="Times New Roman"/>
                        <a:cs typeface="Times New Roman"/>
                      </a:endParaRPr>
                    </a:p>
                  </a:txBody>
                  <a:tcPr marL="9534" marR="9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i="1" dirty="0" smtClean="0"/>
              <a:t>Органы государственно-общественного управления и самоуправления</a:t>
            </a:r>
            <a:endParaRPr lang="ru-RU" sz="2800" i="1" dirty="0"/>
          </a:p>
        </p:txBody>
      </p:sp>
      <p:sp>
        <p:nvSpPr>
          <p:cNvPr id="4" name="Содержимое 3"/>
          <p:cNvSpPr>
            <a:spLocks noGrp="1"/>
          </p:cNvSpPr>
          <p:nvPr>
            <p:ph idx="1"/>
          </p:nvPr>
        </p:nvSpPr>
        <p:spPr>
          <a:xfrm>
            <a:off x="566738" y="1752600"/>
            <a:ext cx="8001000" cy="1892424"/>
          </a:xfrm>
        </p:spPr>
        <p:txBody>
          <a:bodyPr/>
          <a:lstStyle/>
          <a:p>
            <a:r>
              <a:rPr lang="ru-RU" sz="1800" dirty="0" smtClean="0"/>
              <a:t>С 2008 года одним из приоритетных направлений </a:t>
            </a:r>
            <a:r>
              <a:rPr lang="ru-RU" sz="1800" dirty="0" err="1" smtClean="0"/>
              <a:t>внеучебной</a:t>
            </a:r>
            <a:r>
              <a:rPr lang="ru-RU" sz="1800" dirty="0" smtClean="0"/>
              <a:t> деятельности стала организация дифференцированной работы с обучающимися, в том числе развитие ученического самоуправления и создание детских общественных объединений.</a:t>
            </a:r>
          </a:p>
          <a:p>
            <a:endParaRPr lang="ru-RU" dirty="0"/>
          </a:p>
        </p:txBody>
      </p:sp>
      <p:graphicFrame>
        <p:nvGraphicFramePr>
          <p:cNvPr id="86018" name="Organization Chart 2"/>
          <p:cNvGraphicFramePr>
            <a:graphicFrameLocks/>
          </p:cNvGraphicFramePr>
          <p:nvPr/>
        </p:nvGraphicFramePr>
        <p:xfrm>
          <a:off x="1331640" y="3212976"/>
          <a:ext cx="6552728" cy="3645024"/>
        </p:xfrm>
        <a:graphic>
          <a:graphicData uri="http://schemas.openxmlformats.org/drawingml/2006/compatibility">
            <com:legacyDrawing xmlns:com="http://schemas.openxmlformats.org/drawingml/2006/compatibility" spid="_x0000_s86018"/>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i="1" dirty="0" smtClean="0"/>
              <a:t>Цели создания организации Совета старшеклассников</a:t>
            </a:r>
            <a:r>
              <a:rPr lang="ru-RU" sz="3200" i="1" dirty="0" smtClean="0"/>
              <a:t>:</a:t>
            </a:r>
            <a:endParaRPr lang="ru-RU" sz="3200" i="1" dirty="0"/>
          </a:p>
        </p:txBody>
      </p:sp>
      <p:sp>
        <p:nvSpPr>
          <p:cNvPr id="3" name="Содержимое 2"/>
          <p:cNvSpPr>
            <a:spLocks noGrp="1"/>
          </p:cNvSpPr>
          <p:nvPr>
            <p:ph idx="1"/>
          </p:nvPr>
        </p:nvSpPr>
        <p:spPr/>
        <p:txBody>
          <a:bodyPr/>
          <a:lstStyle/>
          <a:p>
            <a:pPr lvl="0"/>
            <a:r>
              <a:rPr lang="ru-RU" sz="2400" dirty="0" smtClean="0"/>
              <a:t>активизация воспитательной работы;</a:t>
            </a:r>
          </a:p>
          <a:p>
            <a:pPr lvl="0"/>
            <a:r>
              <a:rPr lang="ru-RU" sz="2400" dirty="0" smtClean="0"/>
              <a:t>формирование актива обучающихся;</a:t>
            </a:r>
          </a:p>
          <a:p>
            <a:pPr lvl="0"/>
            <a:r>
              <a:rPr lang="ru-RU" sz="2400" dirty="0" smtClean="0"/>
              <a:t>развитие государственно-общественных форм управления, </a:t>
            </a:r>
          </a:p>
          <a:p>
            <a:pPr lvl="0"/>
            <a:r>
              <a:rPr lang="ru-RU" sz="2400" dirty="0" smtClean="0"/>
              <a:t>приобщение обучающихся к получению организационных и управленческих навыков, </a:t>
            </a:r>
          </a:p>
          <a:p>
            <a:pPr lvl="0"/>
            <a:r>
              <a:rPr lang="ru-RU" sz="2400" dirty="0" smtClean="0"/>
              <a:t>поддержка инициатив обучающихся при формировании современных традиций.</a:t>
            </a:r>
          </a:p>
          <a:p>
            <a:endParaRPr lang="ru-RU"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i="1" dirty="0" smtClean="0"/>
              <a:t>Основные направления работы</a:t>
            </a:r>
            <a:r>
              <a:rPr lang="ru-RU" sz="2400" i="1" dirty="0" smtClean="0"/>
              <a:t> Совета старшеклассников и ДОО «</a:t>
            </a:r>
            <a:r>
              <a:rPr lang="ru-RU" sz="2400" i="1" dirty="0" err="1" smtClean="0"/>
              <a:t>Сентябрята</a:t>
            </a:r>
            <a:r>
              <a:rPr lang="ru-RU" sz="2400" i="1" dirty="0" smtClean="0"/>
              <a:t>»</a:t>
            </a:r>
            <a:endParaRPr lang="ru-RU" sz="2400" i="1" dirty="0"/>
          </a:p>
        </p:txBody>
      </p:sp>
      <p:sp>
        <p:nvSpPr>
          <p:cNvPr id="3" name="Содержимое 2"/>
          <p:cNvSpPr>
            <a:spLocks noGrp="1"/>
          </p:cNvSpPr>
          <p:nvPr>
            <p:ph idx="1"/>
          </p:nvPr>
        </p:nvSpPr>
        <p:spPr/>
        <p:txBody>
          <a:bodyPr/>
          <a:lstStyle/>
          <a:p>
            <a:pPr lvl="0"/>
            <a:r>
              <a:rPr lang="ru-RU" sz="2800" dirty="0" smtClean="0"/>
              <a:t>мероприятия, посвященные международным и государственным праздникам;</a:t>
            </a:r>
          </a:p>
          <a:p>
            <a:pPr lvl="0"/>
            <a:r>
              <a:rPr lang="ru-RU" sz="2800" dirty="0" smtClean="0"/>
              <a:t>спектакли, концерты, литературно-музыкальные композиции, линейки;</a:t>
            </a:r>
          </a:p>
          <a:p>
            <a:pPr lvl="0"/>
            <a:r>
              <a:rPr lang="ru-RU" sz="2800" dirty="0" smtClean="0"/>
              <a:t>конкурсы, выставки, игры, викторины;</a:t>
            </a:r>
          </a:p>
          <a:p>
            <a:pPr lvl="0"/>
            <a:r>
              <a:rPr lang="ru-RU" sz="2800" dirty="0" smtClean="0"/>
              <a:t>познавательные презентации;</a:t>
            </a:r>
          </a:p>
          <a:p>
            <a:pPr lvl="0"/>
            <a:r>
              <a:rPr lang="ru-RU" sz="2800" dirty="0" smtClean="0"/>
              <a:t>социально-активная работа;</a:t>
            </a:r>
          </a:p>
          <a:p>
            <a:pPr lvl="0"/>
            <a:r>
              <a:rPr lang="ru-RU" sz="2800" dirty="0" smtClean="0"/>
              <a:t>информационное освещение событий.</a:t>
            </a:r>
          </a:p>
          <a:p>
            <a:endParaRPr lang="ru-RU"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1800" dirty="0" smtClean="0"/>
              <a:t>Рост активности учащихся в деятельности самоуправления можно проследить на следующих диаграммах, которые показывают динамику вовлеченности в деятельность Совета старшеклассников за четыре учебных года и ДОО «</a:t>
            </a:r>
            <a:r>
              <a:rPr lang="ru-RU" sz="1800" dirty="0" err="1" smtClean="0"/>
              <a:t>Сентябрята</a:t>
            </a:r>
            <a:r>
              <a:rPr lang="ru-RU" sz="1800" dirty="0" smtClean="0"/>
              <a:t>» за 2 учебных года. </a:t>
            </a:r>
          </a:p>
          <a:p>
            <a:r>
              <a:rPr lang="ru-RU" sz="1800" dirty="0" smtClean="0"/>
              <a:t>Снижение количества участников в 2011-2012 учебном году можно объяснить малым количеством учащихся 10-11 классов, так как в этом году параллель 11-ых классов в школе отсутствует, а в 10 классе обучается всего 25 человек (из них 15 – участники Совета старшеклассников). </a:t>
            </a:r>
          </a:p>
          <a:p>
            <a:r>
              <a:rPr lang="ru-RU" sz="1800" dirty="0" smtClean="0"/>
              <a:t>Таким образом, несмотря на низкие показатели 2011-2012 учебного года можно говорить о продолжении положительной динамики прироста количества участников ученического самоуправления.</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dirty="0" smtClean="0"/>
              <a:t>5. Систематическое повышение квалификации педагогическим коллективом ОУ. </a:t>
            </a:r>
          </a:p>
          <a:p>
            <a:pPr>
              <a:buNone/>
            </a:pPr>
            <a:r>
              <a:rPr lang="ru-RU" sz="1800" dirty="0" smtClean="0"/>
              <a:t>6. Обмен опытом между учителями; участие учителей-предметников в школьных и районных МО; участие в конкурсах и конференциях различного уровня с целью обмена опытом и повышения квалификации; развитие творческого и научного потенциала учителя. </a:t>
            </a:r>
          </a:p>
          <a:p>
            <a:endParaRPr lang="ru-RU"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107504" y="1628800"/>
          <a:ext cx="6480720" cy="2656580"/>
        </p:xfrm>
        <a:graphic>
          <a:graphicData uri="http://schemas.openxmlformats.org/presentationml/2006/ole">
            <p:oleObj spid="_x0000_s87042" name="Диаграмма" r:id="rId3" imgW="4000500" imgH="1638210" progId="MSGraph.Chart.8">
              <p:embed/>
            </p:oleObj>
          </a:graphicData>
        </a:graphic>
      </p:graphicFrame>
      <p:graphicFrame>
        <p:nvGraphicFramePr>
          <p:cNvPr id="87043" name="Object 3"/>
          <p:cNvGraphicFramePr>
            <a:graphicFrameLocks noChangeAspect="1"/>
          </p:cNvGraphicFramePr>
          <p:nvPr/>
        </p:nvGraphicFramePr>
        <p:xfrm>
          <a:off x="2771800" y="3853912"/>
          <a:ext cx="5803676" cy="2303728"/>
        </p:xfrm>
        <a:graphic>
          <a:graphicData uri="http://schemas.openxmlformats.org/presentationml/2006/ole">
            <p:oleObj spid="_x0000_s87043" name="Диаграмма" r:id="rId4" imgW="3429000" imgH="1362165" progId="MSGraph.Chart.8">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000" dirty="0" smtClean="0"/>
              <a:t>В 2011-2012 году участники Совета старшеклассников и ДОО «</a:t>
            </a:r>
            <a:r>
              <a:rPr lang="ru-RU" sz="2000" dirty="0" err="1" smtClean="0"/>
              <a:t>Сентябрята</a:t>
            </a:r>
            <a:r>
              <a:rPr lang="ru-RU" sz="2000" dirty="0" smtClean="0"/>
              <a:t>» показывали высокие результаты на районном и городском уровнях (победители, обладатели кубка, лауреаты и дипломанты конкурсов и фестивалей ученического самоуправления).</a:t>
            </a:r>
          </a:p>
          <a:p>
            <a:r>
              <a:rPr lang="ru-RU" sz="2000" dirty="0" smtClean="0"/>
              <a:t>	В течение учебного года активно развивалось социальное партнерство между участниками самоуправления ГБОУ СОШ № 591 и РДЮГПОД «Союзом юных петербуржцев», ШОМ «Смена», МОО «</a:t>
            </a:r>
            <a:r>
              <a:rPr lang="ru-RU" sz="2000" dirty="0" err="1" smtClean="0"/>
              <a:t>Ю-Питер</a:t>
            </a:r>
            <a:r>
              <a:rPr lang="ru-RU" sz="2000" dirty="0" smtClean="0"/>
              <a:t>», Городским студенческим советом, участниками ученического самоуправления ГБОУ СОШ № 327 и ГБОУ СОШ № 572.</a:t>
            </a:r>
          </a:p>
          <a:p>
            <a:endParaRPr lang="ru-RU" dirty="0"/>
          </a:p>
        </p:txBody>
      </p:sp>
      <p:pic>
        <p:nvPicPr>
          <p:cNvPr id="4" name="Picture 5" descr="СС"/>
          <p:cNvPicPr>
            <a:picLocks noChangeAspect="1" noChangeArrowheads="1"/>
          </p:cNvPicPr>
          <p:nvPr/>
        </p:nvPicPr>
        <p:blipFill>
          <a:blip r:embed="rId2" cstate="print"/>
          <a:srcRect/>
          <a:stretch>
            <a:fillRect/>
          </a:stretch>
        </p:blipFill>
        <p:spPr bwMode="auto">
          <a:xfrm>
            <a:off x="6516687" y="0"/>
            <a:ext cx="2627313"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i="1" dirty="0" smtClean="0"/>
              <a:t>Направления воспитательной деятельности</a:t>
            </a:r>
            <a:endParaRPr lang="ru-RU" sz="2800" i="1" dirty="0"/>
          </a:p>
        </p:txBody>
      </p:sp>
      <p:sp>
        <p:nvSpPr>
          <p:cNvPr id="3" name="Содержимое 2"/>
          <p:cNvSpPr>
            <a:spLocks noGrp="1"/>
          </p:cNvSpPr>
          <p:nvPr>
            <p:ph idx="1"/>
          </p:nvPr>
        </p:nvSpPr>
        <p:spPr>
          <a:xfrm>
            <a:off x="566738" y="1752600"/>
            <a:ext cx="8001000" cy="4916760"/>
          </a:xfrm>
        </p:spPr>
        <p:txBody>
          <a:bodyPr/>
          <a:lstStyle/>
          <a:p>
            <a:pPr>
              <a:buNone/>
            </a:pPr>
            <a:r>
              <a:rPr lang="ru-RU" sz="1600" b="1" dirty="0" smtClean="0"/>
              <a:t>Цель воспитательной работы</a:t>
            </a:r>
            <a:r>
              <a:rPr lang="ru-RU" sz="1600" dirty="0" smtClean="0"/>
              <a:t> в ГБОУ СОШ № 591 – воспитание личности и создание условий для активной жизнедеятельности обучающихся, для гражданского самоопределения и самореализации, максимального удовлетворения потребностей в интеллектуальном, культурном, физическом и нравственном развитии.</a:t>
            </a:r>
          </a:p>
          <a:p>
            <a:r>
              <a:rPr lang="ru-RU" sz="1500" dirty="0" smtClean="0"/>
              <a:t>В 2011-2012 учебном году была продолжена работа по следующим направлениям:</a:t>
            </a:r>
          </a:p>
          <a:p>
            <a:pPr lvl="0"/>
            <a:r>
              <a:rPr lang="ru-RU" sz="1500" dirty="0" smtClean="0"/>
              <a:t>программа гражданско-патриотического воспитания «С чего начинается Родина»;</a:t>
            </a:r>
          </a:p>
          <a:p>
            <a:pPr lvl="0"/>
            <a:r>
              <a:rPr lang="ru-RU" sz="1500" dirty="0" smtClean="0"/>
              <a:t>программа привития толерантности «Мы разные, но мы вместе»;</a:t>
            </a:r>
          </a:p>
          <a:p>
            <a:pPr lvl="0"/>
            <a:r>
              <a:rPr lang="ru-RU" sz="1500" dirty="0" smtClean="0"/>
              <a:t>программа формирования здорового образа жизни обучающихся «Касается каждого»;</a:t>
            </a:r>
          </a:p>
          <a:p>
            <a:pPr lvl="0"/>
            <a:r>
              <a:rPr lang="ru-RU" sz="1500" dirty="0" smtClean="0"/>
              <a:t>программа формирования законопослушного поведения;</a:t>
            </a:r>
          </a:p>
          <a:p>
            <a:pPr lvl="0"/>
            <a:r>
              <a:rPr lang="ru-RU" sz="1500" dirty="0" smtClean="0"/>
              <a:t>программа духовно-нравственного воспитания обучающихся;</a:t>
            </a:r>
          </a:p>
          <a:p>
            <a:r>
              <a:rPr lang="ru-RU" sz="1500" dirty="0" smtClean="0"/>
              <a:t>профессиональная ориентация и адаптация к рынку труда обучающихся и выпускников образовательных учреждений.</a:t>
            </a:r>
            <a:endParaRPr lang="ru-RU" sz="15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i="1" dirty="0" smtClean="0"/>
              <a:t>Результаты участия обучающихся во Всероссийской олимпиаде школьников по предметам следующие:</a:t>
            </a:r>
            <a:endParaRPr lang="ru-RU" sz="2400" i="1" dirty="0"/>
          </a:p>
        </p:txBody>
      </p:sp>
      <p:graphicFrame>
        <p:nvGraphicFramePr>
          <p:cNvPr id="4" name="Таблица 3"/>
          <p:cNvGraphicFramePr>
            <a:graphicFrameLocks noGrp="1"/>
          </p:cNvGraphicFramePr>
          <p:nvPr/>
        </p:nvGraphicFramePr>
        <p:xfrm>
          <a:off x="251520" y="1700808"/>
          <a:ext cx="8424935" cy="4846883"/>
        </p:xfrm>
        <a:graphic>
          <a:graphicData uri="http://schemas.openxmlformats.org/drawingml/2006/table">
            <a:tbl>
              <a:tblPr/>
              <a:tblGrid>
                <a:gridCol w="728625"/>
                <a:gridCol w="3484724"/>
                <a:gridCol w="2105793"/>
                <a:gridCol w="2105793"/>
              </a:tblGrid>
              <a:tr h="1098123">
                <a:tc>
                  <a:txBody>
                    <a:bodyPr/>
                    <a:lstStyle/>
                    <a:p>
                      <a:pPr algn="just">
                        <a:lnSpc>
                          <a:spcPct val="150000"/>
                        </a:lnSpc>
                        <a:spcAft>
                          <a:spcPts val="0"/>
                        </a:spcAft>
                      </a:pPr>
                      <a:r>
                        <a:rPr lang="ru-RU" sz="1800" dirty="0">
                          <a:latin typeface="Times New Roman"/>
                          <a:ea typeface="Times New Roman"/>
                        </a:rPr>
                        <a:t>№ </a:t>
                      </a:r>
                      <a:r>
                        <a:rPr lang="ru-RU" sz="1800" dirty="0" err="1">
                          <a:latin typeface="Times New Roman"/>
                          <a:ea typeface="Times New Roman"/>
                        </a:rPr>
                        <a:t>п</a:t>
                      </a:r>
                      <a:r>
                        <a:rPr lang="ru-RU" sz="1800" dirty="0">
                          <a:latin typeface="Times New Roman"/>
                          <a:ea typeface="Times New Roman"/>
                        </a:rPr>
                        <a:t>/</a:t>
                      </a:r>
                      <a:r>
                        <a:rPr lang="ru-RU" sz="1800" dirty="0" err="1">
                          <a:latin typeface="Times New Roman"/>
                          <a:ea typeface="Times New Roman"/>
                        </a:rPr>
                        <a:t>п</a:t>
                      </a:r>
                      <a:endParaRPr lang="ru-RU" sz="1800" dirty="0">
                        <a:latin typeface="Times New Roman"/>
                        <a:ea typeface="Times New Roman"/>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Наименование показателя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Кол-во уч-ся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Учащиеся (победители и призеры)</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just">
                        <a:lnSpc>
                          <a:spcPct val="150000"/>
                        </a:lnSpc>
                        <a:spcAft>
                          <a:spcPts val="0"/>
                        </a:spcAft>
                      </a:pPr>
                      <a:r>
                        <a:rPr lang="ru-RU" sz="1800">
                          <a:latin typeface="Times New Roman"/>
                          <a:ea typeface="Times New Roman"/>
                        </a:rPr>
                        <a:t>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Школьный этап</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207 чел.</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46 чел.</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3">
                <a:tc>
                  <a:txBody>
                    <a:bodyPr/>
                    <a:lstStyle/>
                    <a:p>
                      <a:pPr algn="just">
                        <a:lnSpc>
                          <a:spcPct val="150000"/>
                        </a:lnSpc>
                        <a:spcAft>
                          <a:spcPts val="0"/>
                        </a:spcAft>
                      </a:pPr>
                      <a:r>
                        <a:rPr lang="ru-RU" sz="1800">
                          <a:latin typeface="Times New Roman"/>
                          <a:ea typeface="Times New Roman"/>
                        </a:rPr>
                        <a:t>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Районный (муниципальный) этап</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16 чел.</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46 чел.</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just">
                        <a:lnSpc>
                          <a:spcPct val="150000"/>
                        </a:lnSpc>
                        <a:spcAft>
                          <a:spcPts val="0"/>
                        </a:spcAft>
                      </a:pPr>
                      <a:r>
                        <a:rPr lang="ru-RU" sz="1800">
                          <a:latin typeface="Times New Roman"/>
                          <a:ea typeface="Times New Roman"/>
                        </a:rPr>
                        <a:t>2.1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Английский язык</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9 чел.</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9 чел.</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just">
                        <a:lnSpc>
                          <a:spcPct val="150000"/>
                        </a:lnSpc>
                        <a:spcAft>
                          <a:spcPts val="0"/>
                        </a:spcAft>
                      </a:pPr>
                      <a:r>
                        <a:rPr lang="ru-RU" sz="1800">
                          <a:latin typeface="Times New Roman"/>
                          <a:ea typeface="Times New Roman"/>
                        </a:rPr>
                        <a:t>2.2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Биология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just">
                        <a:lnSpc>
                          <a:spcPct val="150000"/>
                        </a:lnSpc>
                        <a:spcAft>
                          <a:spcPts val="0"/>
                        </a:spcAft>
                      </a:pPr>
                      <a:r>
                        <a:rPr lang="ru-RU" sz="1800">
                          <a:latin typeface="Times New Roman"/>
                          <a:ea typeface="Times New Roman"/>
                        </a:rPr>
                        <a:t>2.3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География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just">
                        <a:lnSpc>
                          <a:spcPct val="150000"/>
                        </a:lnSpc>
                        <a:spcAft>
                          <a:spcPts val="0"/>
                        </a:spcAft>
                      </a:pPr>
                      <a:r>
                        <a:rPr lang="ru-RU" sz="1800">
                          <a:latin typeface="Times New Roman"/>
                          <a:ea typeface="Times New Roman"/>
                        </a:rPr>
                        <a:t>2.4</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Информатика</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just">
                        <a:lnSpc>
                          <a:spcPct val="150000"/>
                        </a:lnSpc>
                        <a:spcAft>
                          <a:spcPts val="0"/>
                        </a:spcAft>
                      </a:pPr>
                      <a:r>
                        <a:rPr lang="ru-RU" sz="1800">
                          <a:latin typeface="Times New Roman"/>
                          <a:ea typeface="Times New Roman"/>
                        </a:rPr>
                        <a:t>2.5</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dirty="0">
                          <a:latin typeface="Times New Roman"/>
                          <a:ea typeface="Times New Roman"/>
                        </a:rPr>
                        <a:t>История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5</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0">
                <a:tc>
                  <a:txBody>
                    <a:bodyPr/>
                    <a:lstStyle/>
                    <a:p>
                      <a:pPr algn="just">
                        <a:lnSpc>
                          <a:spcPct val="150000"/>
                        </a:lnSpc>
                        <a:spcAft>
                          <a:spcPts val="0"/>
                        </a:spcAft>
                      </a:pPr>
                      <a:r>
                        <a:rPr lang="ru-RU" sz="1800">
                          <a:latin typeface="Times New Roman"/>
                          <a:ea typeface="Times New Roman"/>
                        </a:rPr>
                        <a:t>2.6</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Литература</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a:latin typeface="Times New Roman"/>
                          <a:ea typeface="Times New Roman"/>
                        </a:rPr>
                        <a:t>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dirty="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2" y="1772816"/>
          <a:ext cx="8568952" cy="4320482"/>
        </p:xfrm>
        <a:graphic>
          <a:graphicData uri="http://schemas.openxmlformats.org/drawingml/2006/table">
            <a:tbl>
              <a:tblPr/>
              <a:tblGrid>
                <a:gridCol w="741080"/>
                <a:gridCol w="3544292"/>
                <a:gridCol w="2141790"/>
                <a:gridCol w="2141790"/>
              </a:tblGrid>
              <a:tr h="432048">
                <a:tc>
                  <a:txBody>
                    <a:bodyPr/>
                    <a:lstStyle/>
                    <a:p>
                      <a:pPr algn="just">
                        <a:lnSpc>
                          <a:spcPct val="150000"/>
                        </a:lnSpc>
                        <a:spcAft>
                          <a:spcPts val="0"/>
                        </a:spcAft>
                      </a:pPr>
                      <a:r>
                        <a:rPr lang="ru-RU" sz="1600" dirty="0">
                          <a:latin typeface="Times New Roman"/>
                          <a:ea typeface="Times New Roman"/>
                        </a:rPr>
                        <a:t>2.7</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Математика</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5</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50000"/>
                        </a:lnSpc>
                        <a:spcAft>
                          <a:spcPts val="0"/>
                        </a:spcAft>
                      </a:pPr>
                      <a:r>
                        <a:rPr lang="ru-RU" sz="1600">
                          <a:latin typeface="Times New Roman"/>
                          <a:ea typeface="Times New Roman"/>
                        </a:rPr>
                        <a:t>2.8</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ОБЖ</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50000"/>
                        </a:lnSpc>
                        <a:spcAft>
                          <a:spcPts val="0"/>
                        </a:spcAft>
                      </a:pPr>
                      <a:r>
                        <a:rPr lang="ru-RU" sz="1600">
                          <a:latin typeface="Times New Roman"/>
                          <a:ea typeface="Times New Roman"/>
                        </a:rPr>
                        <a:t>2.9</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Русский язык</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5</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50000"/>
                        </a:lnSpc>
                        <a:spcAft>
                          <a:spcPts val="0"/>
                        </a:spcAft>
                      </a:pPr>
                      <a:r>
                        <a:rPr lang="ru-RU" sz="1600">
                          <a:latin typeface="Times New Roman"/>
                          <a:ea typeface="Times New Roman"/>
                        </a:rPr>
                        <a:t>2.10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Физика</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50000"/>
                        </a:lnSpc>
                        <a:spcAft>
                          <a:spcPts val="0"/>
                        </a:spcAft>
                      </a:pPr>
                      <a:r>
                        <a:rPr lang="ru-RU" sz="1600">
                          <a:latin typeface="Times New Roman"/>
                          <a:ea typeface="Times New Roman"/>
                        </a:rPr>
                        <a:t>2.11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Химия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8">
                <a:tc>
                  <a:txBody>
                    <a:bodyPr/>
                    <a:lstStyle/>
                    <a:p>
                      <a:pPr algn="just">
                        <a:lnSpc>
                          <a:spcPct val="150000"/>
                        </a:lnSpc>
                        <a:spcAft>
                          <a:spcPts val="0"/>
                        </a:spcAft>
                      </a:pPr>
                      <a:r>
                        <a:rPr lang="ru-RU" sz="1600">
                          <a:latin typeface="Times New Roman"/>
                          <a:ea typeface="Times New Roman"/>
                        </a:rPr>
                        <a:t>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Городской (региональный) этап</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5</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50000"/>
                        </a:lnSpc>
                        <a:spcAft>
                          <a:spcPts val="0"/>
                        </a:spcAft>
                      </a:pPr>
                      <a:r>
                        <a:rPr lang="ru-RU" sz="1600">
                          <a:latin typeface="Times New Roman"/>
                          <a:ea typeface="Times New Roman"/>
                        </a:rPr>
                        <a:t>3.1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Биология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1</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50000"/>
                        </a:lnSpc>
                        <a:spcAft>
                          <a:spcPts val="0"/>
                        </a:spcAft>
                      </a:pPr>
                      <a:r>
                        <a:rPr lang="ru-RU" sz="1600">
                          <a:latin typeface="Times New Roman"/>
                          <a:ea typeface="Times New Roman"/>
                        </a:rPr>
                        <a:t>3.2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dirty="0">
                          <a:latin typeface="Times New Roman"/>
                          <a:ea typeface="Times New Roman"/>
                        </a:rPr>
                        <a:t>География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lnSpc>
                          <a:spcPct val="150000"/>
                        </a:lnSpc>
                        <a:spcAft>
                          <a:spcPts val="0"/>
                        </a:spcAft>
                      </a:pPr>
                      <a:r>
                        <a:rPr lang="ru-RU" sz="1600">
                          <a:latin typeface="Times New Roman"/>
                          <a:ea typeface="Times New Roman"/>
                        </a:rPr>
                        <a:t>3.3</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ОБЖ</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a:latin typeface="Times New Roman"/>
                          <a:ea typeface="Times New Roman"/>
                        </a:rPr>
                        <a:t>2</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600" dirty="0">
                          <a:latin typeface="Times New Roman"/>
                          <a:ea typeface="Times New Roman"/>
                        </a:rPr>
                        <a:t>0</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001000" cy="4267200"/>
          </a:xfrm>
        </p:spPr>
        <p:txBody>
          <a:bodyPr/>
          <a:lstStyle/>
          <a:p>
            <a:r>
              <a:rPr lang="ru-RU" sz="2400" dirty="0" smtClean="0"/>
              <a:t>Обучающиеся, принимающие участие в олимпиадах, конкурсах, соревнованиях (см. таблицу с достижениями), приобретают новые навыки и умения и получают возможность проявить свои таланты за пределами школы, что положительно сказывается на их дальнейшем творческом росте и позволяет выйти на более высокий уровень. Необходимо усилить работу с такими детьми.</a:t>
            </a:r>
          </a:p>
          <a:p>
            <a:r>
              <a:rPr lang="ru-RU" sz="2400" dirty="0" smtClean="0"/>
              <a:t>	Огромное значение для формирования интеллектуального и культурного уровня школьников, формирования гармонично развитой личности имеет посещение музеев:</a:t>
            </a:r>
          </a:p>
          <a:p>
            <a:pPr>
              <a:buNone/>
            </a:pPr>
            <a:r>
              <a:rPr lang="ru-RU" sz="2400" dirty="0" smtClean="0"/>
              <a:t>- 8 классы – Музей воды;</a:t>
            </a:r>
          </a:p>
          <a:p>
            <a:endParaRPr lang="ru-RU" sz="2400" dirty="0" smtClean="0"/>
          </a:p>
          <a:p>
            <a:endParaRPr lang="ru-RU"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sz="1600" dirty="0" smtClean="0"/>
              <a:t>театров:</a:t>
            </a:r>
          </a:p>
          <a:p>
            <a:pPr>
              <a:buNone/>
            </a:pPr>
            <a:r>
              <a:rPr lang="ru-RU" sz="1600" dirty="0" smtClean="0"/>
              <a:t>- 6,9 классы – опера «Евгений Онегин» в Театре оперы и балета СПб Консерватории, </a:t>
            </a:r>
          </a:p>
          <a:p>
            <a:pPr>
              <a:buNone/>
            </a:pPr>
            <a:r>
              <a:rPr lang="ru-RU" sz="1600" dirty="0" smtClean="0"/>
              <a:t>- 6 классы – музыкальный спектакль «Барышня-крестьянка» в «Театре на Литейном»,</a:t>
            </a:r>
          </a:p>
          <a:p>
            <a:pPr>
              <a:buNone/>
            </a:pPr>
            <a:r>
              <a:rPr lang="ru-RU" sz="1600" dirty="0" smtClean="0"/>
              <a:t>- 6 классы – балет «Щелкунчик»;</a:t>
            </a:r>
          </a:p>
          <a:p>
            <a:endParaRPr lang="ru-RU" sz="1600" dirty="0" smtClean="0"/>
          </a:p>
          <a:p>
            <a:r>
              <a:rPr lang="ru-RU" sz="1600" dirty="0" smtClean="0"/>
              <a:t>организация и проведение экскурсий:</a:t>
            </a:r>
          </a:p>
          <a:p>
            <a:pPr>
              <a:buNone/>
            </a:pPr>
            <a:r>
              <a:rPr lang="ru-RU" sz="1600" dirty="0" smtClean="0"/>
              <a:t>- 9 классы – «А. С. Пушкин в Петербурге»,</a:t>
            </a:r>
          </a:p>
          <a:p>
            <a:pPr>
              <a:buNone/>
            </a:pPr>
            <a:r>
              <a:rPr lang="ru-RU" sz="1600" dirty="0" smtClean="0"/>
              <a:t>- 5,6 классы – «Пушкинские места Ленинградской области»,</a:t>
            </a:r>
          </a:p>
          <a:p>
            <a:pPr>
              <a:buNone/>
            </a:pPr>
            <a:r>
              <a:rPr lang="ru-RU" sz="1600" dirty="0" smtClean="0"/>
              <a:t>- 10 классы – «Достоевский в Петербурге»;</a:t>
            </a:r>
          </a:p>
          <a:p>
            <a:pPr>
              <a:buNone/>
            </a:pPr>
            <a:r>
              <a:rPr lang="ru-RU" sz="1600" dirty="0" smtClean="0"/>
              <a:t> </a:t>
            </a:r>
          </a:p>
          <a:p>
            <a:r>
              <a:rPr lang="ru-RU" sz="1600" dirty="0" smtClean="0"/>
              <a:t>участие во Всероссийских играх:</a:t>
            </a:r>
          </a:p>
          <a:p>
            <a:pPr>
              <a:buNone/>
            </a:pPr>
            <a:r>
              <a:rPr lang="ru-RU" sz="1600" dirty="0" smtClean="0"/>
              <a:t>- 2-10 классы – «Русский медвежонок»;</a:t>
            </a:r>
          </a:p>
          <a:p>
            <a:pPr>
              <a:buNone/>
            </a:pPr>
            <a:r>
              <a:rPr lang="ru-RU" sz="1600" dirty="0" smtClean="0"/>
              <a:t>- 5-10 классы – «Кенгуру»;</a:t>
            </a:r>
          </a:p>
          <a:p>
            <a:pPr>
              <a:buNone/>
            </a:pPr>
            <a:r>
              <a:rPr lang="ru-RU" sz="1600" dirty="0" smtClean="0"/>
              <a:t> Литературная гостиная – 3 классы - «День победы»</a:t>
            </a:r>
          </a:p>
          <a:p>
            <a:r>
              <a:rPr lang="ru-RU" sz="1600" dirty="0" smtClean="0"/>
              <a:t>в том числе «Театр одного актера» (литературные композиции):</a:t>
            </a:r>
          </a:p>
          <a:p>
            <a:r>
              <a:rPr lang="ru-RU" sz="1600" dirty="0" smtClean="0"/>
              <a:t>«Слово о полку Игореве»,</a:t>
            </a:r>
          </a:p>
          <a:p>
            <a:r>
              <a:rPr lang="ru-RU" sz="1600" dirty="0" smtClean="0"/>
              <a:t>«К вам А.А. Чацкий»,</a:t>
            </a:r>
          </a:p>
          <a:p>
            <a:r>
              <a:rPr lang="ru-RU" sz="1600" dirty="0" smtClean="0"/>
              <a:t>«Мальчишки блокадного Ленинграда»;</a:t>
            </a:r>
          </a:p>
          <a:p>
            <a:r>
              <a:rPr lang="ru-RU" sz="1600" dirty="0" smtClean="0"/>
              <a:t>«Медный всадник»;</a:t>
            </a:r>
          </a:p>
          <a:p>
            <a:r>
              <a:rPr lang="ru-RU" sz="1600" dirty="0" smtClean="0"/>
              <a:t>«Лицейская годовщина»;</a:t>
            </a:r>
          </a:p>
          <a:p>
            <a:r>
              <a:rPr lang="ru-RU" sz="1600" dirty="0" smtClean="0"/>
              <a:t>«Есенинский день».</a:t>
            </a:r>
          </a:p>
          <a:p>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1600" dirty="0" smtClean="0"/>
              <a:t>В рамках проекта по биологии: «Качество жизни», 10 класс, каждую четверть проходили заседания, встречи, обсуждения по многим вопросам здоровья человека. В этом учебном году был подробно рассмотрен вопрос здорового питания. Обучающиеся 10 класса активно и с интересом участвовали в заседаниях – обсуждали, составляли презентации. Так на итоговой конференции по здоровому питанию, были представлены следующие презентации: «</a:t>
            </a:r>
            <a:r>
              <a:rPr lang="en-US" sz="1600" dirty="0" smtClean="0"/>
              <a:t>Fust Food</a:t>
            </a:r>
            <a:r>
              <a:rPr lang="ru-RU" sz="1600" dirty="0" smtClean="0"/>
              <a:t> вреден для здоровья», «Газированные напитки и их влияние на организм», «</a:t>
            </a:r>
            <a:r>
              <a:rPr lang="ru-RU" sz="1600" dirty="0" err="1" smtClean="0"/>
              <a:t>Глютамат</a:t>
            </a:r>
            <a:r>
              <a:rPr lang="ru-RU" sz="1600" dirty="0" smtClean="0"/>
              <a:t> натрия: гений или злодейство?», «Пищевые добавки». Все темы вызвали большой интерес и активное обсуждение.</a:t>
            </a:r>
          </a:p>
          <a:p>
            <a:r>
              <a:rPr lang="ru-RU" sz="1600" dirty="0" smtClean="0"/>
              <a:t>	В школе по классам проводились праздники «Хэллоуин» и «Рождество» на английском языке; выставки рисунков и творческих работ. Во втором полугодии проводились мероприятия, посвященные празднику «День Святого Валентина». Эти мероприятия включали в себе представление истории происхождения праздника, конкурс на лучшую </a:t>
            </a:r>
            <a:r>
              <a:rPr lang="ru-RU" sz="1600" dirty="0" err="1" smtClean="0"/>
              <a:t>Валентинку</a:t>
            </a:r>
            <a:r>
              <a:rPr lang="ru-RU" sz="1600" dirty="0" smtClean="0"/>
              <a:t>, подписанную на английском языке, а так же изучение традиций и обычаев данного праздника.</a:t>
            </a:r>
          </a:p>
          <a:p>
            <a:pPr>
              <a:buNone/>
            </a:pPr>
            <a:endParaRPr lang="ru-RU"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1600" dirty="0" smtClean="0"/>
              <a:t>В течение года проводились конкурсы тематических газет по предметам (прошли незаметно).</a:t>
            </a:r>
          </a:p>
          <a:p>
            <a:r>
              <a:rPr lang="ru-RU" sz="1600" dirty="0" smtClean="0"/>
              <a:t>	Для учащихся 5-6 классов учителя математики совместно с учащимися 10 а класса подготовили и провели математическое соревнование «Игра по станциям». Игра вызвала у пятиклассников и шестиклассников большой интерес.</a:t>
            </a:r>
          </a:p>
          <a:p>
            <a:r>
              <a:rPr lang="ru-RU" sz="1600" dirty="0" smtClean="0"/>
              <a:t>	Учащиеся 9-х классов помогали подготовить и провести соревнование «Математические тяжеловесы» для учащихся 8-х классов. Ребята с большим азартом боролись за то, чтобы справиться с более трудными заданиями, взять «большой вес» и победить. </a:t>
            </a:r>
          </a:p>
          <a:p>
            <a:r>
              <a:rPr lang="ru-RU" sz="1600" dirty="0" smtClean="0"/>
              <a:t>	Учащиеся 10-х классов помогали подготовить и провести соревнование, посвященное Дню космонавтики между параллелями 6-7 классов.</a:t>
            </a:r>
          </a:p>
          <a:p>
            <a:r>
              <a:rPr lang="ru-RU" sz="1600" dirty="0" smtClean="0"/>
              <a:t>	Ученики 9-х классов встретились на «Математическом </a:t>
            </a:r>
            <a:r>
              <a:rPr lang="ru-RU" sz="1600" dirty="0" err="1" smtClean="0"/>
              <a:t>брейн-ринге</a:t>
            </a:r>
            <a:r>
              <a:rPr lang="ru-RU" sz="1600" dirty="0" smtClean="0"/>
              <a:t>». Одержала команда 9 «А» класса.</a:t>
            </a:r>
            <a:endParaRPr lang="ru-RU" sz="16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001000" cy="4267200"/>
          </a:xfrm>
        </p:spPr>
        <p:txBody>
          <a:bodyPr/>
          <a:lstStyle/>
          <a:p>
            <a:r>
              <a:rPr lang="ru-RU" sz="1600" dirty="0" smtClean="0"/>
              <a:t>Учащиеся начальной школы много путешествовали по Санкт-Петербургу, посещали исторические и литературные места, совершали экскурсии в природу, во время которых проводили наблюдения за сезонными изменениями природы. Интересно прошли праздники «Прощание с Букварем» (1 класс); «До свидания, начальная школа» (4 класс).</a:t>
            </a:r>
          </a:p>
          <a:p>
            <a:endParaRPr lang="ru-RU" sz="1600" dirty="0" smtClean="0"/>
          </a:p>
          <a:p>
            <a:r>
              <a:rPr lang="ru-RU" sz="1600" dirty="0" smtClean="0"/>
              <a:t>	Малотиражную газету «Ш.пора» начали издавать в нашей школе с сентября 2007 года. Цель создания – привлечение к проблемам, успехам и событиям школьной жизни всего коллектива: учеников, учителей, родителей. Школьной редакцией руководила учитель информатики Ирина Михайловна Павлова. В редакцию привлекались ученики 5-11 классов исключительно на добровольной основе. Позже на базе редакции возник кружок, в программе работы которого появились занятия по теории, ролевые игры и т.д. Результаты работы: более 30 выпусков газеты с периодичностью один раз в месяц или же в честь различных дат, а также праздников. Формат выпусков варьировался от стандартного журнального варианта до «боевых листков». Традиция – обязательный выпуск, посвященный празднику Победы 9 Мая! В истории газеты наши активные творческие личности, которые смогли сделать газету интересной, содержательной и популярной в школьной среде: </a:t>
            </a:r>
            <a:r>
              <a:rPr lang="ru-RU" sz="1600" dirty="0" err="1" smtClean="0"/>
              <a:t>Ситникова</a:t>
            </a:r>
            <a:r>
              <a:rPr lang="ru-RU" sz="1600" dirty="0" smtClean="0"/>
              <a:t> Елена, </a:t>
            </a:r>
            <a:r>
              <a:rPr lang="ru-RU" sz="1600" dirty="0" err="1" smtClean="0"/>
              <a:t>Виолетта</a:t>
            </a:r>
            <a:r>
              <a:rPr lang="ru-RU" sz="1600" dirty="0" smtClean="0"/>
              <a:t> Пак, Надежда Симонова, Александра Владимировна Сычёва, Михаил Епифанов, Марина Чеботарёва, Святослав </a:t>
            </a:r>
            <a:r>
              <a:rPr lang="ru-RU" sz="1600" dirty="0" err="1" smtClean="0"/>
              <a:t>Трешин</a:t>
            </a:r>
            <a:r>
              <a:rPr lang="ru-RU" sz="1600" dirty="0" smtClean="0"/>
              <a:t>, Дарья Козлова…за эти годы в создание газеты вкладывали силы, творчество, время и старания многие и многие ученики. </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1534</TotalTime>
  <Words>8838</Words>
  <Application>Microsoft Office PowerPoint</Application>
  <PresentationFormat>Экран (4:3)</PresentationFormat>
  <Paragraphs>1574</Paragraphs>
  <Slides>115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115</vt:i4>
      </vt:variant>
    </vt:vector>
  </HeadingPairs>
  <TitlesOfParts>
    <vt:vector size="117" baseType="lpstr">
      <vt:lpstr>Профиль</vt:lpstr>
      <vt:lpstr>Диаграмма</vt:lpstr>
      <vt:lpstr>ПУБЛИЧНЫЙ ДОКЛАД ГБОУ СОШ № 591 </vt:lpstr>
      <vt:lpstr>Слайд 2</vt:lpstr>
      <vt:lpstr>Слайд 3</vt:lpstr>
      <vt:lpstr>Введение</vt:lpstr>
      <vt:lpstr>Слайд 5</vt:lpstr>
      <vt:lpstr>Слайд 6</vt:lpstr>
      <vt:lpstr>Система управления качеством образования</vt:lpstr>
      <vt:lpstr>Слайд 8</vt:lpstr>
      <vt:lpstr>Слайд 9</vt:lpstr>
      <vt:lpstr>1. Общая характеристика учреждения</vt:lpstr>
      <vt:lpstr> </vt:lpstr>
      <vt:lpstr>Администрация ОУ</vt:lpstr>
      <vt:lpstr>Слайд 13</vt:lpstr>
      <vt:lpstr>Слайд 14</vt:lpstr>
      <vt:lpstr>ПРИЁМНЫЕ ДНИ АДМИНИСТРАЦИИ ОУ</vt:lpstr>
      <vt:lpstr>Слайд 16</vt:lpstr>
      <vt:lpstr>Слайд 17</vt:lpstr>
      <vt:lpstr>Слайд 18</vt:lpstr>
      <vt:lpstr>Формы обеспечения государственно-общественного характера управления</vt:lpstr>
      <vt:lpstr>Слайд 20</vt:lpstr>
      <vt:lpstr>2. Особенности образовательного процесса</vt:lpstr>
      <vt:lpstr>Слайд 22</vt:lpstr>
      <vt:lpstr>Слайд 23</vt:lpstr>
      <vt:lpstr>Основные принципы  проектирования и реализации Программы:</vt:lpstr>
      <vt:lpstr>Ожидаемые конечные результаты:</vt:lpstr>
      <vt:lpstr>Цели начального общего образования, заложенные во ФГОС НОО: </vt:lpstr>
      <vt:lpstr>Учебный план начальной школы</vt:lpstr>
      <vt:lpstr>Учебный план основной школы</vt:lpstr>
      <vt:lpstr>Слайд 29</vt:lpstr>
      <vt:lpstr>Слайд 30</vt:lpstr>
      <vt:lpstr>Элективные курсы для обучающихся 9 классов</vt:lpstr>
      <vt:lpstr>Учебный план средней школы</vt:lpstr>
      <vt:lpstr>Элективные курсы для обучающихся 10 классов</vt:lpstr>
      <vt:lpstr>Слайд 34</vt:lpstr>
      <vt:lpstr>3. Условия осуществления образовательного процесса</vt:lpstr>
      <vt:lpstr>Слайд 36</vt:lpstr>
      <vt:lpstr>Слайд 37</vt:lpstr>
      <vt:lpstr>Слайд 38</vt:lpstr>
      <vt:lpstr>Слайд 39</vt:lpstr>
      <vt:lpstr>Распределение учащихся по группам здоровья:</vt:lpstr>
      <vt:lpstr>Слайд 41</vt:lpstr>
      <vt:lpstr>Слайд 42</vt:lpstr>
      <vt:lpstr>Социальный портрет ГБОУ СОШ № 591 на 01.06.2012 года </vt:lpstr>
      <vt:lpstr>Слайд 44</vt:lpstr>
      <vt:lpstr>Направления деятельности ОУ по сохранению и укреплению здоровья обучающихся:</vt:lpstr>
      <vt:lpstr>Слайд 46</vt:lpstr>
      <vt:lpstr>Слайд 47</vt:lpstr>
      <vt:lpstr>Обеспечение безопасности обучающихся:</vt:lpstr>
      <vt:lpstr>Дополнительные платные образовательные услуги:</vt:lpstr>
      <vt:lpstr>Перечень дополнительных платных услуг в 2011-2012 учебном году</vt:lpstr>
      <vt:lpstr>Кадровый состав ОУ на 01.09.2011 года</vt:lpstr>
      <vt:lpstr>Группы педагогических работников по стажу:</vt:lpstr>
      <vt:lpstr>Группы педагогических работников по возрасту:</vt:lpstr>
      <vt:lpstr>Слайд 54</vt:lpstr>
      <vt:lpstr>Слайд 55</vt:lpstr>
      <vt:lpstr>Повышение квалификации педагогического коллектива в 2011/2012 учебном году</vt:lpstr>
      <vt:lpstr> </vt:lpstr>
      <vt:lpstr>4. Результаты деятельности учреждения, качество образования</vt:lpstr>
      <vt:lpstr>Характеристика внутришкольной системы оценки качества.</vt:lpstr>
      <vt:lpstr>Слайд 60</vt:lpstr>
      <vt:lpstr>Слайд 61</vt:lpstr>
      <vt:lpstr>Итоги успеваемости за 2011-2012 учебный год.</vt:lpstr>
      <vt:lpstr>Слайд 63</vt:lpstr>
      <vt:lpstr>Сравнительный анализ качества знаний  за 2010-2011, 2011-2012 учебные года</vt:lpstr>
      <vt:lpstr>Качество знаний по предметам</vt:lpstr>
      <vt:lpstr>Слайд 66</vt:lpstr>
      <vt:lpstr>Результаты государственной (итоговой) аттестации обучающихся 9-ых классов в традиционной форме. Качество знаний (%)</vt:lpstr>
      <vt:lpstr>Слайд 68</vt:lpstr>
      <vt:lpstr>Слайд 69</vt:lpstr>
      <vt:lpstr>Слайд 70</vt:lpstr>
      <vt:lpstr>Информация об основных достижениях ОБРАЗОВАТЕЛЬНОГО УЧРЕЖДЕНИЯ за 2011/2012 учебный год</vt:lpstr>
      <vt:lpstr>Слайд 72</vt:lpstr>
      <vt:lpstr>Слайд 73</vt:lpstr>
      <vt:lpstr>Информация об основных достижениях РАБОТНИКОВ ОБРАЗОВАТЕЛЬНОГО УЧРЕЖДЕНИЯ за 2011/2012 учебный год</vt:lpstr>
      <vt:lpstr>Слайд 75</vt:lpstr>
      <vt:lpstr>Слайд 76</vt:lpstr>
      <vt:lpstr>Слайд 77</vt:lpstr>
      <vt:lpstr>Слайд 78</vt:lpstr>
      <vt:lpstr>Информация об основных достижениях ОБУЧАЮЩИХСЯ ОБРАЗОВАТЕЛЬНОГО УЧРЕЖДЕНИЯ за 2011/2012 учебный год</vt:lpstr>
      <vt:lpstr>Слайд 80</vt:lpstr>
      <vt:lpstr>Слайд 81</vt:lpstr>
      <vt:lpstr>Слайд 82</vt:lpstr>
      <vt:lpstr>Слайд 83</vt:lpstr>
      <vt:lpstr>Слайд 84</vt:lpstr>
      <vt:lpstr>Слайд 85</vt:lpstr>
      <vt:lpstr>Органы государственно-общественного управления и самоуправления</vt:lpstr>
      <vt:lpstr>Цели создания организации Совета старшеклассников:</vt:lpstr>
      <vt:lpstr>Основные направления работы Совета старшеклассников и ДОО «Сентябрята»</vt:lpstr>
      <vt:lpstr>Слайд 89</vt:lpstr>
      <vt:lpstr>Слайд 90</vt:lpstr>
      <vt:lpstr>Слайд 91</vt:lpstr>
      <vt:lpstr>Направления воспитательной деятельности</vt:lpstr>
      <vt:lpstr>Результаты участия обучающихся во Всероссийской олимпиаде школьников по предметам следующие:</vt:lpstr>
      <vt:lpstr>Слайд 94</vt:lpstr>
      <vt:lpstr>Слайд 95</vt:lpstr>
      <vt:lpstr>Слайд 96</vt:lpstr>
      <vt:lpstr>Слайд 97</vt:lpstr>
      <vt:lpstr>Слайд 98</vt:lpstr>
      <vt:lpstr>Слайд 99</vt:lpstr>
      <vt:lpstr>Слайд 100</vt:lpstr>
      <vt:lpstr>Взаимодействие с учреждениями профессионального образования</vt:lpstr>
      <vt:lpstr>5. Социальная активность и внешние связи учреждения</vt:lpstr>
      <vt:lpstr>6. Финансово-экономическая деятельность</vt:lpstr>
      <vt:lpstr>Административно- хозяйственная деятельность</vt:lpstr>
      <vt:lpstr>Слайд 105</vt:lpstr>
      <vt:lpstr>Информатизация ОУ</vt:lpstr>
      <vt:lpstr>Решения, принятые по итогам общественного обсуждения.</vt:lpstr>
      <vt:lpstr>Слайд 108</vt:lpstr>
      <vt:lpstr>Наши успехи</vt:lpstr>
      <vt:lpstr>Слайд 110</vt:lpstr>
      <vt:lpstr>Слайд 111</vt:lpstr>
      <vt:lpstr>Основные направления ближайшего развития образовательного учреждения</vt:lpstr>
      <vt:lpstr>Перспективы и планы развития.</vt:lpstr>
      <vt:lpstr>Перспективы и планы развития.</vt:lpstr>
      <vt:lpstr>Педагогический коллектив ГБОУ СОШ №591 желает обучающимся успехов в учебной и внеурочной деятельности в 2012-2013 учебному году.</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WIN7</cp:lastModifiedBy>
  <cp:revision>143</cp:revision>
  <dcterms:created xsi:type="dcterms:W3CDTF">2011-07-30T16:16:42Z</dcterms:created>
  <dcterms:modified xsi:type="dcterms:W3CDTF">2012-12-05T07:39:42Z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TC100690441049</vt:lpwstr>
  </property>
</Properties>
</file>