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slides/slide99.xml" ContentType="application/vnd.openxmlformats-officedocument.presentationml.slide+xml"/>
  <Override PartName="/ppt/slides/slide118.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legacyDiagramText2.bin" ContentType="application/vnd.ms-office.legacyDiagramText"/>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legacyDocTextInfo.bin" ContentType="application/vnd.ms-office.legacyDocTextInf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 id="2147483934" r:id="rId2"/>
  </p:sldMasterIdLst>
  <p:notesMasterIdLst>
    <p:notesMasterId r:id="rId122"/>
  </p:notesMasterIdLst>
  <p:handoutMasterIdLst>
    <p:handoutMasterId r:id="rId123"/>
  </p:handoutMasterIdLst>
  <p:sldIdLst>
    <p:sldId id="256" r:id="rId3"/>
    <p:sldId id="257" r:id="rId4"/>
    <p:sldId id="431" r:id="rId5"/>
    <p:sldId id="433" r:id="rId6"/>
    <p:sldId id="381" r:id="rId7"/>
    <p:sldId id="383" r:id="rId8"/>
    <p:sldId id="384" r:id="rId9"/>
    <p:sldId id="385" r:id="rId10"/>
    <p:sldId id="406" r:id="rId11"/>
    <p:sldId id="259" r:id="rId12"/>
    <p:sldId id="402" r:id="rId13"/>
    <p:sldId id="321" r:id="rId14"/>
    <p:sldId id="260" r:id="rId15"/>
    <p:sldId id="265" r:id="rId16"/>
    <p:sldId id="266" r:id="rId17"/>
    <p:sldId id="261" r:id="rId18"/>
    <p:sldId id="432" r:id="rId19"/>
    <p:sldId id="264" r:id="rId20"/>
    <p:sldId id="272" r:id="rId21"/>
    <p:sldId id="427" r:id="rId22"/>
    <p:sldId id="429" r:id="rId23"/>
    <p:sldId id="430" r:id="rId24"/>
    <p:sldId id="323" r:id="rId25"/>
    <p:sldId id="324" r:id="rId26"/>
    <p:sldId id="325" r:id="rId27"/>
    <p:sldId id="329" r:id="rId28"/>
    <p:sldId id="326" r:id="rId29"/>
    <p:sldId id="331" r:id="rId30"/>
    <p:sldId id="332" r:id="rId31"/>
    <p:sldId id="404" r:id="rId32"/>
    <p:sldId id="267" r:id="rId33"/>
    <p:sldId id="273" r:id="rId34"/>
    <p:sldId id="274" r:id="rId35"/>
    <p:sldId id="275" r:id="rId36"/>
    <p:sldId id="420" r:id="rId37"/>
    <p:sldId id="419" r:id="rId38"/>
    <p:sldId id="421" r:id="rId39"/>
    <p:sldId id="278" r:id="rId40"/>
    <p:sldId id="333" r:id="rId41"/>
    <p:sldId id="417" r:id="rId42"/>
    <p:sldId id="309" r:id="rId43"/>
    <p:sldId id="390" r:id="rId44"/>
    <p:sldId id="280" r:id="rId45"/>
    <p:sldId id="424" r:id="rId46"/>
    <p:sldId id="281" r:id="rId47"/>
    <p:sldId id="286" r:id="rId48"/>
    <p:sldId id="287" r:id="rId49"/>
    <p:sldId id="289" r:id="rId50"/>
    <p:sldId id="368" r:id="rId51"/>
    <p:sldId id="290" r:id="rId52"/>
    <p:sldId id="398" r:id="rId53"/>
    <p:sldId id="334" r:id="rId54"/>
    <p:sldId id="415" r:id="rId55"/>
    <p:sldId id="414" r:id="rId56"/>
    <p:sldId id="291" r:id="rId57"/>
    <p:sldId id="387" r:id="rId58"/>
    <p:sldId id="388" r:id="rId59"/>
    <p:sldId id="335" r:id="rId60"/>
    <p:sldId id="336" r:id="rId61"/>
    <p:sldId id="337" r:id="rId62"/>
    <p:sldId id="338" r:id="rId63"/>
    <p:sldId id="339" r:id="rId64"/>
    <p:sldId id="294" r:id="rId65"/>
    <p:sldId id="405" r:id="rId66"/>
    <p:sldId id="393" r:id="rId67"/>
    <p:sldId id="341" r:id="rId68"/>
    <p:sldId id="491" r:id="rId69"/>
    <p:sldId id="492" r:id="rId70"/>
    <p:sldId id="370" r:id="rId71"/>
    <p:sldId id="371" r:id="rId72"/>
    <p:sldId id="426" r:id="rId73"/>
    <p:sldId id="418" r:id="rId74"/>
    <p:sldId id="377" r:id="rId75"/>
    <p:sldId id="349" r:id="rId76"/>
    <p:sldId id="409" r:id="rId77"/>
    <p:sldId id="410" r:id="rId78"/>
    <p:sldId id="411" r:id="rId79"/>
    <p:sldId id="413" r:id="rId80"/>
    <p:sldId id="372" r:id="rId81"/>
    <p:sldId id="373" r:id="rId82"/>
    <p:sldId id="374" r:id="rId83"/>
    <p:sldId id="375" r:id="rId84"/>
    <p:sldId id="376" r:id="rId85"/>
    <p:sldId id="343" r:id="rId86"/>
    <p:sldId id="346" r:id="rId87"/>
    <p:sldId id="348" r:id="rId88"/>
    <p:sldId id="407" r:id="rId89"/>
    <p:sldId id="425" r:id="rId90"/>
    <p:sldId id="458" r:id="rId91"/>
    <p:sldId id="356" r:id="rId92"/>
    <p:sldId id="357" r:id="rId93"/>
    <p:sldId id="358" r:id="rId94"/>
    <p:sldId id="359" r:id="rId95"/>
    <p:sldId id="423" r:id="rId96"/>
    <p:sldId id="361" r:id="rId97"/>
    <p:sldId id="434" r:id="rId98"/>
    <p:sldId id="362" r:id="rId99"/>
    <p:sldId id="476" r:id="rId100"/>
    <p:sldId id="478" r:id="rId101"/>
    <p:sldId id="480" r:id="rId102"/>
    <p:sldId id="482" r:id="rId103"/>
    <p:sldId id="484" r:id="rId104"/>
    <p:sldId id="486" r:id="rId105"/>
    <p:sldId id="488" r:id="rId106"/>
    <p:sldId id="490" r:id="rId107"/>
    <p:sldId id="475" r:id="rId108"/>
    <p:sldId id="363" r:id="rId109"/>
    <p:sldId id="305" r:id="rId110"/>
    <p:sldId id="493" r:id="rId111"/>
    <p:sldId id="379" r:id="rId112"/>
    <p:sldId id="380" r:id="rId113"/>
    <p:sldId id="416" r:id="rId114"/>
    <p:sldId id="307" r:id="rId115"/>
    <p:sldId id="311" r:id="rId116"/>
    <p:sldId id="378" r:id="rId117"/>
    <p:sldId id="312" r:id="rId118"/>
    <p:sldId id="313" r:id="rId119"/>
    <p:sldId id="367" r:id="rId120"/>
    <p:sldId id="319" r:id="rId1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77" autoAdjust="0"/>
  </p:normalViewPr>
  <p:slideViewPr>
    <p:cSldViewPr>
      <p:cViewPr>
        <p:scale>
          <a:sx n="75" d="100"/>
          <a:sy n="75" d="100"/>
        </p:scale>
        <p:origin x="-1680" y="-168"/>
      </p:cViewPr>
      <p:guideLst>
        <p:guide orient="horz" pos="2160"/>
        <p:guide pos="2880"/>
      </p:guideLst>
    </p:cSldViewPr>
  </p:slideViewPr>
  <p:outlineViewPr>
    <p:cViewPr>
      <p:scale>
        <a:sx n="33" d="100"/>
        <a:sy n="33" d="100"/>
      </p:scale>
      <p:origin x="0" y="2418"/>
    </p:cViewPr>
  </p:outlineViewPr>
  <p:notesTextViewPr>
    <p:cViewPr>
      <p:scale>
        <a:sx n="100" d="100"/>
        <a:sy n="100" d="100"/>
      </p:scale>
      <p:origin x="0" y="0"/>
    </p:cViewPr>
  </p:notesTextViewPr>
  <p:sorterViewPr>
    <p:cViewPr>
      <p:scale>
        <a:sx n="66" d="100"/>
        <a:sy n="66" d="100"/>
      </p:scale>
      <p:origin x="0" y="897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handoutMaster" Target="handoutMasters/handoutMaster1.xml"/><Relationship Id="rId128" Type="http://schemas.microsoft.com/office/2006/relationships/legacyDocTextInfo" Target="legacyDocTextInfo.bin"/><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sideWall>
      <c:spPr>
        <a:noFill/>
        <a:ln w="25392">
          <a:noFill/>
        </a:ln>
      </c:spPr>
    </c:sideWall>
    <c:backWall>
      <c:spPr>
        <a:noFill/>
        <a:ln w="25392">
          <a:noFill/>
        </a:ln>
      </c:spPr>
    </c:backWall>
    <c:plotArea>
      <c:layout>
        <c:manualLayout>
          <c:layoutTarget val="inner"/>
          <c:xMode val="edge"/>
          <c:yMode val="edge"/>
          <c:x val="0.18827040021012809"/>
          <c:y val="1.6039769222395601E-2"/>
          <c:w val="0.64280175637945469"/>
          <c:h val="0.6731824190179001"/>
        </c:manualLayout>
      </c:layout>
      <c:bar3DChart>
        <c:barDir val="col"/>
        <c:grouping val="clustered"/>
        <c:ser>
          <c:idx val="1"/>
          <c:order val="0"/>
          <c:tx>
            <c:strRef>
              <c:f>Sheet1!$A$2</c:f>
              <c:strCache>
                <c:ptCount val="1"/>
                <c:pt idx="0">
                  <c:v>1 группа здоровья</c:v>
                </c:pt>
              </c:strCache>
            </c:strRef>
          </c:tx>
          <c:spPr>
            <a:solidFill>
              <a:schemeClr val="accent2"/>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Sheet1!$B$2:$E$2</c:f>
              <c:numCache>
                <c:formatCode>General</c:formatCode>
                <c:ptCount val="4"/>
                <c:pt idx="0">
                  <c:v>3</c:v>
                </c:pt>
                <c:pt idx="1">
                  <c:v>5</c:v>
                </c:pt>
                <c:pt idx="2">
                  <c:v>5</c:v>
                </c:pt>
                <c:pt idx="3">
                  <c:v>4</c:v>
                </c:pt>
              </c:numCache>
            </c:numRef>
          </c:val>
        </c:ser>
        <c:ser>
          <c:idx val="0"/>
          <c:order val="1"/>
          <c:tx>
            <c:strRef>
              <c:f>Sheet1!$A$3</c:f>
              <c:strCache>
                <c:ptCount val="1"/>
                <c:pt idx="0">
                  <c:v>2 группа здоровья</c:v>
                </c:pt>
              </c:strCache>
            </c:strRef>
          </c:tx>
          <c:spPr>
            <a:solidFill>
              <a:srgbClr val="7030A0"/>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Sheet1!$B$3:$E$3</c:f>
              <c:numCache>
                <c:formatCode>General</c:formatCode>
                <c:ptCount val="4"/>
                <c:pt idx="0">
                  <c:v>44</c:v>
                </c:pt>
                <c:pt idx="1">
                  <c:v>48</c:v>
                </c:pt>
                <c:pt idx="2">
                  <c:v>62</c:v>
                </c:pt>
                <c:pt idx="3">
                  <c:v>44</c:v>
                </c:pt>
              </c:numCache>
            </c:numRef>
          </c:val>
        </c:ser>
        <c:ser>
          <c:idx val="2"/>
          <c:order val="2"/>
          <c:tx>
            <c:strRef>
              <c:f>Sheet1!$A$4</c:f>
              <c:strCache>
                <c:ptCount val="1"/>
                <c:pt idx="0">
                  <c:v>3 группа здоровья</c:v>
                </c:pt>
              </c:strCache>
            </c:strRef>
          </c:tx>
          <c:spPr>
            <a:solidFill>
              <a:schemeClr val="hlink"/>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Sheet1!$B$4:$E$4</c:f>
              <c:numCache>
                <c:formatCode>General</c:formatCode>
                <c:ptCount val="4"/>
                <c:pt idx="0">
                  <c:v>11</c:v>
                </c:pt>
                <c:pt idx="1">
                  <c:v>7</c:v>
                </c:pt>
                <c:pt idx="2">
                  <c:v>3</c:v>
                </c:pt>
                <c:pt idx="3">
                  <c:v>4</c:v>
                </c:pt>
              </c:numCache>
            </c:numRef>
          </c:val>
        </c:ser>
        <c:ser>
          <c:idx val="3"/>
          <c:order val="3"/>
          <c:tx>
            <c:strRef>
              <c:f>Sheet1!$A$5</c:f>
              <c:strCache>
                <c:ptCount val="1"/>
                <c:pt idx="0">
                  <c:v>4 группа здоровья</c:v>
                </c:pt>
              </c:strCache>
            </c:strRef>
          </c:tx>
          <c:spPr>
            <a:solidFill>
              <a:schemeClr val="folHlink"/>
            </a:solidFill>
            <a:ln w="12696">
              <a:solidFill>
                <a:schemeClr val="tx1"/>
              </a:solidFill>
              <a:prstDash val="solid"/>
            </a:ln>
          </c:spPr>
          <c:cat>
            <c:strRef>
              <c:f>Sheet1!$B$1:$E$1</c:f>
              <c:strCache>
                <c:ptCount val="4"/>
                <c:pt idx="0">
                  <c:v>1 кл.</c:v>
                </c:pt>
                <c:pt idx="1">
                  <c:v>2 кл.</c:v>
                </c:pt>
                <c:pt idx="2">
                  <c:v>3 кл.</c:v>
                </c:pt>
                <c:pt idx="3">
                  <c:v>4кл.</c:v>
                </c:pt>
              </c:strCache>
            </c:strRef>
          </c:cat>
          <c:val>
            <c:numRef>
              <c:f>Sheet1!$B$5:$E$5</c:f>
              <c:numCache>
                <c:formatCode>General</c:formatCode>
                <c:ptCount val="4"/>
                <c:pt idx="0">
                  <c:v>0</c:v>
                </c:pt>
                <c:pt idx="1">
                  <c:v>0</c:v>
                </c:pt>
                <c:pt idx="2">
                  <c:v>0</c:v>
                </c:pt>
                <c:pt idx="3">
                  <c:v>0</c:v>
                </c:pt>
              </c:numCache>
            </c:numRef>
          </c:val>
        </c:ser>
        <c:shape val="box"/>
        <c:axId val="119784960"/>
        <c:axId val="119786496"/>
        <c:axId val="0"/>
      </c:bar3DChart>
      <c:catAx>
        <c:axId val="119784960"/>
        <c:scaling>
          <c:orientation val="minMax"/>
        </c:scaling>
        <c:axPos val="b"/>
        <c:numFmt formatCode="General" sourceLinked="1"/>
        <c:tickLblPos val="nextTo"/>
        <c:spPr>
          <a:ln w="3174">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ru-RU"/>
          </a:p>
        </c:txPr>
        <c:crossAx val="119786496"/>
        <c:crosses val="autoZero"/>
        <c:lblAlgn val="ctr"/>
        <c:lblOffset val="100"/>
        <c:tickMarkSkip val="1"/>
      </c:catAx>
      <c:valAx>
        <c:axId val="119786496"/>
        <c:scaling>
          <c:orientation val="minMax"/>
        </c:scaling>
        <c:axPos val="l"/>
        <c:numFmt formatCode="General" sourceLinked="1"/>
        <c:tickLblPos val="nextTo"/>
        <c:spPr>
          <a:ln w="3174">
            <a:solidFill>
              <a:schemeClr val="tx1"/>
            </a:solidFill>
            <a:prstDash val="solid"/>
          </a:ln>
        </c:spPr>
        <c:txPr>
          <a:bodyPr rot="0" vert="horz"/>
          <a:lstStyle/>
          <a:p>
            <a:pPr>
              <a:defRPr sz="1000" b="0" i="0" u="none" strike="noStrike" baseline="0">
                <a:solidFill>
                  <a:schemeClr val="tx1"/>
                </a:solidFill>
                <a:latin typeface="Arial"/>
                <a:ea typeface="Arial"/>
                <a:cs typeface="Arial"/>
              </a:defRPr>
            </a:pPr>
            <a:endParaRPr lang="ru-RU"/>
          </a:p>
        </c:txPr>
        <c:crossAx val="119784960"/>
        <c:crosses val="autoZero"/>
        <c:crossBetween val="between"/>
      </c:valAx>
      <c:dTable>
        <c:showHorzBorder val="1"/>
        <c:showVertBorder val="1"/>
        <c:showOutline val="1"/>
        <c:showKeys val="1"/>
        <c:spPr>
          <a:ln w="3174">
            <a:solidFill>
              <a:schemeClr val="tx1"/>
            </a:solidFill>
            <a:prstDash val="solid"/>
          </a:ln>
        </c:spPr>
        <c:txPr>
          <a:bodyPr/>
          <a:lstStyle/>
          <a:p>
            <a:pPr rtl="0">
              <a:defRPr sz="1000" b="0" i="0" u="none" strike="noStrike" baseline="0">
                <a:solidFill>
                  <a:schemeClr val="tx1"/>
                </a:solidFill>
                <a:latin typeface="Arial"/>
                <a:ea typeface="Arial"/>
                <a:cs typeface="Arial"/>
              </a:defRPr>
            </a:pPr>
            <a:endParaRPr lang="ru-RU"/>
          </a:p>
        </c:txPr>
      </c:dTable>
    </c:plotArea>
    <c:legend>
      <c:legendPos val="r"/>
      <c:layout>
        <c:manualLayout>
          <c:xMode val="edge"/>
          <c:yMode val="edge"/>
          <c:x val="0.81990334360379769"/>
          <c:y val="0.22802176355174544"/>
          <c:w val="0.18009666089145093"/>
          <c:h val="0.28191809967029785"/>
        </c:manualLayout>
      </c:layout>
      <c:spPr>
        <a:solidFill>
          <a:schemeClr val="bg1"/>
        </a:solidFill>
        <a:ln w="3174">
          <a:solidFill>
            <a:schemeClr val="tx1"/>
          </a:solidFill>
          <a:prstDash val="solid"/>
        </a:ln>
      </c:spPr>
      <c:txPr>
        <a:bodyPr/>
        <a:lstStyle/>
        <a:p>
          <a:pPr>
            <a:defRPr sz="920" b="0"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1000" b="0"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0.15543478260869775"/>
          <c:y val="4.3392504930967774E-2"/>
          <c:w val="0.69184942816906314"/>
          <c:h val="0.71794871794872939"/>
        </c:manualLayout>
      </c:layout>
      <c:bar3DChart>
        <c:barDir val="col"/>
        <c:grouping val="clustered"/>
        <c:ser>
          <c:idx val="1"/>
          <c:order val="0"/>
          <c:tx>
            <c:strRef>
              <c:f>Sheet1!$A$2</c:f>
              <c:strCache>
                <c:ptCount val="1"/>
                <c:pt idx="0">
                  <c:v>1 группа здоровья</c:v>
                </c:pt>
              </c:strCache>
            </c:strRef>
          </c:tx>
          <c:spPr>
            <a:solidFill>
              <a:schemeClr val="accent2"/>
            </a:solidFill>
            <a:ln w="11004">
              <a:solidFill>
                <a:schemeClr val="tx1"/>
              </a:solidFill>
              <a:prstDash val="solid"/>
            </a:ln>
          </c:spPr>
          <c:cat>
            <c:strRef>
              <c:f>Sheet1!$B$1:$H$1</c:f>
              <c:strCache>
                <c:ptCount val="7"/>
                <c:pt idx="0">
                  <c:v>5 кл.</c:v>
                </c:pt>
                <c:pt idx="1">
                  <c:v>6 кл.</c:v>
                </c:pt>
                <c:pt idx="2">
                  <c:v>7 кл.</c:v>
                </c:pt>
                <c:pt idx="3">
                  <c:v>8 кл.</c:v>
                </c:pt>
                <c:pt idx="4">
                  <c:v>9 кл.</c:v>
                </c:pt>
                <c:pt idx="5">
                  <c:v>10 кл.</c:v>
                </c:pt>
                <c:pt idx="6">
                  <c:v>11кл.</c:v>
                </c:pt>
              </c:strCache>
            </c:strRef>
          </c:cat>
          <c:val>
            <c:numRef>
              <c:f>Sheet1!$B$2:$H$2</c:f>
              <c:numCache>
                <c:formatCode>General</c:formatCode>
                <c:ptCount val="7"/>
                <c:pt idx="0">
                  <c:v>4</c:v>
                </c:pt>
                <c:pt idx="1">
                  <c:v>4</c:v>
                </c:pt>
                <c:pt idx="2">
                  <c:v>0</c:v>
                </c:pt>
                <c:pt idx="3">
                  <c:v>2</c:v>
                </c:pt>
                <c:pt idx="4">
                  <c:v>2</c:v>
                </c:pt>
                <c:pt idx="5">
                  <c:v>0</c:v>
                </c:pt>
                <c:pt idx="6">
                  <c:v>0</c:v>
                </c:pt>
              </c:numCache>
            </c:numRef>
          </c:val>
        </c:ser>
        <c:ser>
          <c:idx val="0"/>
          <c:order val="1"/>
          <c:tx>
            <c:strRef>
              <c:f>Sheet1!$A$3</c:f>
              <c:strCache>
                <c:ptCount val="1"/>
                <c:pt idx="0">
                  <c:v>2 группа здоровья</c:v>
                </c:pt>
              </c:strCache>
            </c:strRef>
          </c:tx>
          <c:spPr>
            <a:solidFill>
              <a:srgbClr val="7030A0"/>
            </a:solidFill>
            <a:ln w="11004">
              <a:solidFill>
                <a:schemeClr val="tx1"/>
              </a:solidFill>
              <a:prstDash val="solid"/>
            </a:ln>
          </c:spPr>
          <c:cat>
            <c:strRef>
              <c:f>Sheet1!$B$1:$H$1</c:f>
              <c:strCache>
                <c:ptCount val="7"/>
                <c:pt idx="0">
                  <c:v>5 кл.</c:v>
                </c:pt>
                <c:pt idx="1">
                  <c:v>6 кл.</c:v>
                </c:pt>
                <c:pt idx="2">
                  <c:v>7 кл.</c:v>
                </c:pt>
                <c:pt idx="3">
                  <c:v>8 кл.</c:v>
                </c:pt>
                <c:pt idx="4">
                  <c:v>9 кл.</c:v>
                </c:pt>
                <c:pt idx="5">
                  <c:v>10 кл.</c:v>
                </c:pt>
                <c:pt idx="6">
                  <c:v>11кл.</c:v>
                </c:pt>
              </c:strCache>
            </c:strRef>
          </c:cat>
          <c:val>
            <c:numRef>
              <c:f>Sheet1!$B$3:$H$3</c:f>
              <c:numCache>
                <c:formatCode>General</c:formatCode>
                <c:ptCount val="7"/>
                <c:pt idx="0">
                  <c:v>42</c:v>
                </c:pt>
                <c:pt idx="1">
                  <c:v>27</c:v>
                </c:pt>
                <c:pt idx="2">
                  <c:v>43</c:v>
                </c:pt>
                <c:pt idx="3">
                  <c:v>35</c:v>
                </c:pt>
                <c:pt idx="4">
                  <c:v>26</c:v>
                </c:pt>
                <c:pt idx="5">
                  <c:v>13</c:v>
                </c:pt>
                <c:pt idx="6">
                  <c:v>5</c:v>
                </c:pt>
              </c:numCache>
            </c:numRef>
          </c:val>
        </c:ser>
        <c:ser>
          <c:idx val="2"/>
          <c:order val="2"/>
          <c:tx>
            <c:strRef>
              <c:f>Sheet1!$A$4</c:f>
              <c:strCache>
                <c:ptCount val="1"/>
                <c:pt idx="0">
                  <c:v>3 группа здоровья</c:v>
                </c:pt>
              </c:strCache>
            </c:strRef>
          </c:tx>
          <c:spPr>
            <a:solidFill>
              <a:schemeClr val="hlink"/>
            </a:solidFill>
            <a:ln w="11004">
              <a:solidFill>
                <a:schemeClr val="tx1"/>
              </a:solidFill>
              <a:prstDash val="solid"/>
            </a:ln>
          </c:spPr>
          <c:cat>
            <c:strRef>
              <c:f>Sheet1!$B$1:$H$1</c:f>
              <c:strCache>
                <c:ptCount val="7"/>
                <c:pt idx="0">
                  <c:v>5 кл.</c:v>
                </c:pt>
                <c:pt idx="1">
                  <c:v>6 кл.</c:v>
                </c:pt>
                <c:pt idx="2">
                  <c:v>7 кл.</c:v>
                </c:pt>
                <c:pt idx="3">
                  <c:v>8 кл.</c:v>
                </c:pt>
                <c:pt idx="4">
                  <c:v>9 кл.</c:v>
                </c:pt>
                <c:pt idx="5">
                  <c:v>10 кл.</c:v>
                </c:pt>
                <c:pt idx="6">
                  <c:v>11кл.</c:v>
                </c:pt>
              </c:strCache>
            </c:strRef>
          </c:cat>
          <c:val>
            <c:numRef>
              <c:f>Sheet1!$B$4:$H$4</c:f>
              <c:numCache>
                <c:formatCode>General</c:formatCode>
                <c:ptCount val="7"/>
                <c:pt idx="0">
                  <c:v>11</c:v>
                </c:pt>
                <c:pt idx="1">
                  <c:v>7</c:v>
                </c:pt>
                <c:pt idx="2">
                  <c:v>16</c:v>
                </c:pt>
                <c:pt idx="3">
                  <c:v>16</c:v>
                </c:pt>
                <c:pt idx="4">
                  <c:v>25</c:v>
                </c:pt>
                <c:pt idx="5">
                  <c:v>11</c:v>
                </c:pt>
                <c:pt idx="6">
                  <c:v>19</c:v>
                </c:pt>
              </c:numCache>
            </c:numRef>
          </c:val>
        </c:ser>
        <c:ser>
          <c:idx val="3"/>
          <c:order val="3"/>
          <c:tx>
            <c:strRef>
              <c:f>Sheet1!$A$5</c:f>
              <c:strCache>
                <c:ptCount val="1"/>
                <c:pt idx="0">
                  <c:v>4 группа здоровья</c:v>
                </c:pt>
              </c:strCache>
            </c:strRef>
          </c:tx>
          <c:spPr>
            <a:solidFill>
              <a:schemeClr val="folHlink"/>
            </a:solidFill>
            <a:ln w="11004">
              <a:solidFill>
                <a:schemeClr val="tx1"/>
              </a:solidFill>
              <a:prstDash val="solid"/>
            </a:ln>
          </c:spPr>
          <c:cat>
            <c:strRef>
              <c:f>Sheet1!$B$1:$H$1</c:f>
              <c:strCache>
                <c:ptCount val="7"/>
                <c:pt idx="0">
                  <c:v>5 кл.</c:v>
                </c:pt>
                <c:pt idx="1">
                  <c:v>6 кл.</c:v>
                </c:pt>
                <c:pt idx="2">
                  <c:v>7 кл.</c:v>
                </c:pt>
                <c:pt idx="3">
                  <c:v>8 кл.</c:v>
                </c:pt>
                <c:pt idx="4">
                  <c:v>9 кл.</c:v>
                </c:pt>
                <c:pt idx="5">
                  <c:v>10 кл.</c:v>
                </c:pt>
                <c:pt idx="6">
                  <c:v>11кл.</c:v>
                </c:pt>
              </c:strCache>
            </c:strRef>
          </c:cat>
          <c:val>
            <c:numRef>
              <c:f>Sheet1!$B$5:$H$5</c:f>
              <c:numCache>
                <c:formatCode>General</c:formatCode>
                <c:ptCount val="7"/>
                <c:pt idx="0">
                  <c:v>0</c:v>
                </c:pt>
                <c:pt idx="1">
                  <c:v>0</c:v>
                </c:pt>
                <c:pt idx="2">
                  <c:v>1</c:v>
                </c:pt>
                <c:pt idx="3">
                  <c:v>0</c:v>
                </c:pt>
                <c:pt idx="4">
                  <c:v>0</c:v>
                </c:pt>
                <c:pt idx="5">
                  <c:v>0</c:v>
                </c:pt>
                <c:pt idx="6">
                  <c:v>0</c:v>
                </c:pt>
              </c:numCache>
            </c:numRef>
          </c:val>
        </c:ser>
        <c:shape val="cylinder"/>
        <c:axId val="78215808"/>
        <c:axId val="78225792"/>
        <c:axId val="0"/>
      </c:bar3DChart>
      <c:catAx>
        <c:axId val="78215808"/>
        <c:scaling>
          <c:orientation val="minMax"/>
        </c:scaling>
        <c:axPos val="b"/>
        <c:numFmt formatCode="General" sourceLinked="1"/>
        <c:tickLblPos val="nextTo"/>
        <c:spPr>
          <a:ln w="2751">
            <a:solidFill>
              <a:schemeClr val="tx1"/>
            </a:solidFill>
            <a:prstDash val="solid"/>
          </a:ln>
        </c:spPr>
        <c:txPr>
          <a:bodyPr rot="0" vert="horz"/>
          <a:lstStyle/>
          <a:p>
            <a:pPr>
              <a:defRPr sz="867" b="0" i="0" u="none" strike="noStrike" baseline="0">
                <a:solidFill>
                  <a:schemeClr val="tx1"/>
                </a:solidFill>
                <a:latin typeface="Arial"/>
                <a:ea typeface="Arial"/>
                <a:cs typeface="Arial"/>
              </a:defRPr>
            </a:pPr>
            <a:endParaRPr lang="ru-RU"/>
          </a:p>
        </c:txPr>
        <c:crossAx val="78225792"/>
        <c:crosses val="autoZero"/>
        <c:lblAlgn val="ctr"/>
        <c:lblOffset val="100"/>
        <c:tickMarkSkip val="1"/>
      </c:catAx>
      <c:valAx>
        <c:axId val="78225792"/>
        <c:scaling>
          <c:orientation val="minMax"/>
        </c:scaling>
        <c:axPos val="l"/>
        <c:numFmt formatCode="General" sourceLinked="1"/>
        <c:tickLblPos val="nextTo"/>
        <c:spPr>
          <a:ln w="2751">
            <a:solidFill>
              <a:schemeClr val="tx1"/>
            </a:solidFill>
            <a:prstDash val="solid"/>
          </a:ln>
        </c:spPr>
        <c:txPr>
          <a:bodyPr rot="0" vert="horz"/>
          <a:lstStyle/>
          <a:p>
            <a:pPr>
              <a:defRPr sz="867" b="0" i="0" u="none" strike="noStrike" baseline="0">
                <a:solidFill>
                  <a:schemeClr val="tx1"/>
                </a:solidFill>
                <a:latin typeface="Arial"/>
                <a:ea typeface="Arial"/>
                <a:cs typeface="Arial"/>
              </a:defRPr>
            </a:pPr>
            <a:endParaRPr lang="ru-RU"/>
          </a:p>
        </c:txPr>
        <c:crossAx val="78215808"/>
        <c:crosses val="autoZero"/>
        <c:crossBetween val="between"/>
      </c:valAx>
      <c:dTable>
        <c:showHorzBorder val="1"/>
        <c:showVertBorder val="1"/>
        <c:showOutline val="1"/>
        <c:showKeys val="1"/>
        <c:spPr>
          <a:ln w="2751">
            <a:solidFill>
              <a:schemeClr val="tx1"/>
            </a:solidFill>
            <a:prstDash val="solid"/>
          </a:ln>
        </c:spPr>
        <c:txPr>
          <a:bodyPr/>
          <a:lstStyle/>
          <a:p>
            <a:pPr rtl="0">
              <a:defRPr sz="867" b="0" i="0" u="none" strike="noStrike" baseline="0">
                <a:solidFill>
                  <a:schemeClr val="tx1"/>
                </a:solidFill>
                <a:latin typeface="Arial"/>
                <a:ea typeface="Arial"/>
                <a:cs typeface="Arial"/>
              </a:defRPr>
            </a:pPr>
            <a:endParaRPr lang="ru-RU"/>
          </a:p>
        </c:txPr>
      </c:dTable>
    </c:plotArea>
    <c:legend>
      <c:legendPos val="r"/>
      <c:layout>
        <c:manualLayout>
          <c:xMode val="edge"/>
          <c:yMode val="edge"/>
          <c:x val="0.85326092404278608"/>
          <c:y val="0.31755414134877452"/>
          <c:w val="0.13305436342953189"/>
          <c:h val="0.1350734188301084"/>
        </c:manualLayout>
      </c:layout>
      <c:spPr>
        <a:solidFill>
          <a:schemeClr val="bg1"/>
        </a:solidFill>
        <a:ln w="2751">
          <a:solidFill>
            <a:schemeClr val="tx1"/>
          </a:solidFill>
          <a:prstDash val="solid"/>
        </a:ln>
      </c:spPr>
      <c:txPr>
        <a:bodyPr/>
        <a:lstStyle/>
        <a:p>
          <a:pPr>
            <a:defRPr sz="797" b="0"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867" b="0" i="0" u="none" strike="noStrike" baseline="0">
          <a:solidFill>
            <a:schemeClr val="tx1"/>
          </a:solidFill>
          <a:latin typeface="Arial"/>
          <a:ea typeface="Arial"/>
          <a:cs typeface="Arial"/>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10"/>
      <c:rotY val="90"/>
      <c:perspective val="0"/>
    </c:view3D>
    <c:plotArea>
      <c:layout>
        <c:manualLayout>
          <c:layoutTarget val="inner"/>
          <c:xMode val="edge"/>
          <c:yMode val="edge"/>
          <c:x val="0.16631130063965888"/>
          <c:y val="0.27777777777778068"/>
          <c:w val="0.50319829424307694"/>
          <c:h val="0.45679012345678721"/>
        </c:manualLayout>
      </c:layout>
      <c:pie3DChart>
        <c:varyColors val="1"/>
        <c:ser>
          <c:idx val="0"/>
          <c:order val="0"/>
          <c:tx>
            <c:strRef>
              <c:f>Sheet1!$A$2</c:f>
              <c:strCache>
                <c:ptCount val="1"/>
                <c:pt idx="0">
                  <c:v>Восток</c:v>
                </c:pt>
              </c:strCache>
            </c:strRef>
          </c:tx>
          <c:spPr>
            <a:solidFill>
              <a:srgbClr val="9999FF"/>
            </a:solidFill>
            <a:ln w="24507">
              <a:solidFill>
                <a:srgbClr val="000000"/>
              </a:solidFill>
              <a:prstDash val="solid"/>
            </a:ln>
          </c:spPr>
          <c:explosion val="25"/>
          <c:dPt>
            <c:idx val="1"/>
            <c:spPr>
              <a:solidFill>
                <a:srgbClr val="993366"/>
              </a:solidFill>
              <a:ln w="24507">
                <a:solidFill>
                  <a:srgbClr val="000000"/>
                </a:solidFill>
                <a:prstDash val="solid"/>
              </a:ln>
            </c:spPr>
          </c:dPt>
          <c:dPt>
            <c:idx val="2"/>
            <c:spPr>
              <a:solidFill>
                <a:srgbClr val="FFFFCC"/>
              </a:solidFill>
              <a:ln w="24507">
                <a:solidFill>
                  <a:srgbClr val="000000"/>
                </a:solidFill>
                <a:prstDash val="solid"/>
              </a:ln>
            </c:spPr>
          </c:dPt>
          <c:dPt>
            <c:idx val="3"/>
            <c:spPr>
              <a:solidFill>
                <a:srgbClr val="CCFFFF"/>
              </a:solidFill>
              <a:ln w="24507">
                <a:solidFill>
                  <a:srgbClr val="000000"/>
                </a:solidFill>
                <a:prstDash val="solid"/>
              </a:ln>
            </c:spPr>
          </c:dPt>
          <c:dPt>
            <c:idx val="4"/>
            <c:spPr>
              <a:solidFill>
                <a:srgbClr val="660066"/>
              </a:solidFill>
              <a:ln w="24507">
                <a:solidFill>
                  <a:srgbClr val="000000"/>
                </a:solidFill>
                <a:prstDash val="solid"/>
              </a:ln>
            </c:spPr>
          </c:dPt>
          <c:dLbls>
            <c:numFmt formatCode="0%" sourceLinked="0"/>
            <c:spPr>
              <a:noFill/>
              <a:ln w="49013">
                <a:noFill/>
              </a:ln>
            </c:spPr>
            <c:txPr>
              <a:bodyPr/>
              <a:lstStyle/>
              <a:p>
                <a:pPr>
                  <a:defRPr sz="1544" b="1" i="0" u="none" strike="noStrike" baseline="0">
                    <a:solidFill>
                      <a:srgbClr val="000000"/>
                    </a:solidFill>
                    <a:latin typeface="Arial Cyr"/>
                    <a:ea typeface="Arial Cyr"/>
                    <a:cs typeface="Arial Cyr"/>
                  </a:defRPr>
                </a:pPr>
                <a:endParaRPr lang="ru-RU"/>
              </a:p>
            </c:txPr>
            <c:showLegendKey val="1"/>
            <c:showPercent val="1"/>
          </c:dLbls>
          <c:cat>
            <c:strRef>
              <c:f>Sheet1!$B$1:$F$1</c:f>
              <c:strCache>
                <c:ptCount val="5"/>
                <c:pt idx="0">
                  <c:v>&lt; 2 лет</c:v>
                </c:pt>
                <c:pt idx="1">
                  <c:v>2 - 5 лет</c:v>
                </c:pt>
                <c:pt idx="2">
                  <c:v>5 - 10 лет</c:v>
                </c:pt>
                <c:pt idx="3">
                  <c:v>10 - 20 лет</c:v>
                </c:pt>
                <c:pt idx="4">
                  <c:v>&gt; 20 лет</c:v>
                </c:pt>
              </c:strCache>
            </c:strRef>
          </c:cat>
          <c:val>
            <c:numRef>
              <c:f>Sheet1!$B$2:$F$2</c:f>
              <c:numCache>
                <c:formatCode>General</c:formatCode>
                <c:ptCount val="5"/>
                <c:pt idx="0">
                  <c:v>3</c:v>
                </c:pt>
                <c:pt idx="1">
                  <c:v>4</c:v>
                </c:pt>
                <c:pt idx="2">
                  <c:v>5</c:v>
                </c:pt>
                <c:pt idx="3">
                  <c:v>10</c:v>
                </c:pt>
                <c:pt idx="4">
                  <c:v>17</c:v>
                </c:pt>
              </c:numCache>
            </c:numRef>
          </c:val>
        </c:ser>
        <c:dLbls>
          <c:showLegendKey val="1"/>
          <c:showPercent val="1"/>
        </c:dLbls>
      </c:pie3DChart>
      <c:spPr>
        <a:solidFill>
          <a:srgbClr val="C0C0C0"/>
        </a:solidFill>
        <a:ln w="24507">
          <a:solidFill>
            <a:srgbClr val="808080"/>
          </a:solidFill>
          <a:prstDash val="solid"/>
        </a:ln>
      </c:spPr>
    </c:plotArea>
    <c:legend>
      <c:legendPos val="r"/>
      <c:layout>
        <c:manualLayout>
          <c:xMode val="edge"/>
          <c:yMode val="edge"/>
          <c:x val="0.77777883760313582"/>
          <c:y val="9.0616131637553249E-2"/>
          <c:w val="0.17562960962882307"/>
          <c:h val="0.83022253328738593"/>
        </c:manualLayout>
      </c:layout>
      <c:spPr>
        <a:noFill/>
        <a:ln w="6127">
          <a:solidFill>
            <a:srgbClr val="000000"/>
          </a:solidFill>
          <a:prstDash val="solid"/>
        </a:ln>
      </c:spPr>
      <c:txPr>
        <a:bodyPr/>
        <a:lstStyle/>
        <a:p>
          <a:pPr>
            <a:defRPr sz="1418" b="1" i="0" u="none" strike="noStrike" baseline="0">
              <a:solidFill>
                <a:srgbClr val="000000"/>
              </a:solidFill>
              <a:latin typeface="Arial Cyr"/>
              <a:ea typeface="Arial Cyr"/>
              <a:cs typeface="Arial Cyr"/>
            </a:defRPr>
          </a:pPr>
          <a:endParaRPr lang="ru-RU"/>
        </a:p>
      </c:txPr>
    </c:legend>
    <c:plotVisOnly val="1"/>
    <c:dispBlanksAs val="zero"/>
  </c:chart>
  <c:spPr>
    <a:noFill/>
    <a:ln>
      <a:noFill/>
    </a:ln>
  </c:spPr>
  <c:txPr>
    <a:bodyPr/>
    <a:lstStyle/>
    <a:p>
      <a:pPr>
        <a:defRPr sz="1544" b="1" i="0" u="none" strike="noStrike" baseline="0">
          <a:solidFill>
            <a:srgbClr val="000000"/>
          </a:solidFill>
          <a:latin typeface="Arial Cyr"/>
          <a:ea typeface="Arial Cyr"/>
          <a:cs typeface="Arial Cy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10"/>
      <c:rotY val="90"/>
      <c:perspective val="0"/>
    </c:view3D>
    <c:plotArea>
      <c:layout>
        <c:manualLayout>
          <c:layoutTarget val="inner"/>
          <c:xMode val="edge"/>
          <c:yMode val="edge"/>
          <c:x val="0.18123667377398719"/>
          <c:y val="0.26543209876543211"/>
          <c:w val="0.53304904051172763"/>
          <c:h val="0.48148148148148445"/>
        </c:manualLayout>
      </c:layout>
      <c:pie3DChart>
        <c:varyColors val="1"/>
        <c:ser>
          <c:idx val="0"/>
          <c:order val="0"/>
          <c:tx>
            <c:strRef>
              <c:f>Sheet1!$A$2</c:f>
              <c:strCache>
                <c:ptCount val="1"/>
                <c:pt idx="0">
                  <c:v>Восток</c:v>
                </c:pt>
              </c:strCache>
            </c:strRef>
          </c:tx>
          <c:spPr>
            <a:solidFill>
              <a:srgbClr val="9999FF"/>
            </a:solidFill>
            <a:ln w="25466">
              <a:solidFill>
                <a:srgbClr val="000000"/>
              </a:solidFill>
              <a:prstDash val="solid"/>
            </a:ln>
          </c:spPr>
          <c:explosion val="25"/>
          <c:dPt>
            <c:idx val="1"/>
            <c:spPr>
              <a:solidFill>
                <a:srgbClr val="993366"/>
              </a:solidFill>
              <a:ln w="25466">
                <a:solidFill>
                  <a:srgbClr val="000000"/>
                </a:solidFill>
                <a:prstDash val="solid"/>
              </a:ln>
            </c:spPr>
          </c:dPt>
          <c:dPt>
            <c:idx val="2"/>
            <c:spPr>
              <a:solidFill>
                <a:srgbClr val="FFFFCC"/>
              </a:solidFill>
              <a:ln w="25466">
                <a:solidFill>
                  <a:srgbClr val="000000"/>
                </a:solidFill>
                <a:prstDash val="solid"/>
              </a:ln>
            </c:spPr>
          </c:dPt>
          <c:dPt>
            <c:idx val="3"/>
            <c:spPr>
              <a:solidFill>
                <a:srgbClr val="CCFFFF"/>
              </a:solidFill>
              <a:ln w="25466">
                <a:solidFill>
                  <a:srgbClr val="000000"/>
                </a:solidFill>
                <a:prstDash val="solid"/>
              </a:ln>
            </c:spPr>
          </c:dPt>
          <c:dPt>
            <c:idx val="4"/>
            <c:spPr>
              <a:solidFill>
                <a:srgbClr val="660066"/>
              </a:solidFill>
              <a:ln w="25466">
                <a:solidFill>
                  <a:srgbClr val="000000"/>
                </a:solidFill>
                <a:prstDash val="solid"/>
              </a:ln>
            </c:spPr>
          </c:dPt>
          <c:dLbls>
            <c:dLbl>
              <c:idx val="0"/>
              <c:layout>
                <c:manualLayout>
                  <c:x val="-1.3901701474528743E-2"/>
                  <c:y val="-6.6150973592958115E-2"/>
                </c:manualLayout>
              </c:layout>
              <c:showLegendKey val="1"/>
              <c:showPercent val="1"/>
            </c:dLbl>
            <c:dLbl>
              <c:idx val="4"/>
              <c:delete val="1"/>
            </c:dLbl>
            <c:numFmt formatCode="0%" sourceLinked="0"/>
            <c:spPr>
              <a:noFill/>
              <a:ln w="50932">
                <a:noFill/>
              </a:ln>
            </c:spPr>
            <c:txPr>
              <a:bodyPr/>
              <a:lstStyle/>
              <a:p>
                <a:pPr>
                  <a:defRPr sz="1604" b="1" i="0" u="none" strike="noStrike" baseline="0">
                    <a:solidFill>
                      <a:srgbClr val="000000"/>
                    </a:solidFill>
                    <a:latin typeface="Arial Cyr"/>
                    <a:ea typeface="Arial Cyr"/>
                    <a:cs typeface="Arial Cyr"/>
                  </a:defRPr>
                </a:pPr>
                <a:endParaRPr lang="ru-RU"/>
              </a:p>
            </c:txPr>
            <c:showLegendKey val="1"/>
            <c:showPercent val="1"/>
          </c:dLbls>
          <c:cat>
            <c:strRef>
              <c:f>Sheet1!$B$1:$F$1</c:f>
              <c:strCache>
                <c:ptCount val="4"/>
                <c:pt idx="0">
                  <c:v>&lt;25</c:v>
                </c:pt>
                <c:pt idx="1">
                  <c:v>25-35</c:v>
                </c:pt>
                <c:pt idx="2">
                  <c:v>35-55</c:v>
                </c:pt>
                <c:pt idx="3">
                  <c:v>&gt;55</c:v>
                </c:pt>
              </c:strCache>
            </c:strRef>
          </c:cat>
          <c:val>
            <c:numRef>
              <c:f>Sheet1!$B$2:$F$2</c:f>
              <c:numCache>
                <c:formatCode>General</c:formatCode>
                <c:ptCount val="5"/>
                <c:pt idx="0">
                  <c:v>4</c:v>
                </c:pt>
                <c:pt idx="1">
                  <c:v>7</c:v>
                </c:pt>
                <c:pt idx="2">
                  <c:v>16</c:v>
                </c:pt>
                <c:pt idx="3">
                  <c:v>12</c:v>
                </c:pt>
              </c:numCache>
            </c:numRef>
          </c:val>
        </c:ser>
        <c:dLbls>
          <c:showLegendKey val="1"/>
          <c:showPercent val="1"/>
        </c:dLbls>
      </c:pie3DChart>
      <c:spPr>
        <a:solidFill>
          <a:srgbClr val="C0C0C0"/>
        </a:solidFill>
        <a:ln w="25466">
          <a:solidFill>
            <a:srgbClr val="808080"/>
          </a:solidFill>
          <a:prstDash val="solid"/>
        </a:ln>
      </c:spPr>
    </c:plotArea>
    <c:legend>
      <c:legendPos val="r"/>
      <c:legendEntry>
        <c:idx val="4"/>
        <c:delete val="1"/>
      </c:legendEntry>
      <c:layout>
        <c:manualLayout>
          <c:xMode val="edge"/>
          <c:yMode val="edge"/>
          <c:x val="0.81984083033934763"/>
          <c:y val="0.20370370370370369"/>
          <c:w val="0.11635325359302515"/>
          <c:h val="0.54694738915152852"/>
        </c:manualLayout>
      </c:layout>
      <c:spPr>
        <a:noFill/>
        <a:ln w="6366">
          <a:solidFill>
            <a:srgbClr val="000000"/>
          </a:solidFill>
          <a:prstDash val="solid"/>
        </a:ln>
      </c:spPr>
      <c:txPr>
        <a:bodyPr/>
        <a:lstStyle/>
        <a:p>
          <a:pPr>
            <a:defRPr sz="1474" b="1" i="0" u="none" strike="noStrike" baseline="0">
              <a:solidFill>
                <a:srgbClr val="000000"/>
              </a:solidFill>
              <a:latin typeface="Arial Cyr"/>
              <a:ea typeface="Arial Cyr"/>
              <a:cs typeface="Arial Cyr"/>
            </a:defRPr>
          </a:pPr>
          <a:endParaRPr lang="ru-RU"/>
        </a:p>
      </c:txPr>
    </c:legend>
    <c:plotVisOnly val="1"/>
    <c:dispBlanksAs val="zero"/>
  </c:chart>
  <c:spPr>
    <a:noFill/>
    <a:ln>
      <a:noFill/>
    </a:ln>
  </c:spPr>
  <c:txPr>
    <a:bodyPr/>
    <a:lstStyle/>
    <a:p>
      <a:pPr>
        <a:defRPr sz="1604" b="1" i="0" u="none" strike="noStrike" baseline="0">
          <a:solidFill>
            <a:srgbClr val="000000"/>
          </a:solidFill>
          <a:latin typeface="Arial Cyr"/>
          <a:ea typeface="Arial Cyr"/>
          <a:cs typeface="Arial Cy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barChart>
        <c:barDir val="col"/>
        <c:grouping val="clustered"/>
        <c:ser>
          <c:idx val="0"/>
          <c:order val="0"/>
          <c:tx>
            <c:strRef>
              <c:f>Лист1!$B$1</c:f>
              <c:strCache>
                <c:ptCount val="1"/>
                <c:pt idx="0">
                  <c:v>Математика</c:v>
                </c:pt>
              </c:strCache>
            </c:strRef>
          </c:tx>
          <c:dLbls>
            <c:showVal val="1"/>
          </c:dLbls>
          <c:cat>
            <c:strRef>
              <c:f>Лист1!$A$2:$A$4</c:f>
              <c:strCache>
                <c:ptCount val="3"/>
                <c:pt idx="0">
                  <c:v>Ступень начального общего образования</c:v>
                </c:pt>
                <c:pt idx="1">
                  <c:v>Ступень основного общего образования</c:v>
                </c:pt>
                <c:pt idx="2">
                  <c:v>Ступень среднего полного общего образования</c:v>
                </c:pt>
              </c:strCache>
            </c:strRef>
          </c:cat>
          <c:val>
            <c:numRef>
              <c:f>Лист1!$B$2:$B$4</c:f>
              <c:numCache>
                <c:formatCode>General</c:formatCode>
                <c:ptCount val="3"/>
                <c:pt idx="0">
                  <c:v>4.41</c:v>
                </c:pt>
                <c:pt idx="1">
                  <c:v>4.5599999999999996</c:v>
                </c:pt>
                <c:pt idx="2">
                  <c:v>4.37</c:v>
                </c:pt>
              </c:numCache>
            </c:numRef>
          </c:val>
        </c:ser>
        <c:ser>
          <c:idx val="1"/>
          <c:order val="1"/>
          <c:tx>
            <c:strRef>
              <c:f>Лист1!$C$1</c:f>
              <c:strCache>
                <c:ptCount val="1"/>
                <c:pt idx="0">
                  <c:v>Русский язык</c:v>
                </c:pt>
              </c:strCache>
            </c:strRef>
          </c:tx>
          <c:dLbls>
            <c:showVal val="1"/>
          </c:dLbls>
          <c:cat>
            <c:strRef>
              <c:f>Лист1!$A$2:$A$4</c:f>
              <c:strCache>
                <c:ptCount val="3"/>
                <c:pt idx="0">
                  <c:v>Ступень начального общего образования</c:v>
                </c:pt>
                <c:pt idx="1">
                  <c:v>Ступень основного общего образования</c:v>
                </c:pt>
                <c:pt idx="2">
                  <c:v>Ступень среднего полного общего образования</c:v>
                </c:pt>
              </c:strCache>
            </c:strRef>
          </c:cat>
          <c:val>
            <c:numRef>
              <c:f>Лист1!$C$2:$C$4</c:f>
              <c:numCache>
                <c:formatCode>General</c:formatCode>
                <c:ptCount val="3"/>
                <c:pt idx="0">
                  <c:v>4.6199999999999966</c:v>
                </c:pt>
                <c:pt idx="1">
                  <c:v>4.68</c:v>
                </c:pt>
                <c:pt idx="2">
                  <c:v>4.2699999999999996</c:v>
                </c:pt>
              </c:numCache>
            </c:numRef>
          </c:val>
        </c:ser>
        <c:axId val="116529024"/>
        <c:axId val="116530560"/>
      </c:barChart>
      <c:catAx>
        <c:axId val="116529024"/>
        <c:scaling>
          <c:orientation val="minMax"/>
        </c:scaling>
        <c:axPos val="b"/>
        <c:tickLblPos val="nextTo"/>
        <c:crossAx val="116530560"/>
        <c:crosses val="autoZero"/>
        <c:auto val="1"/>
        <c:lblAlgn val="ctr"/>
        <c:lblOffset val="100"/>
      </c:catAx>
      <c:valAx>
        <c:axId val="116530560"/>
        <c:scaling>
          <c:orientation val="minMax"/>
        </c:scaling>
        <c:axPos val="l"/>
        <c:majorGridlines/>
        <c:numFmt formatCode="General" sourceLinked="1"/>
        <c:tickLblPos val="nextTo"/>
        <c:crossAx val="116529024"/>
        <c:crosses val="autoZero"/>
        <c:crossBetween val="between"/>
      </c:valAx>
    </c:plotArea>
    <c:legend>
      <c:legendPos val="r"/>
      <c:layout/>
    </c:legend>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5"/>
      <c:hPercent val="35"/>
      <c:rotY val="40"/>
      <c:depthPercent val="50"/>
      <c:rAngAx val="1"/>
    </c:view3D>
    <c:floor>
      <c:spPr>
        <a:solidFill>
          <a:srgbClr val="CCFFCC"/>
        </a:solidFill>
        <a:ln w="12700">
          <a:solidFill>
            <a:srgbClr val="000000"/>
          </a:solidFill>
          <a:prstDash val="solid"/>
        </a:ln>
      </c:spPr>
    </c:floor>
    <c:sideWall>
      <c:spPr>
        <a:solidFill>
          <a:srgbClr val="FFFF99"/>
        </a:solidFill>
        <a:ln w="12700">
          <a:solidFill>
            <a:srgbClr val="000000"/>
          </a:solidFill>
          <a:prstDash val="solid"/>
        </a:ln>
      </c:spPr>
    </c:sideWall>
    <c:backWall>
      <c:spPr>
        <a:solidFill>
          <a:srgbClr val="FFFF99"/>
        </a:solidFill>
        <a:ln w="12700">
          <a:solidFill>
            <a:srgbClr val="000000"/>
          </a:solidFill>
          <a:prstDash val="solid"/>
        </a:ln>
      </c:spPr>
    </c:backWall>
    <c:plotArea>
      <c:layout>
        <c:manualLayout>
          <c:layoutTarget val="inner"/>
          <c:xMode val="edge"/>
          <c:yMode val="edge"/>
          <c:x val="0.2195121951219533"/>
          <c:y val="5.5555555555555455E-2"/>
          <c:w val="0.78048780487804859"/>
          <c:h val="0.7345679012345675"/>
        </c:manualLayout>
      </c:layout>
      <c:bar3DChart>
        <c:barDir val="col"/>
        <c:grouping val="clustered"/>
        <c:varyColors val="1"/>
        <c:ser>
          <c:idx val="0"/>
          <c:order val="0"/>
          <c:tx>
            <c:strRef>
              <c:f>Sheet1!$A$2</c:f>
              <c:strCache>
                <c:ptCount val="1"/>
                <c:pt idx="0">
                  <c:v>Кол-во участников</c:v>
                </c:pt>
              </c:strCache>
            </c:strRef>
          </c:tx>
          <c:spPr>
            <a:solidFill>
              <a:srgbClr val="00FFFF"/>
            </a:solidFill>
            <a:ln w="12700">
              <a:solidFill>
                <a:srgbClr val="000000"/>
              </a:solidFill>
              <a:prstDash val="solid"/>
            </a:ln>
          </c:spPr>
          <c:dLbls>
            <c:spPr>
              <a:noFill/>
              <a:ln w="25400">
                <a:noFill/>
              </a:ln>
            </c:spPr>
            <c:txPr>
              <a:bodyPr/>
              <a:lstStyle/>
              <a:p>
                <a:pPr>
                  <a:defRPr sz="800" b="1" i="0" u="none" strike="noStrike" baseline="0">
                    <a:solidFill>
                      <a:srgbClr val="000000"/>
                    </a:solidFill>
                    <a:latin typeface="Arial Cyr"/>
                    <a:ea typeface="Arial Cyr"/>
                    <a:cs typeface="Arial Cyr"/>
                  </a:defRPr>
                </a:pPr>
                <a:endParaRPr lang="ru-RU"/>
              </a:p>
            </c:txPr>
            <c:showVal val="1"/>
          </c:dLbls>
          <c:cat>
            <c:strRef>
              <c:f>Sheet1!$B$1:$F$1</c:f>
              <c:strCache>
                <c:ptCount val="5"/>
                <c:pt idx="0">
                  <c:v>2008-2009</c:v>
                </c:pt>
                <c:pt idx="1">
                  <c:v>2009-2010</c:v>
                </c:pt>
                <c:pt idx="2">
                  <c:v>2010-2011</c:v>
                </c:pt>
                <c:pt idx="3">
                  <c:v>2011-2012</c:v>
                </c:pt>
                <c:pt idx="4">
                  <c:v>2012-2013</c:v>
                </c:pt>
              </c:strCache>
            </c:strRef>
          </c:cat>
          <c:val>
            <c:numRef>
              <c:f>Sheet1!$B$2:$F$2</c:f>
              <c:numCache>
                <c:formatCode>General</c:formatCode>
                <c:ptCount val="5"/>
                <c:pt idx="0">
                  <c:v>14</c:v>
                </c:pt>
                <c:pt idx="1">
                  <c:v>17</c:v>
                </c:pt>
                <c:pt idx="2">
                  <c:v>24</c:v>
                </c:pt>
                <c:pt idx="3">
                  <c:v>15</c:v>
                </c:pt>
                <c:pt idx="4">
                  <c:v>21</c:v>
                </c:pt>
              </c:numCache>
            </c:numRef>
          </c:val>
          <c:shape val="cylinder"/>
        </c:ser>
        <c:dLbls>
          <c:showVal val="1"/>
        </c:dLbls>
        <c:gapWidth val="60"/>
        <c:gapDepth val="160"/>
        <c:shape val="box"/>
        <c:axId val="97537408"/>
        <c:axId val="88798336"/>
        <c:axId val="0"/>
      </c:bar3DChart>
      <c:catAx>
        <c:axId val="97537408"/>
        <c:scaling>
          <c:orientation val="minMax"/>
        </c:scaling>
        <c:axPos val="b"/>
        <c:numFmt formatCode="General" sourceLinked="1"/>
        <c:tickLblPos val="low"/>
        <c:spPr>
          <a:ln w="3175">
            <a:solidFill>
              <a:srgbClr val="000000"/>
            </a:solidFill>
            <a:prstDash val="solid"/>
          </a:ln>
        </c:spPr>
        <c:txPr>
          <a:bodyPr rot="0" vert="horz"/>
          <a:lstStyle/>
          <a:p>
            <a:pPr>
              <a:defRPr sz="800" b="1" i="0" u="none" strike="noStrike" baseline="0">
                <a:solidFill>
                  <a:srgbClr val="000000"/>
                </a:solidFill>
                <a:latin typeface="Arial Cyr"/>
                <a:ea typeface="Arial Cyr"/>
                <a:cs typeface="Arial Cyr"/>
              </a:defRPr>
            </a:pPr>
            <a:endParaRPr lang="ru-RU"/>
          </a:p>
        </c:txPr>
        <c:crossAx val="88798336"/>
        <c:crosses val="autoZero"/>
        <c:auto val="1"/>
        <c:lblAlgn val="ctr"/>
        <c:lblOffset val="100"/>
        <c:tickLblSkip val="1"/>
        <c:tickMarkSkip val="1"/>
      </c:catAx>
      <c:valAx>
        <c:axId val="88798336"/>
        <c:scaling>
          <c:orientation val="minMax"/>
        </c:scaling>
        <c:axPos val="l"/>
        <c:majorGridlines>
          <c:spPr>
            <a:ln w="3175">
              <a:solidFill>
                <a:srgbClr val="000000"/>
              </a:solidFill>
              <a:prstDash val="solid"/>
            </a:ln>
          </c:spPr>
        </c:majorGridlines>
        <c:title>
          <c:tx>
            <c:rich>
              <a:bodyPr rot="0" vert="horz"/>
              <a:lstStyle/>
              <a:p>
                <a:pPr algn="ctr">
                  <a:defRPr sz="800" b="1" i="0" u="none" strike="noStrike" baseline="0">
                    <a:solidFill>
                      <a:srgbClr val="000000"/>
                    </a:solidFill>
                    <a:latin typeface="Arial Cyr"/>
                    <a:ea typeface="Arial Cyr"/>
                    <a:cs typeface="Arial Cyr"/>
                  </a:defRPr>
                </a:pPr>
                <a:r>
                  <a:rPr lang="ru-RU"/>
                  <a:t>количество участников
9-11 класс</a:t>
                </a:r>
              </a:p>
            </c:rich>
          </c:tx>
          <c:layout>
            <c:manualLayout>
              <c:xMode val="edge"/>
              <c:yMode val="edge"/>
              <c:x val="0"/>
              <c:y val="0.37654320987654338"/>
            </c:manualLayout>
          </c:layout>
          <c:spPr>
            <a:noFill/>
            <a:ln w="25400">
              <a:noFill/>
            </a:ln>
          </c:spPr>
        </c:title>
        <c:numFmt formatCode="General" sourceLinked="1"/>
        <c:tickLblPos val="nextTo"/>
        <c:spPr>
          <a:ln w="3175">
            <a:solidFill>
              <a:srgbClr val="000000"/>
            </a:solidFill>
            <a:prstDash val="solid"/>
          </a:ln>
        </c:spPr>
        <c:txPr>
          <a:bodyPr rot="0" vert="horz"/>
          <a:lstStyle/>
          <a:p>
            <a:pPr>
              <a:defRPr sz="800" b="1" i="0" u="none" strike="noStrike" baseline="0">
                <a:solidFill>
                  <a:srgbClr val="000000"/>
                </a:solidFill>
                <a:latin typeface="Arial Cyr"/>
                <a:ea typeface="Arial Cyr"/>
                <a:cs typeface="Arial Cyr"/>
              </a:defRPr>
            </a:pPr>
            <a:endParaRPr lang="ru-RU"/>
          </a:p>
        </c:txPr>
        <c:crossAx val="97537408"/>
        <c:crosses val="autoZero"/>
        <c:crossBetween val="between"/>
      </c:valAx>
      <c:spPr>
        <a:noFill/>
        <a:ln w="25400">
          <a:noFill/>
        </a:ln>
      </c:spPr>
    </c:plotArea>
    <c:plotVisOnly val="1"/>
    <c:dispBlanksAs val="gap"/>
  </c:chart>
  <c:spPr>
    <a:noFill/>
    <a:ln>
      <a:noFill/>
    </a:ln>
  </c:spPr>
  <c:txPr>
    <a:bodyPr/>
    <a:lstStyle/>
    <a:p>
      <a:pPr>
        <a:defRPr sz="800" b="1" i="0" u="none" strike="noStrike" baseline="0">
          <a:solidFill>
            <a:srgbClr val="000000"/>
          </a:solidFill>
          <a:latin typeface="Arial Cyr"/>
          <a:ea typeface="Arial Cyr"/>
          <a:cs typeface="Arial Cy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6"/>
      <c:hPercent val="32"/>
      <c:rotY val="44"/>
      <c:depthPercent val="50"/>
      <c:rAngAx val="1"/>
    </c:view3D>
    <c:floor>
      <c:spPr>
        <a:solidFill>
          <a:srgbClr val="CCFFCC"/>
        </a:solidFill>
        <a:ln w="12700">
          <a:solidFill>
            <a:srgbClr val="000000"/>
          </a:solidFill>
          <a:prstDash val="solid"/>
        </a:ln>
      </c:spPr>
    </c:floor>
    <c:sideWall>
      <c:spPr>
        <a:solidFill>
          <a:srgbClr val="FFFF99"/>
        </a:solidFill>
        <a:ln w="12700">
          <a:solidFill>
            <a:srgbClr val="000000"/>
          </a:solidFill>
          <a:prstDash val="solid"/>
        </a:ln>
      </c:spPr>
    </c:sideWall>
    <c:backWall>
      <c:spPr>
        <a:solidFill>
          <a:srgbClr val="FFFF99"/>
        </a:solidFill>
        <a:ln w="12700">
          <a:solidFill>
            <a:srgbClr val="000000"/>
          </a:solidFill>
          <a:prstDash val="solid"/>
        </a:ln>
      </c:spPr>
    </c:backWall>
    <c:plotArea>
      <c:layout>
        <c:manualLayout>
          <c:layoutTarget val="inner"/>
          <c:xMode val="edge"/>
          <c:yMode val="edge"/>
          <c:x val="0.24000000000000021"/>
          <c:y val="6.7669172932330823E-2"/>
          <c:w val="0.76000000000000512"/>
          <c:h val="0.6691729323308353"/>
        </c:manualLayout>
      </c:layout>
      <c:bar3DChart>
        <c:barDir val="col"/>
        <c:grouping val="clustered"/>
        <c:varyColors val="1"/>
        <c:ser>
          <c:idx val="0"/>
          <c:order val="0"/>
          <c:tx>
            <c:strRef>
              <c:f>Sheet1!$A$2</c:f>
              <c:strCache>
                <c:ptCount val="1"/>
                <c:pt idx="0">
                  <c:v>Кол-во участников</c:v>
                </c:pt>
              </c:strCache>
            </c:strRef>
          </c:tx>
          <c:spPr>
            <a:solidFill>
              <a:srgbClr val="00FFFF"/>
            </a:solidFill>
            <a:ln w="12688">
              <a:solidFill>
                <a:srgbClr val="000000"/>
              </a:solidFill>
              <a:prstDash val="solid"/>
            </a:ln>
          </c:spPr>
          <c:dLbls>
            <c:spPr>
              <a:noFill/>
              <a:ln w="25376">
                <a:noFill/>
              </a:ln>
            </c:spPr>
            <c:txPr>
              <a:bodyPr/>
              <a:lstStyle/>
              <a:p>
                <a:pPr>
                  <a:defRPr sz="574" b="1" i="0" u="none" strike="noStrike" baseline="0">
                    <a:solidFill>
                      <a:srgbClr val="000000"/>
                    </a:solidFill>
                    <a:latin typeface="Arial Cyr"/>
                    <a:ea typeface="Arial Cyr"/>
                    <a:cs typeface="Arial Cyr"/>
                  </a:defRPr>
                </a:pPr>
                <a:endParaRPr lang="ru-RU"/>
              </a:p>
            </c:txPr>
            <c:showVal val="1"/>
          </c:dLbls>
          <c:cat>
            <c:strRef>
              <c:f>Sheet1!$B$1:$D$1</c:f>
              <c:strCache>
                <c:ptCount val="3"/>
                <c:pt idx="0">
                  <c:v>2010-2011</c:v>
                </c:pt>
                <c:pt idx="1">
                  <c:v>2011-2012</c:v>
                </c:pt>
                <c:pt idx="2">
                  <c:v>2012-2013</c:v>
                </c:pt>
              </c:strCache>
            </c:strRef>
          </c:cat>
          <c:val>
            <c:numRef>
              <c:f>Sheet1!$B$2:$D$2</c:f>
              <c:numCache>
                <c:formatCode>General</c:formatCode>
                <c:ptCount val="3"/>
                <c:pt idx="0">
                  <c:v>45</c:v>
                </c:pt>
                <c:pt idx="1">
                  <c:v>62</c:v>
                </c:pt>
                <c:pt idx="2">
                  <c:v>64</c:v>
                </c:pt>
              </c:numCache>
            </c:numRef>
          </c:val>
          <c:shape val="cylinder"/>
        </c:ser>
        <c:dLbls>
          <c:showVal val="1"/>
        </c:dLbls>
        <c:gapWidth val="60"/>
        <c:gapDepth val="160"/>
        <c:shape val="box"/>
        <c:axId val="97588352"/>
        <c:axId val="97589888"/>
        <c:axId val="0"/>
      </c:bar3DChart>
      <c:catAx>
        <c:axId val="97588352"/>
        <c:scaling>
          <c:orientation val="minMax"/>
        </c:scaling>
        <c:axPos val="b"/>
        <c:numFmt formatCode="General" sourceLinked="1"/>
        <c:tickLblPos val="low"/>
        <c:spPr>
          <a:ln w="3172">
            <a:solidFill>
              <a:srgbClr val="000000"/>
            </a:solidFill>
            <a:prstDash val="solid"/>
          </a:ln>
        </c:spPr>
        <c:txPr>
          <a:bodyPr rot="0" vert="horz"/>
          <a:lstStyle/>
          <a:p>
            <a:pPr>
              <a:defRPr sz="899" b="1" i="0" u="none" strike="noStrike" baseline="0">
                <a:solidFill>
                  <a:srgbClr val="000000"/>
                </a:solidFill>
                <a:latin typeface="Arial Cyr"/>
                <a:ea typeface="Arial Cyr"/>
                <a:cs typeface="Arial Cyr"/>
              </a:defRPr>
            </a:pPr>
            <a:endParaRPr lang="ru-RU"/>
          </a:p>
        </c:txPr>
        <c:crossAx val="97589888"/>
        <c:crosses val="autoZero"/>
        <c:auto val="1"/>
        <c:lblAlgn val="ctr"/>
        <c:lblOffset val="100"/>
        <c:tickLblSkip val="1"/>
        <c:tickMarkSkip val="1"/>
      </c:catAx>
      <c:valAx>
        <c:axId val="97589888"/>
        <c:scaling>
          <c:orientation val="minMax"/>
        </c:scaling>
        <c:axPos val="l"/>
        <c:majorGridlines>
          <c:spPr>
            <a:ln w="3172">
              <a:solidFill>
                <a:srgbClr val="000000"/>
              </a:solidFill>
              <a:prstDash val="solid"/>
            </a:ln>
          </c:spPr>
        </c:majorGridlines>
        <c:title>
          <c:tx>
            <c:rich>
              <a:bodyPr rot="0" vert="horz"/>
              <a:lstStyle/>
              <a:p>
                <a:pPr algn="ctr">
                  <a:defRPr sz="799" b="1" i="0" u="none" strike="noStrike" baseline="0">
                    <a:solidFill>
                      <a:srgbClr val="000000"/>
                    </a:solidFill>
                    <a:latin typeface="Arial Cyr"/>
                    <a:ea typeface="Arial Cyr"/>
                    <a:cs typeface="Arial Cyr"/>
                  </a:defRPr>
                </a:pPr>
                <a:r>
                  <a:rPr lang="ru-RU"/>
                  <a:t>количество участников 5-8 класс</a:t>
                </a:r>
              </a:p>
            </c:rich>
          </c:tx>
          <c:layout>
            <c:manualLayout>
              <c:xMode val="edge"/>
              <c:yMode val="edge"/>
              <c:x val="0"/>
              <c:y val="0.35338345864661652"/>
            </c:manualLayout>
          </c:layout>
          <c:spPr>
            <a:noFill/>
            <a:ln w="25376">
              <a:noFill/>
            </a:ln>
          </c:spPr>
        </c:title>
        <c:numFmt formatCode="General" sourceLinked="1"/>
        <c:tickLblPos val="nextTo"/>
        <c:spPr>
          <a:ln w="3172">
            <a:solidFill>
              <a:srgbClr val="000000"/>
            </a:solidFill>
            <a:prstDash val="solid"/>
          </a:ln>
        </c:spPr>
        <c:txPr>
          <a:bodyPr rot="0" vert="horz"/>
          <a:lstStyle/>
          <a:p>
            <a:pPr>
              <a:defRPr sz="574" b="1" i="0" u="none" strike="noStrike" baseline="0">
                <a:solidFill>
                  <a:srgbClr val="000000"/>
                </a:solidFill>
                <a:latin typeface="Arial Cyr"/>
                <a:ea typeface="Arial Cyr"/>
                <a:cs typeface="Arial Cyr"/>
              </a:defRPr>
            </a:pPr>
            <a:endParaRPr lang="ru-RU"/>
          </a:p>
        </c:txPr>
        <c:crossAx val="97588352"/>
        <c:crosses val="autoZero"/>
        <c:crossBetween val="between"/>
      </c:valAx>
      <c:spPr>
        <a:noFill/>
        <a:ln w="25376">
          <a:noFill/>
        </a:ln>
      </c:spPr>
    </c:plotArea>
    <c:plotVisOnly val="1"/>
    <c:dispBlanksAs val="gap"/>
  </c:chart>
  <c:spPr>
    <a:noFill/>
    <a:ln>
      <a:noFill/>
    </a:ln>
  </c:spPr>
  <c:txPr>
    <a:bodyPr/>
    <a:lstStyle/>
    <a:p>
      <a:pPr>
        <a:defRPr sz="574" b="1" i="0" u="none" strike="noStrike" baseline="0">
          <a:solidFill>
            <a:srgbClr val="000000"/>
          </a:solidFill>
          <a:latin typeface="Arial Cyr"/>
          <a:ea typeface="Arial Cyr"/>
          <a:cs typeface="Arial Cyr"/>
        </a:defRPr>
      </a:pPr>
      <a:endParaRPr lang="ru-RU"/>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rebuchet MS" pitchFamily="34" charset="0"/>
              </a:defRPr>
            </a:lvl1pPr>
          </a:lstStyle>
          <a:p>
            <a:pPr>
              <a:defRPr/>
            </a:pPr>
            <a:endParaRPr lang="ru-RU"/>
          </a:p>
        </p:txBody>
      </p:sp>
      <p:sp>
        <p:nvSpPr>
          <p:cNvPr id="1597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rebuchet MS" pitchFamily="34" charset="0"/>
              </a:defRPr>
            </a:lvl1pPr>
          </a:lstStyle>
          <a:p>
            <a:pPr>
              <a:defRPr/>
            </a:pPr>
            <a:fld id="{2286902C-CA37-4048-A48A-3004AA72F424}" type="datetimeFigureOut">
              <a:rPr lang="ru-RU"/>
              <a:pPr>
                <a:defRPr/>
              </a:pPr>
              <a:t>16.10.2013</a:t>
            </a:fld>
            <a:endParaRPr lang="ru-RU"/>
          </a:p>
        </p:txBody>
      </p:sp>
      <p:sp>
        <p:nvSpPr>
          <p:cNvPr id="1597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rebuchet MS" pitchFamily="34" charset="0"/>
              </a:defRPr>
            </a:lvl1pPr>
          </a:lstStyle>
          <a:p>
            <a:pPr>
              <a:defRPr/>
            </a:pPr>
            <a:endParaRPr lang="ru-RU"/>
          </a:p>
        </p:txBody>
      </p:sp>
      <p:sp>
        <p:nvSpPr>
          <p:cNvPr id="1597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rebuchet MS" pitchFamily="34" charset="0"/>
              </a:defRPr>
            </a:lvl1pPr>
          </a:lstStyle>
          <a:p>
            <a:pPr>
              <a:defRPr/>
            </a:pPr>
            <a:fld id="{A6011A7E-094E-493D-A596-B09887E4D877}"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069798-38A5-401B-8F3C-F3E409EBB50E}" type="datetimeFigureOut">
              <a:rPr lang="ru-RU" smtClean="0"/>
              <a:pPr/>
              <a:t>16.10.2013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DEB52-89D2-45D7-8DA9-13CA980742F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8ADEB52-89D2-45D7-8DA9-13CA980742F8}"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 </a:t>
            </a:r>
            <a:r>
              <a:rPr lang="ru-RU" sz="1200" b="0" i="0" u="none" strike="noStrike" kern="1200" dirty="0" err="1" smtClean="0">
                <a:solidFill>
                  <a:schemeClr val="tx1"/>
                </a:solidFill>
                <a:latin typeface="Times New Roman"/>
                <a:ea typeface="Calibri"/>
                <a:cs typeface="Times New Roman"/>
              </a:rPr>
              <a:t>п</a:t>
            </a:r>
            <a:r>
              <a:rPr lang="ru-RU" sz="1200" b="0" i="0" u="none" strike="noStrike" kern="1200" dirty="0" smtClean="0">
                <a:solidFill>
                  <a:schemeClr val="tx1"/>
                </a:solidFill>
                <a:latin typeface="Times New Roman"/>
                <a:ea typeface="Calibri"/>
                <a:cs typeface="Times New Roman"/>
              </a:rPr>
              <a:t>/</a:t>
            </a:r>
            <a:r>
              <a:rPr lang="ru-RU" sz="1200" b="0" i="0" u="none" strike="noStrike" kern="1200" dirty="0" err="1" smtClean="0">
                <a:solidFill>
                  <a:schemeClr val="tx1"/>
                </a:solidFill>
                <a:latin typeface="Times New Roman"/>
                <a:ea typeface="Calibri"/>
                <a:cs typeface="Times New Roman"/>
              </a:rPr>
              <a:t>п</a:t>
            </a:r>
            <a:endParaRPr lang="ru-RU" sz="1200" b="0" i="0" u="none" strike="noStrike" kern="1200" dirty="0" smtClean="0">
              <a:solidFill>
                <a:schemeClr val="tx1"/>
              </a:solidFill>
              <a:latin typeface="Times New Roman"/>
              <a:ea typeface="Calibri"/>
              <a:cs typeface="Times New Roman"/>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Ф.И.О учителя</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Место  проведения курсов</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Название</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Кол-во часов</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Год прохождения</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1.</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err="1" smtClean="0">
                <a:solidFill>
                  <a:schemeClr val="tx1"/>
                </a:solidFill>
                <a:latin typeface="Times New Roman"/>
                <a:ea typeface="Calibri"/>
                <a:cs typeface="Times New Roman"/>
              </a:rPr>
              <a:t>Чепёлкина</a:t>
            </a:r>
            <a:r>
              <a:rPr lang="ru-RU" sz="1200" b="0" i="0" u="none" strike="noStrike" kern="1200" dirty="0" smtClean="0">
                <a:solidFill>
                  <a:schemeClr val="tx1"/>
                </a:solidFill>
                <a:latin typeface="Times New Roman"/>
                <a:ea typeface="Calibri"/>
                <a:cs typeface="Times New Roman"/>
              </a:rPr>
              <a:t> Л.П.</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Институт развития образования по программе «Современный образовательный менеджмент»</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108</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err="1" smtClean="0">
                <a:solidFill>
                  <a:schemeClr val="tx1"/>
                </a:solidFill>
                <a:latin typeface="Times New Roman"/>
                <a:ea typeface="Calibri"/>
                <a:cs typeface="Times New Roman"/>
              </a:rPr>
              <a:t>Клюкина</a:t>
            </a:r>
            <a:r>
              <a:rPr lang="ru-RU" sz="1200" b="0" i="0" u="none" strike="noStrike" kern="1200" dirty="0" smtClean="0">
                <a:solidFill>
                  <a:schemeClr val="tx1"/>
                </a:solidFill>
                <a:latin typeface="Times New Roman"/>
                <a:ea typeface="Calibri"/>
                <a:cs typeface="Times New Roman"/>
              </a:rPr>
              <a:t> Н.А.</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Институт развития образования по программе «Современный образовательный менеджмент»</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108</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РЦИОК «Использование </a:t>
            </a:r>
            <a:r>
              <a:rPr lang="ru-RU" sz="1200" b="0" i="0" u="none" strike="noStrike" kern="1200" dirty="0" err="1" smtClean="0">
                <a:solidFill>
                  <a:schemeClr val="tx1"/>
                </a:solidFill>
                <a:latin typeface="Times New Roman"/>
                <a:ea typeface="Calibri"/>
                <a:cs typeface="Times New Roman"/>
              </a:rPr>
              <a:t>мультимедийных</a:t>
            </a:r>
            <a:r>
              <a:rPr lang="ru-RU" sz="1200" b="0" i="0" u="none" strike="noStrike" kern="1200" dirty="0" smtClean="0">
                <a:solidFill>
                  <a:schemeClr val="tx1"/>
                </a:solidFill>
                <a:latin typeface="Times New Roman"/>
                <a:ea typeface="Calibri"/>
                <a:cs typeface="Times New Roman"/>
              </a:rPr>
              <a:t> презентаций в ОУ»</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24</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Чернышева Е.А.</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Институт развития образования по программе «Современный образовательный менеджмент»</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108</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2013</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4.</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err="1" smtClean="0">
                <a:solidFill>
                  <a:schemeClr val="tx1"/>
                </a:solidFill>
                <a:latin typeface="Times New Roman"/>
                <a:ea typeface="Calibri"/>
                <a:cs typeface="Times New Roman"/>
              </a:rPr>
              <a:t>Новикович</a:t>
            </a:r>
            <a:r>
              <a:rPr lang="ru-RU" sz="1200" b="0" i="0" u="none" strike="noStrike" kern="1200" dirty="0" smtClean="0">
                <a:solidFill>
                  <a:schemeClr val="tx1"/>
                </a:solidFill>
                <a:latin typeface="Times New Roman"/>
                <a:ea typeface="Calibri"/>
                <a:cs typeface="Times New Roman"/>
              </a:rPr>
              <a:t>. Е.В</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РГПУ им А.И.Герцена(второе высшее  образование) по направлению «Менеджмент организации» специализация «Управление образованием»</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790</a:t>
            </a:r>
            <a:endParaRPr lang="ru-RU" sz="1200" b="0" i="0" u="none" strike="noStrike" dirty="0" smtClean="0">
              <a:latin typeface="Arial"/>
            </a:endParaRPr>
          </a:p>
          <a:p>
            <a:pPr marL="0" algn="ctr" rtl="0" eaLnBrk="1" fontAlgn="t" latinLnBrk="0" hangingPunct="1">
              <a:lnSpc>
                <a:spcPct val="115000"/>
              </a:lnSpc>
              <a:spcBef>
                <a:spcPts val="0"/>
              </a:spcBef>
              <a:spcAft>
                <a:spcPts val="0"/>
              </a:spcAft>
            </a:pPr>
            <a:r>
              <a:rPr lang="ru-RU" sz="1200" b="0" i="0" u="none" strike="noStrike" kern="1200" dirty="0" smtClean="0">
                <a:solidFill>
                  <a:schemeClr val="tx1"/>
                </a:solidFill>
                <a:latin typeface="Times New Roman"/>
                <a:ea typeface="Calibri"/>
                <a:cs typeface="Times New Roman"/>
              </a:rPr>
              <a:t>2010-2013</a:t>
            </a:r>
            <a:endParaRPr lang="ru-RU" sz="1200" b="0" i="0" u="none" strike="noStrike" dirty="0" smtClean="0">
              <a:latin typeface="Arial"/>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pPr marL="0" algn="l" rtl="0" eaLnBrk="1" fontAlgn="t" latinLnBrk="0" hangingPunct="1">
              <a:spcBef>
                <a:spcPts val="0"/>
              </a:spcBef>
              <a:spcAft>
                <a:spcPts val="0"/>
              </a:spcAft>
            </a:pPr>
            <a:endParaRPr lang="ru-RU" sz="1200" b="0" i="0" u="none" strike="noStrike" kern="1200" dirty="0" smtClean="0">
              <a:solidFill>
                <a:schemeClr val="tx1"/>
              </a:solidFill>
              <a:latin typeface="Lucida Sans Unicode"/>
            </a:endParaRPr>
          </a:p>
          <a:p>
            <a:endParaRPr lang="ru-RU" dirty="0"/>
          </a:p>
        </p:txBody>
      </p:sp>
      <p:sp>
        <p:nvSpPr>
          <p:cNvPr id="4" name="Номер слайда 3"/>
          <p:cNvSpPr>
            <a:spLocks noGrp="1"/>
          </p:cNvSpPr>
          <p:nvPr>
            <p:ph type="sldNum" sz="quarter" idx="10"/>
          </p:nvPr>
        </p:nvSpPr>
        <p:spPr/>
        <p:txBody>
          <a:bodyPr/>
          <a:lstStyle/>
          <a:p>
            <a:fld id="{48ADEB52-89D2-45D7-8DA9-13CA980742F8}" type="slidenum">
              <a:rPr lang="ru-RU" smtClean="0"/>
              <a:pPr/>
              <a:t>52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6DBB05-D3FC-4B14-ABA2-56B5CB9DABE1}" type="slidenum">
              <a:rPr lang="ru-RU" smtClean="0">
                <a:solidFill>
                  <a:prstClr val="black"/>
                </a:solidFill>
              </a:rPr>
              <a:pPr/>
              <a:t>100</a:t>
            </a:fld>
            <a:endParaRPr lang="ru-RU">
              <a:solidFill>
                <a:prstClr val="black"/>
              </a:solidFill>
            </a:endParaRPr>
          </a:p>
        </p:txBody>
      </p:sp>
    </p:spTree>
    <p:extLst>
      <p:ext uri="{BB962C8B-B14F-4D97-AF65-F5344CB8AC3E}">
        <p14:creationId xmlns="" xmlns:p14="http://schemas.microsoft.com/office/powerpoint/2010/main" val="145692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fld id="{AA7D914B-3310-4490-9DB7-E27F62D9008F}" type="datetime1">
              <a:rPr lang="ru-RU" smtClean="0"/>
              <a:pPr>
                <a:defRPr/>
              </a:pPr>
              <a:t>16.10.2013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4D7EAD7D-D2D6-4D0D-8DCF-04C8BB7DBF16}"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B74DF682-1849-4BE9-9AF4-3B3B236D04B4}" type="datetime1">
              <a:rPr lang="ru-RU" smtClean="0"/>
              <a:pPr>
                <a:defRPr/>
              </a:pPr>
              <a:t>16.10.2013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162CCA89-39EB-4213-9825-FB53DDB9C6C1}"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2616AD9A-0AE7-4655-BA7A-88F074476914}" type="datetime1">
              <a:rPr lang="ru-RU" smtClean="0"/>
              <a:pPr>
                <a:defRPr/>
              </a:pPr>
              <a:t>16.10.2013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35AAD208-34EB-4896-B4AB-AE90B36EF6FE}"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34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a:ln/>
        </p:spPr>
        <p:txBody>
          <a:bodyPr/>
          <a:lstStyle>
            <a:lvl1pPr>
              <a:defRPr/>
            </a:lvl1pPr>
          </a:lstStyle>
          <a:p>
            <a:pPr>
              <a:defRPr/>
            </a:pPr>
            <a:fld id="{6CF50F4B-16E1-44FE-B0CC-AC97192878FB}" type="datetime1">
              <a:rPr lang="ru-RU" smtClean="0"/>
              <a:pPr>
                <a:defRPr/>
              </a:pPr>
              <a:t>16.10.2013</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CB02178D-6F38-451D-95DF-44D080F83C66}"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566738" y="304800"/>
            <a:ext cx="8008937"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
          <p:cNvSpPr>
            <a:spLocks noGrp="1" noChangeArrowheads="1"/>
          </p:cNvSpPr>
          <p:nvPr>
            <p:ph type="dt" sz="half" idx="10"/>
          </p:nvPr>
        </p:nvSpPr>
        <p:spPr>
          <a:ln/>
        </p:spPr>
        <p:txBody>
          <a:bodyPr/>
          <a:lstStyle>
            <a:lvl1pPr>
              <a:defRPr/>
            </a:lvl1pPr>
          </a:lstStyle>
          <a:p>
            <a:pPr>
              <a:defRPr/>
            </a:pPr>
            <a:fld id="{946D3352-5005-408B-9560-B6A5ACE76417}" type="datetime1">
              <a:rPr lang="ru-RU" smtClean="0"/>
              <a:pPr>
                <a:defRPr/>
              </a:pPr>
              <a:t>16.10.2013</a:t>
            </a:fld>
            <a:endParaRPr lang="ru-RU"/>
          </a:p>
        </p:txBody>
      </p:sp>
      <p:sp>
        <p:nvSpPr>
          <p:cNvPr id="4" name="Rectangle 7"/>
          <p:cNvSpPr>
            <a:spLocks noGrp="1" noChangeArrowheads="1"/>
          </p:cNvSpPr>
          <p:nvPr>
            <p:ph type="ftr" sz="quarter" idx="11"/>
          </p:nvPr>
        </p:nvSpPr>
        <p:spPr>
          <a:ln/>
        </p:spPr>
        <p:txBody>
          <a:bodyPr/>
          <a:lstStyle>
            <a:lvl1pPr>
              <a:defRPr/>
            </a:lvl1pPr>
          </a:lstStyle>
          <a:p>
            <a:pPr>
              <a:defRPr/>
            </a:pPr>
            <a:endParaRPr lang="ru-RU"/>
          </a:p>
        </p:txBody>
      </p:sp>
      <p:sp>
        <p:nvSpPr>
          <p:cNvPr id="5" name="Rectangle 8"/>
          <p:cNvSpPr>
            <a:spLocks noGrp="1" noChangeArrowheads="1"/>
          </p:cNvSpPr>
          <p:nvPr>
            <p:ph type="sldNum" sz="quarter" idx="12"/>
          </p:nvPr>
        </p:nvSpPr>
        <p:spPr>
          <a:ln/>
        </p:spPr>
        <p:txBody>
          <a:bodyPr/>
          <a:lstStyle>
            <a:lvl1pPr>
              <a:defRPr/>
            </a:lvl1pPr>
          </a:lstStyle>
          <a:p>
            <a:pPr>
              <a:defRPr/>
            </a:pPr>
            <a:fld id="{F9695071-7410-42C1-A5A6-B9DB2EAB297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566738" y="1752600"/>
            <a:ext cx="8001000" cy="4267200"/>
          </a:xfrm>
        </p:spPr>
        <p:txBody>
          <a:bodyPr/>
          <a:lstStyle/>
          <a:p>
            <a:pPr lvl="0"/>
            <a:endParaRPr lang="ru-RU" noProof="0" smtClean="0"/>
          </a:p>
        </p:txBody>
      </p:sp>
      <p:sp>
        <p:nvSpPr>
          <p:cNvPr id="4" name="Rectangle 6"/>
          <p:cNvSpPr>
            <a:spLocks noGrp="1" noChangeArrowheads="1"/>
          </p:cNvSpPr>
          <p:nvPr>
            <p:ph type="dt" sz="half" idx="10"/>
          </p:nvPr>
        </p:nvSpPr>
        <p:spPr>
          <a:ln/>
        </p:spPr>
        <p:txBody>
          <a:bodyPr/>
          <a:lstStyle>
            <a:lvl1pPr>
              <a:defRPr/>
            </a:lvl1pPr>
          </a:lstStyle>
          <a:p>
            <a:pPr>
              <a:defRPr/>
            </a:pPr>
            <a:fld id="{77FA585D-C4A8-42D9-9F37-D6DF98BFFCAC}" type="datetime1">
              <a:rPr lang="ru-RU" smtClean="0"/>
              <a:pPr>
                <a:defRPr/>
              </a:pPr>
              <a:t>16.10.2013</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6595B3E1-000A-4AFF-B17D-06BE8D47B0AC}"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66738" y="1752600"/>
            <a:ext cx="8001000" cy="4267200"/>
          </a:xfrm>
        </p:spPr>
        <p:txBody>
          <a:bodyPr/>
          <a:lstStyle/>
          <a:p>
            <a:pPr lvl="0"/>
            <a:endParaRPr lang="ru-RU" noProof="0" smtClean="0"/>
          </a:p>
        </p:txBody>
      </p:sp>
      <p:sp>
        <p:nvSpPr>
          <p:cNvPr id="4" name="Rectangle 6"/>
          <p:cNvSpPr>
            <a:spLocks noGrp="1" noChangeArrowheads="1"/>
          </p:cNvSpPr>
          <p:nvPr>
            <p:ph type="dt" sz="half" idx="10"/>
          </p:nvPr>
        </p:nvSpPr>
        <p:spPr>
          <a:ln/>
        </p:spPr>
        <p:txBody>
          <a:bodyPr/>
          <a:lstStyle>
            <a:lvl1pPr>
              <a:defRPr/>
            </a:lvl1pPr>
          </a:lstStyle>
          <a:p>
            <a:pPr>
              <a:defRPr/>
            </a:pPr>
            <a:fld id="{0C748559-B98C-4932-95D8-AC8478800C5C}" type="datetime1">
              <a:rPr lang="ru-RU" smtClean="0"/>
              <a:pPr>
                <a:defRPr/>
              </a:pPr>
              <a:t>16.10.2013</a:t>
            </a:fld>
            <a:endParaRPr lang="ru-RU"/>
          </a:p>
        </p:txBody>
      </p:sp>
      <p:sp>
        <p:nvSpPr>
          <p:cNvPr id="5" name="Rectangle 7"/>
          <p:cNvSpPr>
            <a:spLocks noGrp="1" noChangeArrowheads="1"/>
          </p:cNvSpPr>
          <p:nvPr>
            <p:ph type="ftr" sz="quarter" idx="11"/>
          </p:nvPr>
        </p:nvSpPr>
        <p:spPr>
          <a:ln/>
        </p:spPr>
        <p:txBody>
          <a:bodyPr/>
          <a:lstStyle>
            <a:lvl1pPr>
              <a:defRPr/>
            </a:lvl1pPr>
          </a:lstStyle>
          <a:p>
            <a:pPr>
              <a:defRPr/>
            </a:pPr>
            <a:endParaRPr lang="ru-RU"/>
          </a:p>
        </p:txBody>
      </p:sp>
      <p:sp>
        <p:nvSpPr>
          <p:cNvPr id="6" name="Rectangle 8"/>
          <p:cNvSpPr>
            <a:spLocks noGrp="1" noChangeArrowheads="1"/>
          </p:cNvSpPr>
          <p:nvPr>
            <p:ph type="sldNum" sz="quarter" idx="12"/>
          </p:nvPr>
        </p:nvSpPr>
        <p:spPr>
          <a:ln/>
        </p:spPr>
        <p:txBody>
          <a:bodyPr/>
          <a:lstStyle>
            <a:lvl1pPr>
              <a:defRPr/>
            </a:lvl1pPr>
          </a:lstStyle>
          <a:p>
            <a:pPr>
              <a:defRPr/>
            </a:pPr>
            <a:fld id="{01A93B6E-DB14-41AE-A5DC-6F006543DE6F}"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Заголовок, текст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4675" y="304800"/>
            <a:ext cx="8001000" cy="12160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566738" y="1752600"/>
            <a:ext cx="39243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иаграмма 3"/>
          <p:cNvSpPr>
            <a:spLocks noGrp="1"/>
          </p:cNvSpPr>
          <p:nvPr>
            <p:ph type="chart" sz="half" idx="2"/>
          </p:nvPr>
        </p:nvSpPr>
        <p:spPr>
          <a:xfrm>
            <a:off x="4643438" y="1752600"/>
            <a:ext cx="3924300" cy="4267200"/>
          </a:xfrm>
        </p:spPr>
        <p:txBody>
          <a:bodyPr/>
          <a:lstStyle/>
          <a:p>
            <a:pPr lvl="0"/>
            <a:endParaRPr lang="ru-RU" noProof="0" smtClean="0"/>
          </a:p>
        </p:txBody>
      </p:sp>
      <p:sp>
        <p:nvSpPr>
          <p:cNvPr id="5" name="Rectangle 6"/>
          <p:cNvSpPr>
            <a:spLocks noGrp="1" noChangeArrowheads="1"/>
          </p:cNvSpPr>
          <p:nvPr>
            <p:ph type="dt" sz="half" idx="10"/>
          </p:nvPr>
        </p:nvSpPr>
        <p:spPr>
          <a:ln/>
        </p:spPr>
        <p:txBody>
          <a:bodyPr/>
          <a:lstStyle>
            <a:lvl1pPr>
              <a:defRPr/>
            </a:lvl1pPr>
          </a:lstStyle>
          <a:p>
            <a:pPr>
              <a:defRPr/>
            </a:pPr>
            <a:fld id="{0486A8E8-48EE-4247-86C6-F2A3DCD58914}" type="datetime1">
              <a:rPr lang="ru-RU" smtClean="0"/>
              <a:pPr>
                <a:defRPr/>
              </a:pPr>
              <a:t>16.10.2013</a:t>
            </a:fld>
            <a:endParaRPr lang="ru-RU"/>
          </a:p>
        </p:txBody>
      </p:sp>
      <p:sp>
        <p:nvSpPr>
          <p:cNvPr id="6" name="Rectangle 7"/>
          <p:cNvSpPr>
            <a:spLocks noGrp="1" noChangeArrowheads="1"/>
          </p:cNvSpPr>
          <p:nvPr>
            <p:ph type="ftr" sz="quarter" idx="11"/>
          </p:nvPr>
        </p:nvSpPr>
        <p:spPr>
          <a:ln/>
        </p:spPr>
        <p:txBody>
          <a:bodyPr/>
          <a:lstStyle>
            <a:lvl1pPr>
              <a:defRPr/>
            </a:lvl1pPr>
          </a:lstStyle>
          <a:p>
            <a:pPr>
              <a:defRPr/>
            </a:pPr>
            <a:endParaRPr lang="ru-RU"/>
          </a:p>
        </p:txBody>
      </p:sp>
      <p:sp>
        <p:nvSpPr>
          <p:cNvPr id="7" name="Rectangle 8"/>
          <p:cNvSpPr>
            <a:spLocks noGrp="1" noChangeArrowheads="1"/>
          </p:cNvSpPr>
          <p:nvPr>
            <p:ph type="sldNum" sz="quarter" idx="12"/>
          </p:nvPr>
        </p:nvSpPr>
        <p:spPr>
          <a:ln/>
        </p:spPr>
        <p:txBody>
          <a:bodyPr/>
          <a:lstStyle>
            <a:lvl1pPr>
              <a:defRPr/>
            </a:lvl1pPr>
          </a:lstStyle>
          <a:p>
            <a:pPr>
              <a:defRPr/>
            </a:pPr>
            <a:fld id="{E65C0D2F-89E0-4DB9-B260-FBE3D26655E0}"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pPr>
              <a:defRPr/>
            </a:pPr>
            <a:fld id="{AA7D914B-3310-4490-9DB7-E27F62D9008F}" type="datetime1">
              <a:rPr lang="ru-RU" smtClean="0"/>
              <a:pPr>
                <a:defRPr/>
              </a:pPr>
              <a:t>16.10.2013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pPr>
              <a:defRPr/>
            </a:pPr>
            <a:fld id="{4D7EAD7D-D2D6-4D0D-8DCF-04C8BB7DBF16}"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E086EB7-90CC-48D7-BC5F-0ABB4F97788A}" type="datetime1">
              <a:rPr lang="ru-RU" smtClean="0"/>
              <a:pPr>
                <a:defRPr/>
              </a:pPr>
              <a:t>16.10.2013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55FFFF87-47F9-4AE3-8C97-3A4F2DC666DE}" type="slidenum">
              <a:rPr lang="ru-RU" smtClean="0"/>
              <a:pPr>
                <a:defRPr/>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F2C772E8-A75E-4459-87DA-536406778A12}" type="datetime1">
              <a:rPr lang="ru-RU" smtClean="0"/>
              <a:pPr>
                <a:defRPr/>
              </a:pPr>
              <a:t>16.10.2013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3952908-DD93-443D-B518-190EF43070BF}" type="slidenum">
              <a:rPr lang="ru-RU" smtClean="0"/>
              <a:pPr>
                <a:defRPr/>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E086EB7-90CC-48D7-BC5F-0ABB4F97788A}" type="datetime1">
              <a:rPr lang="ru-RU" smtClean="0"/>
              <a:pPr>
                <a:defRPr/>
              </a:pPr>
              <a:t>16.10.2013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55FFFF87-47F9-4AE3-8C97-3A4F2DC666DE}" type="slidenum">
              <a:rPr lang="ru-RU" smtClean="0"/>
              <a:pPr>
                <a:defRPr/>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5A372114-9BF2-415D-AD4D-BEB836DEE5F8}" type="datetime1">
              <a:rPr lang="ru-RU" smtClean="0"/>
              <a:pPr>
                <a:defRPr/>
              </a:pPr>
              <a:t>16.10.2013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EFBBE11-D944-44DE-969A-0685C1D2A54F}" type="slidenum">
              <a:rPr lang="ru-RU" smtClean="0"/>
              <a:pPr>
                <a:defRPr/>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372263DE-1672-44CB-B284-D3B6F36585B2}" type="datetime1">
              <a:rPr lang="ru-RU" smtClean="0"/>
              <a:pPr>
                <a:defRPr/>
              </a:pPr>
              <a:t>16.10.2013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7EBD6759-7705-48FC-BE28-1EB3C2369F46}"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fld id="{372309AC-F60D-4AEA-BAED-D7133A39604C}" type="datetime1">
              <a:rPr lang="ru-RU" smtClean="0"/>
              <a:pPr>
                <a:defRPr/>
              </a:pPr>
              <a:t>16.10.2013</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DBEF2A21-3EA8-426D-AC4B-20AD7C4C5379}" type="slidenum">
              <a:rPr lang="ru-RU" smtClean="0"/>
              <a:pPr>
                <a:defRPr/>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fld id="{343284BE-52CB-419F-A786-AEC391D42F09}" type="datetime1">
              <a:rPr lang="ru-RU" smtClean="0"/>
              <a:pPr>
                <a:defRPr/>
              </a:pPr>
              <a:t>16.10.2013</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3D1431AC-03AB-448F-836F-E7C33655EE09}" type="slidenum">
              <a:rPr lang="ru-RU" smtClean="0"/>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pPr>
              <a:defRPr/>
            </a:pPr>
            <a:fld id="{4A2C274C-BEB1-4DE5-ACF7-448F871317F8}" type="datetime1">
              <a:rPr lang="ru-RU" smtClean="0"/>
              <a:pPr>
                <a:defRPr/>
              </a:pPr>
              <a:t>16.10.2013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2A34703-C17A-4EF4-986E-C94B4EFDDCE8}"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fld id="{375D249F-C730-4488-9A5E-A382CD2D4CFF}" type="datetime1">
              <a:rPr lang="ru-RU" smtClean="0"/>
              <a:pPr>
                <a:defRPr/>
              </a:pPr>
              <a:t>16.10.2013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7C60D036-9AEF-4702-870D-9469202906AC}" type="slidenum">
              <a:rPr lang="ru-RU" smtClean="0"/>
              <a:pPr>
                <a:defRPr/>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B74DF682-1849-4BE9-9AF4-3B3B236D04B4}" type="datetime1">
              <a:rPr lang="ru-RU" smtClean="0"/>
              <a:pPr>
                <a:defRPr/>
              </a:pPr>
              <a:t>16.10.2013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162CCA89-39EB-4213-9825-FB53DDB9C6C1}" type="slidenum">
              <a:rPr lang="ru-RU" smtClean="0"/>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2616AD9A-0AE7-4655-BA7A-88F074476914}" type="datetime1">
              <a:rPr lang="ru-RU" smtClean="0"/>
              <a:pPr>
                <a:defRPr/>
              </a:pPr>
              <a:t>16.10.2013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35AAD208-34EB-4896-B4AB-AE90B36EF6FE}"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F2C772E8-A75E-4459-87DA-536406778A12}" type="datetime1">
              <a:rPr lang="ru-RU" smtClean="0"/>
              <a:pPr>
                <a:defRPr/>
              </a:pPr>
              <a:t>16.10.2013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03952908-DD93-443D-B518-190EF43070BF}" type="slidenum">
              <a:rPr lang="ru-RU" smtClean="0"/>
              <a:pPr>
                <a:defRPr/>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5A372114-9BF2-415D-AD4D-BEB836DEE5F8}" type="datetime1">
              <a:rPr lang="ru-RU" smtClean="0"/>
              <a:pPr>
                <a:defRPr/>
              </a:pPr>
              <a:t>16.10.2013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9EFBBE11-D944-44DE-969A-0685C1D2A54F}" type="slidenum">
              <a:rPr lang="ru-RU" smtClean="0"/>
              <a:pPr>
                <a:defRPr/>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372263DE-1672-44CB-B284-D3B6F36585B2}" type="datetime1">
              <a:rPr lang="ru-RU" smtClean="0"/>
              <a:pPr>
                <a:defRPr/>
              </a:pPr>
              <a:t>16.10.2013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7EBD6759-7705-48FC-BE28-1EB3C2369F46}"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pPr>
              <a:defRPr/>
            </a:pPr>
            <a:fld id="{372309AC-F60D-4AEA-BAED-D7133A39604C}" type="datetime1">
              <a:rPr lang="ru-RU" smtClean="0"/>
              <a:pPr>
                <a:defRPr/>
              </a:pPr>
              <a:t>16.10.2013</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DBEF2A21-3EA8-426D-AC4B-20AD7C4C5379}" type="slidenum">
              <a:rPr lang="ru-RU" smtClean="0"/>
              <a:pPr>
                <a:defRPr/>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fld id="{343284BE-52CB-419F-A786-AEC391D42F09}" type="datetime1">
              <a:rPr lang="ru-RU" smtClean="0"/>
              <a:pPr>
                <a:defRPr/>
              </a:pPr>
              <a:t>16.10.2013</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3D1431AC-03AB-448F-836F-E7C33655EE09}"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pPr>
              <a:defRPr/>
            </a:pPr>
            <a:fld id="{4A2C274C-BEB1-4DE5-ACF7-448F871317F8}" type="datetime1">
              <a:rPr lang="ru-RU" smtClean="0"/>
              <a:pPr>
                <a:defRPr/>
              </a:pPr>
              <a:t>16.10.2013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D2A34703-C17A-4EF4-986E-C94B4EFDDCE8}" type="slidenum">
              <a:rPr lang="ru-RU" smtClean="0"/>
              <a:pPr>
                <a:defRPr/>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pPr>
              <a:defRPr/>
            </a:pPr>
            <a:fld id="{375D249F-C730-4488-9A5E-A382CD2D4CFF}" type="datetime1">
              <a:rPr lang="ru-RU" smtClean="0"/>
              <a:pPr>
                <a:defRPr/>
              </a:pPr>
              <a:t>16.10.2013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pPr>
              <a:defRPr/>
            </a:pPr>
            <a:fld id="{7C60D036-9AEF-4702-870D-9469202906AC}" type="slidenum">
              <a:rPr lang="ru-RU" smtClean="0"/>
              <a:pPr>
                <a:defRPr/>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8"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1B050AA4-C938-4CBE-9B99-8459189F845F}" type="datetime1">
              <a:rPr lang="ru-RU" smtClean="0"/>
              <a:pPr>
                <a:defRPr/>
              </a:pPr>
              <a:t>16.10.2013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770237B-DC45-4749-91D7-F05A919A0AF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email">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1B050AA4-C938-4CBE-9B99-8459189F845F}" type="datetime1">
              <a:rPr lang="ru-RU" smtClean="0"/>
              <a:pPr>
                <a:defRPr/>
              </a:pPr>
              <a:t>16.10.2013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A770237B-DC45-4749-91D7-F05A919A0AF8}"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101.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1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02.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1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103.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7.png"/><Relationship Id="rId2" Type="http://schemas.openxmlformats.org/officeDocument/2006/relationships/image" Target="../media/image82.jpeg"/><Relationship Id="rId1" Type="http://schemas.openxmlformats.org/officeDocument/2006/relationships/slideLayout" Target="../slideLayouts/slideLayout1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jpeg"/></Relationships>
</file>

<file path=ppt/slides/_rels/slide10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05.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jpeg"/><Relationship Id="rId2" Type="http://schemas.openxmlformats.org/officeDocument/2006/relationships/image" Target="../media/image95.png"/><Relationship Id="rId1" Type="http://schemas.openxmlformats.org/officeDocument/2006/relationships/slideLayout" Target="../slideLayouts/slideLayout1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png"/></Relationships>
</file>

<file path=ppt/slides/_rels/slide10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educontest.net/"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9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9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7.xml"/><Relationship Id="rId5" Type="http://schemas.openxmlformats.org/officeDocument/2006/relationships/image" Target="../media/image60.jpeg"/><Relationship Id="rId4" Type="http://schemas.openxmlformats.org/officeDocument/2006/relationships/image" Target="../media/image59.jpeg"/></Relationships>
</file>

<file path=ppt/slides/_rels/slide9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7.xml"/><Relationship Id="rId5" Type="http://schemas.openxmlformats.org/officeDocument/2006/relationships/image" Target="../media/image64.jpeg"/><Relationship Id="rId4" Type="http://schemas.openxmlformats.org/officeDocument/2006/relationships/image" Target="../media/image6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0" y="1268761"/>
            <a:ext cx="7772400" cy="2331690"/>
          </a:xfrm>
        </p:spPr>
        <p:txBody>
          <a:bodyPr anchor="ctr">
            <a:noAutofit/>
          </a:bodyPr>
          <a:lstStyle/>
          <a:p>
            <a:pPr algn="ctr" eaLnBrk="1" hangingPunct="1"/>
            <a:r>
              <a:rPr lang="ru-RU" sz="4800" b="1" i="1" dirty="0" smtClean="0">
                <a:solidFill>
                  <a:srgbClr val="7030A0"/>
                </a:solidFill>
                <a:latin typeface="Times New Roman" pitchFamily="18" charset="0"/>
                <a:cs typeface="Times New Roman" pitchFamily="18" charset="0"/>
              </a:rPr>
              <a:t>ПУБЛИЧНЫЙ ДОКЛАД</a:t>
            </a:r>
            <a:br>
              <a:rPr lang="ru-RU" sz="4800" b="1" i="1" dirty="0" smtClean="0">
                <a:solidFill>
                  <a:srgbClr val="7030A0"/>
                </a:solidFill>
                <a:latin typeface="Times New Roman" pitchFamily="18" charset="0"/>
                <a:cs typeface="Times New Roman" pitchFamily="18" charset="0"/>
              </a:rPr>
            </a:br>
            <a:r>
              <a:rPr lang="ru-RU" sz="4800" b="1" i="1" dirty="0" smtClean="0">
                <a:solidFill>
                  <a:srgbClr val="7030A0"/>
                </a:solidFill>
                <a:latin typeface="Times New Roman" pitchFamily="18" charset="0"/>
                <a:cs typeface="Times New Roman" pitchFamily="18" charset="0"/>
              </a:rPr>
              <a:t>ГБОУ СОШ № 591</a:t>
            </a:r>
            <a:r>
              <a:rPr lang="ru-RU" sz="4800" b="1" dirty="0" smtClean="0">
                <a:latin typeface="Times New Roman" pitchFamily="18" charset="0"/>
                <a:cs typeface="Times New Roman" pitchFamily="18" charset="0"/>
              </a:rPr>
              <a:t/>
            </a:r>
            <a:br>
              <a:rPr lang="ru-RU" sz="4800" b="1" dirty="0" smtClean="0">
                <a:latin typeface="Times New Roman" pitchFamily="18" charset="0"/>
                <a:cs typeface="Times New Roman" pitchFamily="18" charset="0"/>
              </a:rPr>
            </a:br>
            <a:endParaRPr lang="ru-RU" sz="4800" b="1" dirty="0" smtClean="0">
              <a:latin typeface="Times New Roman" pitchFamily="18" charset="0"/>
              <a:cs typeface="Times New Roman" pitchFamily="18" charset="0"/>
            </a:endParaRPr>
          </a:p>
        </p:txBody>
      </p:sp>
      <p:sp>
        <p:nvSpPr>
          <p:cNvPr id="4099" name="Subtitle 2"/>
          <p:cNvSpPr>
            <a:spLocks noGrp="1"/>
          </p:cNvSpPr>
          <p:nvPr>
            <p:ph type="subTitle" idx="4294967295"/>
          </p:nvPr>
        </p:nvSpPr>
        <p:spPr>
          <a:xfrm>
            <a:off x="179512" y="3212976"/>
            <a:ext cx="6223000" cy="1649412"/>
          </a:xfrm>
        </p:spPr>
        <p:txBody>
          <a:bodyPr>
            <a:normAutofit/>
          </a:bodyPr>
          <a:lstStyle/>
          <a:p>
            <a:pPr marL="0" indent="0" algn="ctr" eaLnBrk="1" hangingPunct="1">
              <a:buFont typeface="Wingdings" pitchFamily="2" charset="2"/>
              <a:buNone/>
            </a:pPr>
            <a:r>
              <a:rPr lang="ru-RU" sz="1400" b="1" dirty="0" smtClean="0">
                <a:latin typeface="Times New Roman" pitchFamily="18" charset="0"/>
                <a:cs typeface="Times New Roman" pitchFamily="18" charset="0"/>
              </a:rPr>
              <a:t>Невского района Санкт-Петербурга</a:t>
            </a:r>
          </a:p>
        </p:txBody>
      </p:sp>
      <p:pic>
        <p:nvPicPr>
          <p:cNvPr id="83969" name="Picture 1" descr="E:\работа\КОНКУРС ПЕД. достиж\ГОУ СОШ 591 герб.JPG"/>
          <p:cNvPicPr>
            <a:picLocks noChangeAspect="1" noChangeArrowheads="1"/>
          </p:cNvPicPr>
          <p:nvPr/>
        </p:nvPicPr>
        <p:blipFill>
          <a:blip r:embed="rId2" cstate="email"/>
          <a:srcRect/>
          <a:stretch>
            <a:fillRect/>
          </a:stretch>
        </p:blipFill>
        <p:spPr bwMode="auto">
          <a:xfrm>
            <a:off x="5868144" y="3055237"/>
            <a:ext cx="2599160" cy="3802763"/>
          </a:xfrm>
          <a:prstGeom prst="rect">
            <a:avLst/>
          </a:prstGeom>
          <a:ln>
            <a:noFill/>
          </a:ln>
          <a:effectLst>
            <a:softEdge rad="317500"/>
          </a:effectLst>
        </p:spPr>
      </p:pic>
      <p:sp>
        <p:nvSpPr>
          <p:cNvPr id="5" name="Номер слайда 4"/>
          <p:cNvSpPr>
            <a:spLocks noGrp="1"/>
          </p:cNvSpPr>
          <p:nvPr>
            <p:ph type="sldNum" sz="quarter" idx="12"/>
          </p:nvPr>
        </p:nvSpPr>
        <p:spPr/>
        <p:txBody>
          <a:bodyPr/>
          <a:lstStyle/>
          <a:p>
            <a:pPr>
              <a:defRPr/>
            </a:pPr>
            <a:fld id="{3D1431AC-03AB-448F-836F-E7C33655EE09}" type="slidenum">
              <a:rPr lang="ru-RU" smtClean="0"/>
              <a:pPr>
                <a:defRPr/>
              </a:pPr>
              <a:t>1</a:t>
            </a:fld>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idx="1"/>
          </p:nvPr>
        </p:nvSpPr>
        <p:spPr>
          <a:xfrm>
            <a:off x="357158" y="2571744"/>
            <a:ext cx="8072494" cy="1214446"/>
          </a:xfrm>
        </p:spPr>
        <p:txBody>
          <a:bodyPr>
            <a:normAutofit/>
          </a:bodyPr>
          <a:lstStyle/>
          <a:p>
            <a:pPr eaLnBrk="1" hangingPunct="1">
              <a:lnSpc>
                <a:spcPct val="90000"/>
              </a:lnSpc>
              <a:buNone/>
            </a:pPr>
            <a:r>
              <a:rPr lang="ru-RU" sz="2800" dirty="0" smtClean="0"/>
              <a:t>  </a:t>
            </a:r>
            <a:r>
              <a:rPr lang="ru-RU" sz="1800" dirty="0" smtClean="0">
                <a:latin typeface="Times New Roman" pitchFamily="18" charset="0"/>
                <a:cs typeface="Times New Roman" pitchFamily="18" charset="0"/>
              </a:rPr>
              <a:t>Школа открыта в 1990 году. С 1990 года по настоящее время школой руководит заслуженный учитель РФ </a:t>
            </a:r>
            <a:r>
              <a:rPr lang="ru-RU" sz="1800" dirty="0" err="1" smtClean="0">
                <a:latin typeface="Times New Roman" pitchFamily="18" charset="0"/>
                <a:cs typeface="Times New Roman" pitchFamily="18" charset="0"/>
              </a:rPr>
              <a:t>Чепёлкина</a:t>
            </a:r>
            <a:r>
              <a:rPr lang="ru-RU" sz="1800" dirty="0" smtClean="0">
                <a:latin typeface="Times New Roman" pitchFamily="18" charset="0"/>
                <a:cs typeface="Times New Roman" pitchFamily="18" charset="0"/>
              </a:rPr>
              <a:t> Людмила Петровна.</a:t>
            </a:r>
          </a:p>
          <a:p>
            <a:pPr eaLnBrk="1" hangingPunct="1">
              <a:lnSpc>
                <a:spcPct val="90000"/>
              </a:lnSpc>
              <a:buFont typeface="Wingdings" pitchFamily="2" charset="2"/>
              <a:buNone/>
            </a:pPr>
            <a:r>
              <a:rPr lang="ru-RU" sz="1800" dirty="0" smtClean="0">
                <a:latin typeface="Times New Roman" pitchFamily="18" charset="0"/>
                <a:cs typeface="Times New Roman" pitchFamily="18" charset="0"/>
              </a:rPr>
              <a:t>	</a:t>
            </a:r>
          </a:p>
        </p:txBody>
      </p:sp>
      <p:sp>
        <p:nvSpPr>
          <p:cNvPr id="8194" name="Rectangle 8"/>
          <p:cNvSpPr>
            <a:spLocks noGrp="1" noChangeArrowheads="1"/>
          </p:cNvSpPr>
          <p:nvPr>
            <p:ph type="title"/>
          </p:nvPr>
        </p:nvSpPr>
        <p:spPr>
          <a:xfrm>
            <a:off x="574675" y="304800"/>
            <a:ext cx="5942013" cy="1179513"/>
          </a:xfrm>
        </p:spPr>
        <p:txBody>
          <a:bodyPr>
            <a:normAutofit fontScale="90000"/>
          </a:bodyPr>
          <a:lstStyle/>
          <a:p>
            <a:pPr algn="ctr" eaLnBrk="1" hangingPunct="1"/>
            <a:r>
              <a:rPr lang="ru-RU" b="1" smtClean="0">
                <a:solidFill>
                  <a:schemeClr val="tx1"/>
                </a:solidFill>
              </a:rPr>
              <a:t/>
            </a:r>
            <a:br>
              <a:rPr lang="ru-RU" b="1" smtClean="0">
                <a:solidFill>
                  <a:schemeClr val="tx1"/>
                </a:solidFill>
              </a:rPr>
            </a:br>
            <a:endParaRPr lang="ru-RU" b="1" smtClean="0">
              <a:solidFill>
                <a:schemeClr val="tx1"/>
              </a:solidFill>
            </a:endParaRPr>
          </a:p>
        </p:txBody>
      </p:sp>
      <p:pic>
        <p:nvPicPr>
          <p:cNvPr id="8196" name="Picture 3" descr="C:\Documents and Settings\Катя\Рабочий стол\Публичный отчет 2009-10 школа №345\ЛИЦЕНЗИЯ Серия А №243820.jpg"/>
          <p:cNvPicPr>
            <a:picLocks noChangeAspect="1" noChangeArrowheads="1"/>
          </p:cNvPicPr>
          <p:nvPr/>
        </p:nvPicPr>
        <p:blipFill>
          <a:blip r:embed="rId2" cstate="email"/>
          <a:srcRect/>
          <a:stretch>
            <a:fillRect/>
          </a:stretch>
        </p:blipFill>
        <p:spPr bwMode="auto">
          <a:xfrm rot="20597028">
            <a:off x="5945221" y="361023"/>
            <a:ext cx="1141413" cy="1571625"/>
          </a:xfrm>
          <a:prstGeom prst="rect">
            <a:avLst/>
          </a:prstGeom>
          <a:noFill/>
          <a:ln w="9525">
            <a:noFill/>
            <a:miter lim="800000"/>
            <a:headEnd/>
            <a:tailEnd/>
          </a:ln>
        </p:spPr>
      </p:pic>
      <p:pic>
        <p:nvPicPr>
          <p:cNvPr id="8197" name="Picture 4" descr="C:\Documents and Settings\Катя\Рабочий стол\Публичный отчет 2009-10 школа №345\СВИДЕТЕЛЬСТВО о государственной аккредитации АА 160607.jpg"/>
          <p:cNvPicPr>
            <a:picLocks noChangeAspect="1" noChangeArrowheads="1"/>
          </p:cNvPicPr>
          <p:nvPr/>
        </p:nvPicPr>
        <p:blipFill>
          <a:blip r:embed="rId3" cstate="email"/>
          <a:srcRect/>
          <a:stretch>
            <a:fillRect/>
          </a:stretch>
        </p:blipFill>
        <p:spPr bwMode="auto">
          <a:xfrm rot="1158044">
            <a:off x="7525859" y="358916"/>
            <a:ext cx="1143000" cy="1573212"/>
          </a:xfrm>
          <a:prstGeom prst="rect">
            <a:avLst/>
          </a:prstGeom>
          <a:noFill/>
          <a:ln w="9525">
            <a:noFill/>
            <a:miter lim="800000"/>
            <a:headEnd/>
            <a:tailEnd/>
          </a:ln>
        </p:spPr>
      </p:pic>
      <p:pic>
        <p:nvPicPr>
          <p:cNvPr id="8198" name="Picture 7" descr="x_12c40803"/>
          <p:cNvPicPr>
            <a:picLocks noChangeAspect="1" noChangeArrowheads="1"/>
          </p:cNvPicPr>
          <p:nvPr/>
        </p:nvPicPr>
        <p:blipFill>
          <a:blip r:embed="rId4" cstate="email"/>
          <a:srcRect/>
          <a:stretch>
            <a:fillRect/>
          </a:stretch>
        </p:blipFill>
        <p:spPr bwMode="auto">
          <a:xfrm>
            <a:off x="2571736" y="4000504"/>
            <a:ext cx="3492837" cy="2324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2" descr="I:\Фотки\фотоШКОЛА\Школа 2011 год\Учителя оригинал\Новая папка\Новая папка\Чепёлкина.jpg"/>
          <p:cNvPicPr>
            <a:picLocks noChangeAspect="1" noChangeArrowheads="1"/>
          </p:cNvPicPr>
          <p:nvPr/>
        </p:nvPicPr>
        <p:blipFill>
          <a:blip r:embed="rId5" cstate="email"/>
          <a:srcRect/>
          <a:stretch>
            <a:fillRect/>
          </a:stretch>
        </p:blipFill>
        <p:spPr bwMode="auto">
          <a:xfrm>
            <a:off x="357158" y="285728"/>
            <a:ext cx="1500198" cy="2277403"/>
          </a:xfrm>
          <a:prstGeom prst="rect">
            <a:avLst/>
          </a:prstGeom>
          <a:noFill/>
          <a:effectLst>
            <a:softEdge rad="127000"/>
          </a:effectLst>
        </p:spPr>
      </p:pic>
      <p:sp>
        <p:nvSpPr>
          <p:cNvPr id="8" name="Номер слайда 7"/>
          <p:cNvSpPr>
            <a:spLocks noGrp="1"/>
          </p:cNvSpPr>
          <p:nvPr>
            <p:ph type="sldNum" sz="quarter" idx="12"/>
          </p:nvPr>
        </p:nvSpPr>
        <p:spPr/>
        <p:txBody>
          <a:bodyPr/>
          <a:lstStyle/>
          <a:p>
            <a:pPr>
              <a:defRPr/>
            </a:pPr>
            <a:fld id="{55FFFF87-47F9-4AE3-8C97-3A4F2DC666DE}" type="slidenum">
              <a:rPr lang="ru-RU" smtClean="0"/>
              <a:pPr>
                <a:defRPr/>
              </a:pPr>
              <a:t>10</a:t>
            </a:fld>
            <a:endParaRPr lang="ru-RU"/>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2060848"/>
            <a:ext cx="4892080" cy="821649"/>
          </a:xfrm>
        </p:spPr>
        <p:txBody>
          <a:bodyPr>
            <a:normAutofit/>
          </a:bodyPr>
          <a:lstStyle/>
          <a:p>
            <a:r>
              <a:rPr lang="ru-RU" sz="1800" b="1" dirty="0"/>
              <a:t>ИГРА ПО СТАНЦИЯМ «КЛАССНЫЙ ЖУРНАЛ»</a:t>
            </a:r>
            <a:endParaRPr lang="ru-RU" sz="1800" dirty="0"/>
          </a:p>
        </p:txBody>
      </p:sp>
      <p:pic>
        <p:nvPicPr>
          <p:cNvPr id="2056" name="Picture 8" descr="http://shkola591.ucoz.ru/1_NOVOSTI2013/Yanvar/15/2/08.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76800" y="0"/>
            <a:ext cx="4267200" cy="28289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shkola591.ucoz.ru/1_NOVOSTI2013/Yanvar/15/2/09.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0"/>
            <a:ext cx="3072021" cy="203658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Заголовок 1"/>
          <p:cNvSpPr txBox="1">
            <a:spLocks/>
          </p:cNvSpPr>
          <p:nvPr/>
        </p:nvSpPr>
        <p:spPr>
          <a:xfrm>
            <a:off x="216024" y="3933056"/>
            <a:ext cx="4716016" cy="752173"/>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ИГРА ПО СТАНЦИЯМ «ВЕСЕЛЫЙ НОВЫЙ ГОД»</a:t>
            </a:r>
            <a:endParaRPr kumimoji="0" lang="ru-RU"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9" name="Picture 4" descr="http://shkola591.ucoz.ru/NOVOSTI_2011/DEKABR/20/3/06.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4840612"/>
            <a:ext cx="3043062" cy="201738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0" descr="http://shkola591.ucoz.ru/NOVOSTI_2011/DEKABR/20/3/03.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057818" y="4149080"/>
            <a:ext cx="4086182" cy="270892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8" descr="http://shkola591.ucoz.ru/NOVOSTI_2011/DEKABR/20/3/02.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059832" y="5480962"/>
            <a:ext cx="2168152" cy="13770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1775906"/>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fill="hold"/>
                                        <p:tgtEl>
                                          <p:spTgt spid="2056"/>
                                        </p:tgtEl>
                                        <p:attrNameLst>
                                          <p:attrName>ppt_w</p:attrName>
                                        </p:attrNameLst>
                                      </p:cBhvr>
                                      <p:tavLst>
                                        <p:tav tm="0">
                                          <p:val>
                                            <p:fltVal val="0"/>
                                          </p:val>
                                        </p:tav>
                                        <p:tav tm="100000">
                                          <p:val>
                                            <p:strVal val="#ppt_w"/>
                                          </p:val>
                                        </p:tav>
                                      </p:tavLst>
                                    </p:anim>
                                    <p:anim calcmode="lin" valueType="num">
                                      <p:cBhvr>
                                        <p:cTn id="8" dur="500" fill="hold"/>
                                        <p:tgtEl>
                                          <p:spTgt spid="2056"/>
                                        </p:tgtEl>
                                        <p:attrNameLst>
                                          <p:attrName>ppt_h</p:attrName>
                                        </p:attrNameLst>
                                      </p:cBhvr>
                                      <p:tavLst>
                                        <p:tav tm="0">
                                          <p:val>
                                            <p:fltVal val="0"/>
                                          </p:val>
                                        </p:tav>
                                        <p:tav tm="100000">
                                          <p:val>
                                            <p:strVal val="#ppt_h"/>
                                          </p:val>
                                        </p:tav>
                                      </p:tavLst>
                                    </p:anim>
                                    <p:animEffect transition="in" filter="fade">
                                      <p:cBhvr>
                                        <p:cTn id="9" dur="500"/>
                                        <p:tgtEl>
                                          <p:spTgt spid="2056"/>
                                        </p:tgtEl>
                                      </p:cBhvr>
                                    </p:animEffect>
                                  </p:childTnLst>
                                </p:cTn>
                              </p:par>
                              <p:par>
                                <p:cTn id="10" presetID="53" presetClass="entr" presetSubtype="16" fill="hold" nodeType="withEffect">
                                  <p:stCondLst>
                                    <p:cond delay="0"/>
                                  </p:stCondLst>
                                  <p:childTnLst>
                                    <p:set>
                                      <p:cBhvr>
                                        <p:cTn id="11" dur="1" fill="hold">
                                          <p:stCondLst>
                                            <p:cond delay="0"/>
                                          </p:stCondLst>
                                        </p:cTn>
                                        <p:tgtEl>
                                          <p:spTgt spid="2058"/>
                                        </p:tgtEl>
                                        <p:attrNameLst>
                                          <p:attrName>style.visibility</p:attrName>
                                        </p:attrNameLst>
                                      </p:cBhvr>
                                      <p:to>
                                        <p:strVal val="visible"/>
                                      </p:to>
                                    </p:set>
                                    <p:anim calcmode="lin" valueType="num">
                                      <p:cBhvr>
                                        <p:cTn id="12" dur="500" fill="hold"/>
                                        <p:tgtEl>
                                          <p:spTgt spid="2058"/>
                                        </p:tgtEl>
                                        <p:attrNameLst>
                                          <p:attrName>ppt_w</p:attrName>
                                        </p:attrNameLst>
                                      </p:cBhvr>
                                      <p:tavLst>
                                        <p:tav tm="0">
                                          <p:val>
                                            <p:fltVal val="0"/>
                                          </p:val>
                                        </p:tav>
                                        <p:tav tm="100000">
                                          <p:val>
                                            <p:strVal val="#ppt_w"/>
                                          </p:val>
                                        </p:tav>
                                      </p:tavLst>
                                    </p:anim>
                                    <p:anim calcmode="lin" valueType="num">
                                      <p:cBhvr>
                                        <p:cTn id="13" dur="500" fill="hold"/>
                                        <p:tgtEl>
                                          <p:spTgt spid="2058"/>
                                        </p:tgtEl>
                                        <p:attrNameLst>
                                          <p:attrName>ppt_h</p:attrName>
                                        </p:attrNameLst>
                                      </p:cBhvr>
                                      <p:tavLst>
                                        <p:tav tm="0">
                                          <p:val>
                                            <p:fltVal val="0"/>
                                          </p:val>
                                        </p:tav>
                                        <p:tav tm="100000">
                                          <p:val>
                                            <p:strVal val="#ppt_h"/>
                                          </p:val>
                                        </p:tav>
                                      </p:tavLst>
                                    </p:anim>
                                    <p:animEffect transition="in" filter="fade">
                                      <p:cBhvr>
                                        <p:cTn id="14" dur="500"/>
                                        <p:tgtEl>
                                          <p:spTgt spid="2058"/>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060848"/>
            <a:ext cx="5004048" cy="1152128"/>
          </a:xfrm>
        </p:spPr>
        <p:txBody>
          <a:bodyPr>
            <a:normAutofit/>
          </a:bodyPr>
          <a:lstStyle/>
          <a:p>
            <a:r>
              <a:rPr lang="ru-RU" sz="2000" b="1" dirty="0"/>
              <a:t>ТЕАТРАЛИЗОВАННОЕ ПРЕДСТАВЛЕНИЕ И ПОДВЕДЕНИЕ ИТОГОВ НОВОГОДНЕЙ НЕДЕЛИ</a:t>
            </a:r>
            <a:endParaRPr lang="ru-RU" sz="2000" dirty="0"/>
          </a:p>
        </p:txBody>
      </p:sp>
      <p:pic>
        <p:nvPicPr>
          <p:cNvPr id="4100" name="Picture 4" descr="http://shkola591.ucoz.ru/NOVOSTI_2011/DEKABR/26/1/08.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3104293" cy="2057981"/>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shkola591.ucoz.ru/NOVOSTI_2011/DEKABR/26/1/09.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985204" y="0"/>
            <a:ext cx="4158796" cy="2757059"/>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http://shkola591.ucoz.ru/NOVOSTI_2011/DEKABR/26/1/04.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987824" y="0"/>
            <a:ext cx="2089585" cy="1452001"/>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descr="http://shkola591.ucoz.ru/1_NOVOSTI2012/decabr/20/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995936" y="5443537"/>
            <a:ext cx="2133600" cy="141446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Заголовок 4"/>
          <p:cNvSpPr txBox="1">
            <a:spLocks/>
          </p:cNvSpPr>
          <p:nvPr/>
        </p:nvSpPr>
        <p:spPr>
          <a:xfrm>
            <a:off x="683568" y="2780928"/>
            <a:ext cx="7772400" cy="1829761"/>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«НОВОГОДНИЕ ПРИКЛЮЧЕНИЯ»</a:t>
            </a:r>
            <a:endParaRPr kumimoji="0" lang="ru-RU"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10" name="Picture 10" descr="http://shkola591.ucoz.ru/1_NOVOSTI2012/decabr/20/2.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0" y="4208909"/>
            <a:ext cx="3995936" cy="264909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http://shkola591.ucoz.ru/1_NOVOSTI2012/decabr/20/6.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143998" y="4869160"/>
            <a:ext cx="3000001" cy="19888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57586397"/>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animEffect transition="in" filter="fade">
                                      <p:cBhvr>
                                        <p:cTn id="9" dur="500"/>
                                        <p:tgtEl>
                                          <p:spTgt spid="4102"/>
                                        </p:tgtEl>
                                      </p:cBhvr>
                                    </p:animEffect>
                                  </p:childTnLst>
                                </p:cTn>
                              </p:par>
                              <p:par>
                                <p:cTn id="10" presetID="53" presetClass="entr" presetSubtype="16" fill="hold" nodeType="withEffect">
                                  <p:stCondLst>
                                    <p:cond delay="0"/>
                                  </p:stCondLst>
                                  <p:childTnLst>
                                    <p:set>
                                      <p:cBhvr>
                                        <p:cTn id="11" dur="1" fill="hold">
                                          <p:stCondLst>
                                            <p:cond delay="0"/>
                                          </p:stCondLst>
                                        </p:cTn>
                                        <p:tgtEl>
                                          <p:spTgt spid="4104"/>
                                        </p:tgtEl>
                                        <p:attrNameLst>
                                          <p:attrName>style.visibility</p:attrName>
                                        </p:attrNameLst>
                                      </p:cBhvr>
                                      <p:to>
                                        <p:strVal val="visible"/>
                                      </p:to>
                                    </p:set>
                                    <p:anim calcmode="lin" valueType="num">
                                      <p:cBhvr>
                                        <p:cTn id="12" dur="500" fill="hold"/>
                                        <p:tgtEl>
                                          <p:spTgt spid="4104"/>
                                        </p:tgtEl>
                                        <p:attrNameLst>
                                          <p:attrName>ppt_w</p:attrName>
                                        </p:attrNameLst>
                                      </p:cBhvr>
                                      <p:tavLst>
                                        <p:tav tm="0">
                                          <p:val>
                                            <p:fltVal val="0"/>
                                          </p:val>
                                        </p:tav>
                                        <p:tav tm="100000">
                                          <p:val>
                                            <p:strVal val="#ppt_w"/>
                                          </p:val>
                                        </p:tav>
                                      </p:tavLst>
                                    </p:anim>
                                    <p:anim calcmode="lin" valueType="num">
                                      <p:cBhvr>
                                        <p:cTn id="13" dur="500" fill="hold"/>
                                        <p:tgtEl>
                                          <p:spTgt spid="4104"/>
                                        </p:tgtEl>
                                        <p:attrNameLst>
                                          <p:attrName>ppt_h</p:attrName>
                                        </p:attrNameLst>
                                      </p:cBhvr>
                                      <p:tavLst>
                                        <p:tav tm="0">
                                          <p:val>
                                            <p:fltVal val="0"/>
                                          </p:val>
                                        </p:tav>
                                        <p:tav tm="100000">
                                          <p:val>
                                            <p:strVal val="#ppt_h"/>
                                          </p:val>
                                        </p:tav>
                                      </p:tavLst>
                                    </p:anim>
                                    <p:animEffect transition="in" filter="fade">
                                      <p:cBhvr>
                                        <p:cTn id="14" dur="500"/>
                                        <p:tgtEl>
                                          <p:spTgt spid="4104"/>
                                        </p:tgtEl>
                                      </p:cBhvr>
                                    </p:animEffect>
                                  </p:childTnLst>
                                </p:cTn>
                              </p:par>
                              <p:par>
                                <p:cTn id="15" presetID="53" presetClass="entr" presetSubtype="16"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p:cTn id="17" dur="500" fill="hold"/>
                                        <p:tgtEl>
                                          <p:spTgt spid="4100"/>
                                        </p:tgtEl>
                                        <p:attrNameLst>
                                          <p:attrName>ppt_w</p:attrName>
                                        </p:attrNameLst>
                                      </p:cBhvr>
                                      <p:tavLst>
                                        <p:tav tm="0">
                                          <p:val>
                                            <p:fltVal val="0"/>
                                          </p:val>
                                        </p:tav>
                                        <p:tav tm="100000">
                                          <p:val>
                                            <p:strVal val="#ppt_w"/>
                                          </p:val>
                                        </p:tav>
                                      </p:tavLst>
                                    </p:anim>
                                    <p:anim calcmode="lin" valueType="num">
                                      <p:cBhvr>
                                        <p:cTn id="18" dur="500" fill="hold"/>
                                        <p:tgtEl>
                                          <p:spTgt spid="4100"/>
                                        </p:tgtEl>
                                        <p:attrNameLst>
                                          <p:attrName>ppt_h</p:attrName>
                                        </p:attrNameLst>
                                      </p:cBhvr>
                                      <p:tavLst>
                                        <p:tav tm="0">
                                          <p:val>
                                            <p:fltVal val="0"/>
                                          </p:val>
                                        </p:tav>
                                        <p:tav tm="100000">
                                          <p:val>
                                            <p:strVal val="#ppt_h"/>
                                          </p:val>
                                        </p:tav>
                                      </p:tavLst>
                                    </p:anim>
                                    <p:animEffect transition="in" filter="fade">
                                      <p:cBhvr>
                                        <p:cTn id="19" dur="500"/>
                                        <p:tgtEl>
                                          <p:spTgt spid="4100"/>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shkola591.ucoz.ru/1_NOVOSTI2012/YNVAR/13/06.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995936" y="0"/>
            <a:ext cx="2097122" cy="14622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4427984" y="2204864"/>
            <a:ext cx="4244008" cy="677633"/>
          </a:xfrm>
        </p:spPr>
        <p:txBody>
          <a:bodyPr>
            <a:normAutofit/>
          </a:bodyPr>
          <a:lstStyle/>
          <a:p>
            <a:r>
              <a:rPr lang="ru-RU" sz="2000" b="1" dirty="0"/>
              <a:t>ДЕНЬ РОССИЙСКОЙ ПЕЧАТИ</a:t>
            </a:r>
            <a:endParaRPr lang="ru-RU" sz="2000" dirty="0"/>
          </a:p>
        </p:txBody>
      </p:sp>
      <p:pic>
        <p:nvPicPr>
          <p:cNvPr id="3074" name="Picture 2" descr="http://shkola591.ucoz.ru/1_NOVOSTI2012/YNVAR/13/03.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016643" y="0"/>
            <a:ext cx="3127357" cy="207327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shkola591.ucoz.ru/1_NOVOSTI2012/YNVAR/13/07.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0"/>
            <a:ext cx="4138739" cy="274376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Заголовок 1"/>
          <p:cNvSpPr txBox="1">
            <a:spLocks/>
          </p:cNvSpPr>
          <p:nvPr/>
        </p:nvSpPr>
        <p:spPr>
          <a:xfrm>
            <a:off x="539552" y="3933056"/>
            <a:ext cx="4604048" cy="821649"/>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ШИРОКАЯ МАСЛЕНИЦА</a:t>
            </a:r>
            <a:endParaRPr kumimoji="0" lang="ru-RU"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9" name="Picture 4" descr="http://shkola591.ucoz.ru/1_NOVOSTI2012/FEVRALIE/21/06.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148064" y="4275234"/>
            <a:ext cx="3995936" cy="258276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http://shkola591.ucoz.ru/1_NOVOSTI2012/FEVRALIE/21/09.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2987824" y="5507479"/>
            <a:ext cx="2216242" cy="135052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8" descr="http://shkola591.ucoz.ru/1_NOVOSTI2012/FEVRALIE/21/08.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0" y="4856552"/>
            <a:ext cx="3019020" cy="20014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616871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par>
                                <p:cTn id="10" presetID="53" presetClass="entr" presetSubtype="16"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par>
                                <p:cTn id="15" presetID="53" presetClass="entr" presetSubtype="16" fill="hold" nodeType="withEffect">
                                  <p:stCondLst>
                                    <p:cond delay="0"/>
                                  </p:stCondLst>
                                  <p:childTnLst>
                                    <p:set>
                                      <p:cBhvr>
                                        <p:cTn id="16" dur="1" fill="hold">
                                          <p:stCondLst>
                                            <p:cond delay="0"/>
                                          </p:stCondLst>
                                        </p:cTn>
                                        <p:tgtEl>
                                          <p:spTgt spid="3080"/>
                                        </p:tgtEl>
                                        <p:attrNameLst>
                                          <p:attrName>style.visibility</p:attrName>
                                        </p:attrNameLst>
                                      </p:cBhvr>
                                      <p:to>
                                        <p:strVal val="visible"/>
                                      </p:to>
                                    </p:set>
                                    <p:anim calcmode="lin" valueType="num">
                                      <p:cBhvr>
                                        <p:cTn id="17" dur="500" fill="hold"/>
                                        <p:tgtEl>
                                          <p:spTgt spid="3080"/>
                                        </p:tgtEl>
                                        <p:attrNameLst>
                                          <p:attrName>ppt_w</p:attrName>
                                        </p:attrNameLst>
                                      </p:cBhvr>
                                      <p:tavLst>
                                        <p:tav tm="0">
                                          <p:val>
                                            <p:fltVal val="0"/>
                                          </p:val>
                                        </p:tav>
                                        <p:tav tm="100000">
                                          <p:val>
                                            <p:strVal val="#ppt_w"/>
                                          </p:val>
                                        </p:tav>
                                      </p:tavLst>
                                    </p:anim>
                                    <p:anim calcmode="lin" valueType="num">
                                      <p:cBhvr>
                                        <p:cTn id="18" dur="500" fill="hold"/>
                                        <p:tgtEl>
                                          <p:spTgt spid="3080"/>
                                        </p:tgtEl>
                                        <p:attrNameLst>
                                          <p:attrName>ppt_h</p:attrName>
                                        </p:attrNameLst>
                                      </p:cBhvr>
                                      <p:tavLst>
                                        <p:tav tm="0">
                                          <p:val>
                                            <p:fltVal val="0"/>
                                          </p:val>
                                        </p:tav>
                                        <p:tav tm="100000">
                                          <p:val>
                                            <p:strVal val="#ppt_h"/>
                                          </p:val>
                                        </p:tav>
                                      </p:tavLst>
                                    </p:anim>
                                    <p:animEffect transition="in" filter="fade">
                                      <p:cBhvr>
                                        <p:cTn id="19" dur="500"/>
                                        <p:tgtEl>
                                          <p:spTgt spid="3080"/>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s419018.vk.me/v419018070/4b0c/3GNd9RD8qdY.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53947" y="4560086"/>
            <a:ext cx="3091872" cy="204974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cs419018.vk.me/v419018070/4b1a/JQ2YblPaJSg.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618912" y="4543194"/>
            <a:ext cx="3106528" cy="20666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3"/>
          <p:cNvSpPr>
            <a:spLocks noGrp="1"/>
          </p:cNvSpPr>
          <p:nvPr>
            <p:ph type="ctrTitle"/>
          </p:nvPr>
        </p:nvSpPr>
        <p:spPr>
          <a:xfrm>
            <a:off x="2771800" y="3933056"/>
            <a:ext cx="3091880" cy="605625"/>
          </a:xfrm>
        </p:spPr>
        <p:txBody>
          <a:bodyPr>
            <a:normAutofit/>
          </a:bodyPr>
          <a:lstStyle/>
          <a:p>
            <a:r>
              <a:rPr lang="ru-RU" sz="2000" b="1" dirty="0" smtClean="0"/>
              <a:t>спортивный праздник</a:t>
            </a:r>
            <a:endParaRPr lang="ru-RU" sz="2000" b="1" dirty="0"/>
          </a:p>
        </p:txBody>
      </p:sp>
      <p:pic>
        <p:nvPicPr>
          <p:cNvPr id="1034" name="Picture 10" descr="http://shkola591.ucoz.ru/1_NOVOSTI2013/Fevral/6/07.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529913" y="5157192"/>
            <a:ext cx="2084173" cy="145263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Заголовок 1"/>
          <p:cNvSpPr txBox="1">
            <a:spLocks/>
          </p:cNvSpPr>
          <p:nvPr/>
        </p:nvSpPr>
        <p:spPr>
          <a:xfrm>
            <a:off x="3563888" y="2276872"/>
            <a:ext cx="4532040" cy="533617"/>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Концерт «букет поздравлений»</a:t>
            </a:r>
            <a:endParaRPr kumimoji="0" lang="ru-RU"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9" name="Picture 2"/>
          <p:cNvPicPr>
            <a:picLocks noChangeAspect="1" noChangeArrowheads="1"/>
          </p:cNvPicPr>
          <p:nvPr/>
        </p:nvPicPr>
        <p:blipFill>
          <a:blip r:embed="rId5" cstate="email"/>
          <a:srcRect/>
          <a:stretch>
            <a:fillRect/>
          </a:stretch>
        </p:blipFill>
        <p:spPr bwMode="auto">
          <a:xfrm>
            <a:off x="0" y="0"/>
            <a:ext cx="3493052" cy="2315706"/>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email"/>
          <a:srcRect/>
          <a:stretch>
            <a:fillRect/>
          </a:stretch>
        </p:blipFill>
        <p:spPr bwMode="auto">
          <a:xfrm>
            <a:off x="5598293" y="0"/>
            <a:ext cx="3545707" cy="2350614"/>
          </a:xfrm>
          <a:prstGeom prst="rect">
            <a:avLst/>
          </a:prstGeom>
          <a:noFill/>
          <a:ln w="9525">
            <a:noFill/>
            <a:miter lim="800000"/>
            <a:headEnd/>
            <a:tailEnd/>
          </a:ln>
          <a:effectLst/>
        </p:spPr>
      </p:pic>
      <p:pic>
        <p:nvPicPr>
          <p:cNvPr id="11" name="Picture 5"/>
          <p:cNvPicPr>
            <a:picLocks noChangeAspect="1" noChangeArrowheads="1"/>
          </p:cNvPicPr>
          <p:nvPr/>
        </p:nvPicPr>
        <p:blipFill>
          <a:blip r:embed="rId7" cstate="email"/>
          <a:srcRect/>
          <a:stretch>
            <a:fillRect/>
          </a:stretch>
        </p:blipFill>
        <p:spPr bwMode="auto">
          <a:xfrm>
            <a:off x="3419872" y="0"/>
            <a:ext cx="2606836" cy="1728192"/>
          </a:xfrm>
          <a:prstGeom prst="rect">
            <a:avLst/>
          </a:prstGeom>
          <a:noFill/>
          <a:ln w="9525">
            <a:noFill/>
            <a:miter lim="800000"/>
            <a:headEnd/>
            <a:tailEnd/>
          </a:ln>
          <a:effectLst/>
        </p:spPr>
      </p:pic>
    </p:spTree>
    <p:extLst>
      <p:ext uri="{BB962C8B-B14F-4D97-AF65-F5344CB8AC3E}">
        <p14:creationId xmlns="" xmlns:p14="http://schemas.microsoft.com/office/powerpoint/2010/main" val="181859171"/>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par>
                                <p:cTn id="10" presetID="53" presetClass="entr" presetSubtype="16" fill="hold" nodeType="withEffect">
                                  <p:stCondLst>
                                    <p:cond delay="0"/>
                                  </p:stCondLst>
                                  <p:childTnLst>
                                    <p:set>
                                      <p:cBhvr>
                                        <p:cTn id="11" dur="1" fill="hold">
                                          <p:stCondLst>
                                            <p:cond delay="0"/>
                                          </p:stCondLst>
                                        </p:cTn>
                                        <p:tgtEl>
                                          <p:spTgt spid="1034"/>
                                        </p:tgtEl>
                                        <p:attrNameLst>
                                          <p:attrName>style.visibility</p:attrName>
                                        </p:attrNameLst>
                                      </p:cBhvr>
                                      <p:to>
                                        <p:strVal val="visible"/>
                                      </p:to>
                                    </p:set>
                                    <p:anim calcmode="lin" valueType="num">
                                      <p:cBhvr>
                                        <p:cTn id="12" dur="500" fill="hold"/>
                                        <p:tgtEl>
                                          <p:spTgt spid="1034"/>
                                        </p:tgtEl>
                                        <p:attrNameLst>
                                          <p:attrName>ppt_w</p:attrName>
                                        </p:attrNameLst>
                                      </p:cBhvr>
                                      <p:tavLst>
                                        <p:tav tm="0">
                                          <p:val>
                                            <p:fltVal val="0"/>
                                          </p:val>
                                        </p:tav>
                                        <p:tav tm="100000">
                                          <p:val>
                                            <p:strVal val="#ppt_w"/>
                                          </p:val>
                                        </p:tav>
                                      </p:tavLst>
                                    </p:anim>
                                    <p:anim calcmode="lin" valueType="num">
                                      <p:cBhvr>
                                        <p:cTn id="13" dur="500" fill="hold"/>
                                        <p:tgtEl>
                                          <p:spTgt spid="1034"/>
                                        </p:tgtEl>
                                        <p:attrNameLst>
                                          <p:attrName>ppt_h</p:attrName>
                                        </p:attrNameLst>
                                      </p:cBhvr>
                                      <p:tavLst>
                                        <p:tav tm="0">
                                          <p:val>
                                            <p:fltVal val="0"/>
                                          </p:val>
                                        </p:tav>
                                        <p:tav tm="100000">
                                          <p:val>
                                            <p:strVal val="#ppt_h"/>
                                          </p:val>
                                        </p:tav>
                                      </p:tavLst>
                                    </p:anim>
                                    <p:animEffect transition="in" filter="fade">
                                      <p:cBhvr>
                                        <p:cTn id="14" dur="500"/>
                                        <p:tgtEl>
                                          <p:spTgt spid="1034"/>
                                        </p:tgtEl>
                                      </p:cBhvr>
                                    </p:animEffect>
                                  </p:childTnLst>
                                </p:cTn>
                              </p:par>
                              <p:par>
                                <p:cTn id="15" presetID="53" presetClass="entr" presetSubtype="16" fill="hold" nodeType="withEffect">
                                  <p:stCondLst>
                                    <p:cond delay="0"/>
                                  </p:stCondLst>
                                  <p:childTnLst>
                                    <p:set>
                                      <p:cBhvr>
                                        <p:cTn id="16" dur="1" fill="hold">
                                          <p:stCondLst>
                                            <p:cond delay="0"/>
                                          </p:stCondLst>
                                        </p:cTn>
                                        <p:tgtEl>
                                          <p:spTgt spid="1032"/>
                                        </p:tgtEl>
                                        <p:attrNameLst>
                                          <p:attrName>style.visibility</p:attrName>
                                        </p:attrNameLst>
                                      </p:cBhvr>
                                      <p:to>
                                        <p:strVal val="visible"/>
                                      </p:to>
                                    </p:set>
                                    <p:anim calcmode="lin" valueType="num">
                                      <p:cBhvr>
                                        <p:cTn id="17" dur="500" fill="hold"/>
                                        <p:tgtEl>
                                          <p:spTgt spid="1032"/>
                                        </p:tgtEl>
                                        <p:attrNameLst>
                                          <p:attrName>ppt_w</p:attrName>
                                        </p:attrNameLst>
                                      </p:cBhvr>
                                      <p:tavLst>
                                        <p:tav tm="0">
                                          <p:val>
                                            <p:fltVal val="0"/>
                                          </p:val>
                                        </p:tav>
                                        <p:tav tm="100000">
                                          <p:val>
                                            <p:strVal val="#ppt_w"/>
                                          </p:val>
                                        </p:tav>
                                      </p:tavLst>
                                    </p:anim>
                                    <p:anim calcmode="lin" valueType="num">
                                      <p:cBhvr>
                                        <p:cTn id="18" dur="500" fill="hold"/>
                                        <p:tgtEl>
                                          <p:spTgt spid="1032"/>
                                        </p:tgtEl>
                                        <p:attrNameLst>
                                          <p:attrName>ppt_h</p:attrName>
                                        </p:attrNameLst>
                                      </p:cBhvr>
                                      <p:tavLst>
                                        <p:tav tm="0">
                                          <p:val>
                                            <p:fltVal val="0"/>
                                          </p:val>
                                        </p:tav>
                                        <p:tav tm="100000">
                                          <p:val>
                                            <p:strVal val="#ppt_h"/>
                                          </p:val>
                                        </p:tav>
                                      </p:tavLst>
                                    </p:anim>
                                    <p:animEffect transition="in" filter="fade">
                                      <p:cBhvr>
                                        <p:cTn id="1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084168" y="2060848"/>
            <a:ext cx="1939752" cy="605625"/>
          </a:xfrm>
        </p:spPr>
        <p:txBody>
          <a:bodyPr>
            <a:normAutofit/>
          </a:bodyPr>
          <a:lstStyle/>
          <a:p>
            <a:r>
              <a:rPr lang="ru-RU" sz="2000" dirty="0" smtClean="0"/>
              <a:t>День смеха</a:t>
            </a:r>
            <a:endParaRPr lang="ru-RU" sz="2000" dirty="0"/>
          </a:p>
        </p:txBody>
      </p:sp>
      <p:pic>
        <p:nvPicPr>
          <p:cNvPr id="138242" name="Picture 2"/>
          <p:cNvPicPr>
            <a:picLocks noChangeAspect="1" noChangeArrowheads="1"/>
          </p:cNvPicPr>
          <p:nvPr/>
        </p:nvPicPr>
        <p:blipFill>
          <a:blip r:embed="rId2" cstate="email"/>
          <a:srcRect/>
          <a:stretch>
            <a:fillRect/>
          </a:stretch>
        </p:blipFill>
        <p:spPr bwMode="auto">
          <a:xfrm>
            <a:off x="0" y="0"/>
            <a:ext cx="2701534" cy="1790972"/>
          </a:xfrm>
          <a:prstGeom prst="rect">
            <a:avLst/>
          </a:prstGeom>
          <a:noFill/>
          <a:ln w="9525">
            <a:noFill/>
            <a:miter lim="800000"/>
            <a:headEnd/>
            <a:tailEnd/>
          </a:ln>
          <a:effectLst/>
        </p:spPr>
      </p:pic>
      <p:pic>
        <p:nvPicPr>
          <p:cNvPr id="138243" name="Picture 3"/>
          <p:cNvPicPr>
            <a:picLocks noChangeAspect="1" noChangeArrowheads="1"/>
          </p:cNvPicPr>
          <p:nvPr/>
        </p:nvPicPr>
        <p:blipFill>
          <a:blip r:embed="rId3" cstate="email"/>
          <a:srcRect/>
          <a:stretch>
            <a:fillRect/>
          </a:stretch>
        </p:blipFill>
        <p:spPr bwMode="auto">
          <a:xfrm>
            <a:off x="6032765" y="0"/>
            <a:ext cx="3111235" cy="2062582"/>
          </a:xfrm>
          <a:prstGeom prst="rect">
            <a:avLst/>
          </a:prstGeom>
          <a:noFill/>
          <a:ln w="9525">
            <a:noFill/>
            <a:miter lim="800000"/>
            <a:headEnd/>
            <a:tailEnd/>
          </a:ln>
          <a:effectLst/>
        </p:spPr>
      </p:pic>
      <p:pic>
        <p:nvPicPr>
          <p:cNvPr id="138244" name="Picture 4"/>
          <p:cNvPicPr>
            <a:picLocks noChangeAspect="1" noChangeArrowheads="1"/>
          </p:cNvPicPr>
          <p:nvPr/>
        </p:nvPicPr>
        <p:blipFill>
          <a:blip r:embed="rId4" cstate="email"/>
          <a:srcRect/>
          <a:stretch>
            <a:fillRect/>
          </a:stretch>
        </p:blipFill>
        <p:spPr bwMode="auto">
          <a:xfrm>
            <a:off x="2699792" y="0"/>
            <a:ext cx="3286148" cy="2178540"/>
          </a:xfrm>
          <a:prstGeom prst="rect">
            <a:avLst/>
          </a:prstGeom>
          <a:noFill/>
          <a:ln w="9525">
            <a:noFill/>
            <a:miter lim="800000"/>
            <a:headEnd/>
            <a:tailEnd/>
          </a:ln>
          <a:effectLst/>
        </p:spPr>
      </p:pic>
      <p:sp>
        <p:nvSpPr>
          <p:cNvPr id="7" name="Заголовок 1"/>
          <p:cNvSpPr txBox="1">
            <a:spLocks/>
          </p:cNvSpPr>
          <p:nvPr/>
        </p:nvSpPr>
        <p:spPr>
          <a:xfrm>
            <a:off x="5508104" y="3429000"/>
            <a:ext cx="3091880" cy="821649"/>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Неделя защиты детей</a:t>
            </a:r>
            <a:endParaRPr kumimoji="0" lang="ru-RU"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8" name="Picture 2"/>
          <p:cNvPicPr>
            <a:picLocks noChangeAspect="1" noChangeArrowheads="1"/>
          </p:cNvPicPr>
          <p:nvPr/>
        </p:nvPicPr>
        <p:blipFill>
          <a:blip r:embed="rId5" cstate="email"/>
          <a:srcRect/>
          <a:stretch>
            <a:fillRect/>
          </a:stretch>
        </p:blipFill>
        <p:spPr bwMode="auto">
          <a:xfrm>
            <a:off x="0" y="4726819"/>
            <a:ext cx="3214710" cy="2131181"/>
          </a:xfrm>
          <a:prstGeom prst="rect">
            <a:avLst/>
          </a:prstGeom>
          <a:noFill/>
          <a:ln w="9525">
            <a:noFill/>
            <a:miter lim="800000"/>
            <a:headEnd/>
            <a:tailEnd/>
          </a:ln>
          <a:effectLst/>
        </p:spPr>
      </p:pic>
      <p:pic>
        <p:nvPicPr>
          <p:cNvPr id="9" name="Picture 3"/>
          <p:cNvPicPr>
            <a:picLocks noChangeAspect="1" noChangeArrowheads="1"/>
          </p:cNvPicPr>
          <p:nvPr/>
        </p:nvPicPr>
        <p:blipFill>
          <a:blip r:embed="rId6" cstate="email"/>
          <a:srcRect/>
          <a:stretch>
            <a:fillRect/>
          </a:stretch>
        </p:blipFill>
        <p:spPr bwMode="auto">
          <a:xfrm>
            <a:off x="5643538" y="4529567"/>
            <a:ext cx="3500462" cy="2328433"/>
          </a:xfrm>
          <a:prstGeom prst="rect">
            <a:avLst/>
          </a:prstGeom>
          <a:noFill/>
          <a:ln w="9525">
            <a:noFill/>
            <a:miter lim="800000"/>
            <a:headEnd/>
            <a:tailEnd/>
          </a:ln>
          <a:effectLst/>
        </p:spPr>
      </p:pic>
      <p:pic>
        <p:nvPicPr>
          <p:cNvPr id="10" name="Picture 4"/>
          <p:cNvPicPr>
            <a:picLocks noChangeAspect="1" noChangeArrowheads="1"/>
          </p:cNvPicPr>
          <p:nvPr/>
        </p:nvPicPr>
        <p:blipFill>
          <a:blip r:embed="rId7" cstate="email"/>
          <a:srcRect/>
          <a:stretch>
            <a:fillRect/>
          </a:stretch>
        </p:blipFill>
        <p:spPr bwMode="auto">
          <a:xfrm>
            <a:off x="2411760" y="3212976"/>
            <a:ext cx="2701534" cy="1797003"/>
          </a:xfrm>
          <a:prstGeom prst="rect">
            <a:avLst/>
          </a:prstGeom>
          <a:noFill/>
          <a:ln w="9525">
            <a:noFill/>
            <a:miter lim="800000"/>
            <a:headEnd/>
            <a:tailEnd/>
          </a:ln>
          <a:effectLst/>
        </p:spPr>
      </p:pic>
      <p:pic>
        <p:nvPicPr>
          <p:cNvPr id="11" name="Picture 6"/>
          <p:cNvPicPr>
            <a:picLocks noChangeAspect="1" noChangeArrowheads="1"/>
          </p:cNvPicPr>
          <p:nvPr/>
        </p:nvPicPr>
        <p:blipFill>
          <a:blip r:embed="rId8" cstate="email"/>
          <a:srcRect/>
          <a:stretch>
            <a:fillRect/>
          </a:stretch>
        </p:blipFill>
        <p:spPr bwMode="auto">
          <a:xfrm>
            <a:off x="3203848" y="5013176"/>
            <a:ext cx="2773427" cy="1844824"/>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95936" y="3933056"/>
            <a:ext cx="2947864" cy="749641"/>
          </a:xfrm>
        </p:spPr>
        <p:txBody>
          <a:bodyPr>
            <a:normAutofit/>
          </a:bodyPr>
          <a:lstStyle/>
          <a:p>
            <a:r>
              <a:rPr lang="ru-RU" sz="2000" dirty="0" smtClean="0"/>
              <a:t>Концерт «эхо войны»</a:t>
            </a:r>
            <a:endParaRPr lang="ru-RU" sz="2000" dirty="0"/>
          </a:p>
        </p:txBody>
      </p:sp>
      <p:pic>
        <p:nvPicPr>
          <p:cNvPr id="139267" name="Picture 3"/>
          <p:cNvPicPr>
            <a:picLocks noChangeAspect="1" noChangeArrowheads="1"/>
          </p:cNvPicPr>
          <p:nvPr/>
        </p:nvPicPr>
        <p:blipFill>
          <a:blip r:embed="rId2" cstate="email"/>
          <a:srcRect/>
          <a:stretch>
            <a:fillRect/>
          </a:stretch>
        </p:blipFill>
        <p:spPr bwMode="auto">
          <a:xfrm>
            <a:off x="0" y="4572008"/>
            <a:ext cx="3451929" cy="2285992"/>
          </a:xfrm>
          <a:prstGeom prst="rect">
            <a:avLst/>
          </a:prstGeom>
          <a:noFill/>
          <a:ln w="9525">
            <a:noFill/>
            <a:miter lim="800000"/>
            <a:headEnd/>
            <a:tailEnd/>
          </a:ln>
          <a:effectLst/>
        </p:spPr>
      </p:pic>
      <p:pic>
        <p:nvPicPr>
          <p:cNvPr id="139268" name="Picture 4"/>
          <p:cNvPicPr>
            <a:picLocks noChangeAspect="1" noChangeArrowheads="1"/>
          </p:cNvPicPr>
          <p:nvPr/>
        </p:nvPicPr>
        <p:blipFill>
          <a:blip r:embed="rId3" cstate="email"/>
          <a:srcRect/>
          <a:stretch>
            <a:fillRect/>
          </a:stretch>
        </p:blipFill>
        <p:spPr bwMode="auto">
          <a:xfrm>
            <a:off x="6032048" y="4797152"/>
            <a:ext cx="3111952" cy="2060848"/>
          </a:xfrm>
          <a:prstGeom prst="rect">
            <a:avLst/>
          </a:prstGeom>
          <a:noFill/>
          <a:ln w="9525">
            <a:noFill/>
            <a:miter lim="800000"/>
            <a:headEnd/>
            <a:tailEnd/>
          </a:ln>
          <a:effectLst/>
        </p:spPr>
      </p:pic>
      <p:pic>
        <p:nvPicPr>
          <p:cNvPr id="139269" name="Picture 5"/>
          <p:cNvPicPr>
            <a:picLocks noChangeAspect="1" noChangeArrowheads="1"/>
          </p:cNvPicPr>
          <p:nvPr/>
        </p:nvPicPr>
        <p:blipFill>
          <a:blip r:embed="rId4" cstate="email"/>
          <a:srcRect/>
          <a:stretch>
            <a:fillRect/>
          </a:stretch>
        </p:blipFill>
        <p:spPr bwMode="auto">
          <a:xfrm>
            <a:off x="3491880" y="5188602"/>
            <a:ext cx="2520850" cy="1669398"/>
          </a:xfrm>
          <a:prstGeom prst="rect">
            <a:avLst/>
          </a:prstGeom>
          <a:noFill/>
          <a:ln w="9525">
            <a:noFill/>
            <a:miter lim="800000"/>
            <a:headEnd/>
            <a:tailEnd/>
          </a:ln>
          <a:effectLst/>
        </p:spPr>
      </p:pic>
      <p:sp>
        <p:nvSpPr>
          <p:cNvPr id="7" name="Заголовок 1"/>
          <p:cNvSpPr txBox="1">
            <a:spLocks/>
          </p:cNvSpPr>
          <p:nvPr/>
        </p:nvSpPr>
        <p:spPr>
          <a:xfrm>
            <a:off x="5364088" y="2060848"/>
            <a:ext cx="3235896" cy="749641"/>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СПОРТИВНАЯ ВЕСНА</a:t>
            </a:r>
            <a:endParaRPr kumimoji="0" lang="ru-RU"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8" name="Picture 6" descr="http://shkola591.ucoz.ru/1_NOVOSTI2012/MAY/18/05.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252617" y="0"/>
            <a:ext cx="2891383" cy="191683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http://shkola591.ucoz.ru/1_NOVOSTI2012/MAY/18/12.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275856" y="0"/>
            <a:ext cx="3073652" cy="203766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descr="http://shkola591.ucoz.ru/1_NOVOSTI2012/MAY/18/01.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0" y="1"/>
            <a:ext cx="3131840" cy="207624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normAutofit/>
          </a:bodyPr>
          <a:lstStyle/>
          <a:p>
            <a:pPr eaLnBrk="1" hangingPunct="1">
              <a:lnSpc>
                <a:spcPct val="80000"/>
              </a:lnSpc>
              <a:buFont typeface="Wingdings" pitchFamily="2" charset="2"/>
              <a:buNone/>
            </a:pPr>
            <a:r>
              <a:rPr lang="ru-RU" sz="1700" dirty="0" smtClean="0">
                <a:latin typeface="Times New Roman" pitchFamily="18" charset="0"/>
                <a:cs typeface="Times New Roman" pitchFamily="18" charset="0"/>
              </a:rPr>
              <a:t>В 2012-2013 </a:t>
            </a:r>
            <a:r>
              <a:rPr lang="ru-RU" sz="1700" dirty="0" err="1" smtClean="0">
                <a:latin typeface="Times New Roman" pitchFamily="18" charset="0"/>
                <a:cs typeface="Times New Roman" pitchFamily="18" charset="0"/>
              </a:rPr>
              <a:t>уч</a:t>
            </a:r>
            <a:r>
              <a:rPr lang="ru-RU" sz="1700" dirty="0" smtClean="0">
                <a:latin typeface="Times New Roman" pitchFamily="18" charset="0"/>
                <a:cs typeface="Times New Roman" pitchFamily="18" charset="0"/>
              </a:rPr>
              <a:t>. Году ГБОУ СОШ № 591 продолжило развитие совместной деятельности с партнерами как в образовательной отрасли, так и вне ее:</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АППО</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РГПУ им. А.И. Герцена</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ИМЦ</a:t>
            </a:r>
            <a:r>
              <a:rPr lang="en-US"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Невского района</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Левобережный ДТЮ</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Правобережный ДТЮ</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ПМСЦ Невского района</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Детские библиотеки Невского района </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Педагогический колледж № 8</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ОАО «Комбинат социального питания «Волна»</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Детский сад № 64</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Муниципальное образование № 54</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Региональное движение «Союз юных петербуржцев»</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Городской стажерский отряд «Смена»</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 ЗЦДЮТ</a:t>
            </a:r>
            <a:r>
              <a:rPr lang="en-US" sz="1700" dirty="0" smtClean="0">
                <a:latin typeface="Times New Roman" pitchFamily="18" charset="0"/>
                <a:cs typeface="Times New Roman" pitchFamily="18" charset="0"/>
              </a:rPr>
              <a:t> </a:t>
            </a:r>
            <a:r>
              <a:rPr lang="ru-RU" sz="1700" dirty="0" smtClean="0">
                <a:latin typeface="Times New Roman" pitchFamily="18" charset="0"/>
                <a:cs typeface="Times New Roman" pitchFamily="18" charset="0"/>
              </a:rPr>
              <a:t>«Зеркальный»</a:t>
            </a:r>
          </a:p>
          <a:p>
            <a:pPr eaLnBrk="1" hangingPunct="1">
              <a:lnSpc>
                <a:spcPct val="80000"/>
              </a:lnSpc>
              <a:buFont typeface="Wingdings" pitchFamily="2" charset="2"/>
              <a:buNone/>
            </a:pPr>
            <a:r>
              <a:rPr lang="ru-RU" sz="1700" dirty="0" smtClean="0">
                <a:latin typeface="Times New Roman" pitchFamily="18" charset="0"/>
                <a:cs typeface="Times New Roman" pitchFamily="18" charset="0"/>
              </a:rPr>
              <a:t>-ГБОУ СОШ №572</a:t>
            </a:r>
          </a:p>
        </p:txBody>
      </p:sp>
      <p:sp>
        <p:nvSpPr>
          <p:cNvPr id="64514" name="Rectangle 2"/>
          <p:cNvSpPr>
            <a:spLocks noGrp="1" noChangeArrowheads="1"/>
          </p:cNvSpPr>
          <p:nvPr>
            <p:ph type="title"/>
          </p:nvPr>
        </p:nvSpPr>
        <p:spPr/>
        <p:txBody>
          <a:bodyPr>
            <a:normAutofit/>
          </a:bodyPr>
          <a:lstStyle/>
          <a:p>
            <a:pPr algn="ctr" eaLnBrk="1" hangingPunct="1"/>
            <a:r>
              <a:rPr lang="ru-RU" sz="2400" i="1" dirty="0" smtClean="0">
                <a:latin typeface="Times New Roman" pitchFamily="18" charset="0"/>
                <a:cs typeface="Times New Roman" pitchFamily="18" charset="0"/>
              </a:rPr>
              <a:t>5. Социальная активность и внешние связи учреждения</a:t>
            </a:r>
          </a:p>
        </p:txBody>
      </p:sp>
      <p:pic>
        <p:nvPicPr>
          <p:cNvPr id="4" name="Picture 8" descr="DSC00865"/>
          <p:cNvPicPr>
            <a:picLocks noChangeAspect="1" noChangeArrowheads="1"/>
          </p:cNvPicPr>
          <p:nvPr/>
        </p:nvPicPr>
        <p:blipFill>
          <a:blip r:embed="rId2" cstate="email"/>
          <a:srcRect/>
          <a:stretch>
            <a:fillRect/>
          </a:stretch>
        </p:blipFill>
        <p:spPr bwMode="auto">
          <a:xfrm>
            <a:off x="5436096" y="5169630"/>
            <a:ext cx="3282132" cy="1487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106</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20000"/>
          </a:bodyPr>
          <a:lstStyle/>
          <a:p>
            <a:pPr>
              <a:buFont typeface="Wingdings" pitchFamily="2" charset="2"/>
              <a:buChar char="v"/>
            </a:pPr>
            <a:r>
              <a:rPr lang="ru-RU" sz="1800" dirty="0" smtClean="0">
                <a:latin typeface="Times New Roman" pitchFamily="18" charset="0"/>
                <a:cs typeface="Times New Roman" pitchFamily="18" charset="0"/>
              </a:rPr>
              <a:t>Ситуация, сложившаяся в последние десятилетия на рынке труда, свидетельствует о наличии проблем в системе профессионального становления выпускников школы в связи с несоответствием между потребностями рынка труда и мотивацией, характерологическими особенностями и профессиональными качествами работников. </a:t>
            </a:r>
          </a:p>
          <a:p>
            <a:pPr>
              <a:buFont typeface="Wingdings" pitchFamily="2" charset="2"/>
              <a:buChar char="v"/>
            </a:pPr>
            <a:r>
              <a:rPr lang="ru-RU" sz="1800" dirty="0" smtClean="0">
                <a:latin typeface="Times New Roman" pitchFamily="18" charset="0"/>
                <a:cs typeface="Times New Roman" pitchFamily="18" charset="0"/>
              </a:rPr>
              <a:t>В ГБОУ СОШ № 591 большое внимание уделяется профессиональной ориентации учащихся, особенно в 9-11 классах. </a:t>
            </a:r>
          </a:p>
          <a:p>
            <a:pPr>
              <a:buFont typeface="Wingdings" pitchFamily="2" charset="2"/>
              <a:buChar char="v"/>
            </a:pPr>
            <a:r>
              <a:rPr lang="ru-RU" sz="1800" dirty="0" smtClean="0">
                <a:latin typeface="Times New Roman" pitchFamily="18" charset="0"/>
                <a:cs typeface="Times New Roman" pitchFamily="18" charset="0"/>
              </a:rPr>
              <a:t>Регулярно проводятся собрания, групповые консультации и индивидуальные беседы ответственного за профессиональную ориентацию и классных руководителей с обучающимися и их родителями.</a:t>
            </a:r>
          </a:p>
          <a:p>
            <a:pPr>
              <a:buFont typeface="Wingdings" pitchFamily="2" charset="2"/>
              <a:buChar char="v"/>
            </a:pPr>
            <a:r>
              <a:rPr lang="ru-RU" sz="1800" dirty="0" smtClean="0">
                <a:latin typeface="Times New Roman" pitchFamily="18" charset="0"/>
                <a:cs typeface="Times New Roman" pitchFamily="18" charset="0"/>
              </a:rPr>
              <a:t>Родители и обучающиеся 8-10 классов в течение этого года посещали городскую выставку «Образование – путь к успеху», городские и районные ярмарки специальностей, кустовые, районные и городские родительские собрания, посвященные вопросам профессионального ориентирования и образования, встречи с представителями вузов и </a:t>
            </a:r>
            <a:r>
              <a:rPr lang="ru-RU" sz="1800" dirty="0" err="1" smtClean="0">
                <a:latin typeface="Times New Roman" pitchFamily="18" charset="0"/>
                <a:cs typeface="Times New Roman" pitchFamily="18" charset="0"/>
              </a:rPr>
              <a:t>ССУЗов</a:t>
            </a:r>
            <a:r>
              <a:rPr lang="ru-RU" sz="1800" dirty="0" smtClean="0">
                <a:latin typeface="Times New Roman" pitchFamily="18" charset="0"/>
                <a:cs typeface="Times New Roman" pitchFamily="18" charset="0"/>
              </a:rPr>
              <a:t>, ОУ НПО и СПО на базе школы.</a:t>
            </a:r>
          </a:p>
          <a:p>
            <a:pPr>
              <a:buFont typeface="Wingdings" pitchFamily="2" charset="2"/>
              <a:buChar char="v"/>
            </a:pPr>
            <a:r>
              <a:rPr lang="ru-RU" sz="1800" dirty="0" smtClean="0">
                <a:latin typeface="Times New Roman" pitchFamily="18" charset="0"/>
                <a:cs typeface="Times New Roman" pitchFamily="18" charset="0"/>
              </a:rPr>
              <a:t>Также ведется работа по профориентации с привлечением специалистов из ПМСЦ Невского района, СПб ГУ Центром содействия занятости и профессиональной ориентации  «Вектор», СПб ГУ Центром занятости населения Невского района Санкт-Петербурга. </a:t>
            </a:r>
          </a:p>
          <a:p>
            <a:endParaRPr lang="ru-RU" dirty="0"/>
          </a:p>
        </p:txBody>
      </p:sp>
      <p:sp>
        <p:nvSpPr>
          <p:cNvPr id="2" name="Заголовок 1"/>
          <p:cNvSpPr>
            <a:spLocks noGrp="1"/>
          </p:cNvSpPr>
          <p:nvPr>
            <p:ph type="title"/>
          </p:nvPr>
        </p:nvSpPr>
        <p:spPr/>
        <p:txBody>
          <a:bodyPr/>
          <a:lstStyle/>
          <a:p>
            <a:pPr algn="ctr"/>
            <a:r>
              <a:rPr lang="ru-RU" sz="2400" i="1" dirty="0" smtClean="0">
                <a:latin typeface="Times New Roman" pitchFamily="18" charset="0"/>
                <a:cs typeface="Times New Roman" pitchFamily="18" charset="0"/>
              </a:rPr>
              <a:t>Взаимодействие с учреждениями профессионального образования</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107</a:t>
            </a:fld>
            <a:endParaRPr lang="ru-RU"/>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6. Финансово-экономическая деятельность</a:t>
            </a:r>
          </a:p>
        </p:txBody>
      </p:sp>
      <p:sp>
        <p:nvSpPr>
          <p:cNvPr id="65539" name="Rectangle 3"/>
          <p:cNvSpPr>
            <a:spLocks noGrp="1" noChangeArrowheads="1"/>
          </p:cNvSpPr>
          <p:nvPr>
            <p:ph type="body" sz="half" idx="1"/>
          </p:nvPr>
        </p:nvSpPr>
        <p:spPr>
          <a:xfrm>
            <a:off x="2428860" y="1571612"/>
            <a:ext cx="3924300" cy="1462086"/>
          </a:xfrm>
        </p:spPr>
        <p:txBody>
          <a:bodyPr>
            <a:normAutofit/>
          </a:bodyPr>
          <a:lstStyle/>
          <a:p>
            <a:pPr algn="ctr" eaLnBrk="1" hangingPunct="1">
              <a:buFont typeface="Wingdings" pitchFamily="2" charset="2"/>
              <a:buNone/>
            </a:pPr>
            <a:r>
              <a:rPr lang="ru-RU" sz="2400" b="1" i="1" dirty="0" smtClean="0">
                <a:latin typeface="Times New Roman" pitchFamily="18" charset="0"/>
                <a:cs typeface="Times New Roman" pitchFamily="18" charset="0"/>
              </a:rPr>
              <a:t>Годовой бюджет ГБОУ СОШ № 591 составил</a:t>
            </a:r>
          </a:p>
        </p:txBody>
      </p:sp>
      <p:sp>
        <p:nvSpPr>
          <p:cNvPr id="5" name="Номер слайда 4"/>
          <p:cNvSpPr>
            <a:spLocks noGrp="1"/>
          </p:cNvSpPr>
          <p:nvPr>
            <p:ph type="sldNum" sz="quarter" idx="12"/>
          </p:nvPr>
        </p:nvSpPr>
        <p:spPr/>
        <p:txBody>
          <a:bodyPr/>
          <a:lstStyle/>
          <a:p>
            <a:pPr>
              <a:defRPr/>
            </a:pPr>
            <a:fld id="{CB02178D-6F38-451D-95DF-44D080F83C66}" type="slidenum">
              <a:rPr lang="ru-RU" smtClean="0"/>
              <a:pPr>
                <a:defRPr/>
              </a:pPr>
              <a:t>108</a:t>
            </a:fld>
            <a:endParaRPr lang="ru-RU"/>
          </a:p>
        </p:txBody>
      </p:sp>
      <p:graphicFrame>
        <p:nvGraphicFramePr>
          <p:cNvPr id="7" name="Содержимое 6"/>
          <p:cNvGraphicFramePr>
            <a:graphicFrameLocks noGrp="1"/>
          </p:cNvGraphicFramePr>
          <p:nvPr>
            <p:ph sz="half" idx="2"/>
          </p:nvPr>
        </p:nvGraphicFramePr>
        <p:xfrm>
          <a:off x="1187624" y="2492896"/>
          <a:ext cx="7380114" cy="3600400"/>
        </p:xfrm>
        <a:graphic>
          <a:graphicData uri="http://schemas.openxmlformats.org/drawingml/2006/table">
            <a:tbl>
              <a:tblPr/>
              <a:tblGrid>
                <a:gridCol w="3248584"/>
                <a:gridCol w="2015787"/>
                <a:gridCol w="2115743"/>
              </a:tblGrid>
              <a:tr h="358605">
                <a:tc>
                  <a:txBody>
                    <a:bodyPr/>
                    <a:lstStyle/>
                    <a:p>
                      <a:pPr algn="ctr" fontAlgn="ctr"/>
                      <a:r>
                        <a:rPr lang="ru-RU" sz="1600" b="0" i="0" u="none" strike="noStrike" dirty="0">
                          <a:latin typeface="Times New Roman"/>
                        </a:rPr>
                        <a:t>Наименование показателя</a:t>
                      </a:r>
                    </a:p>
                  </a:txBody>
                  <a:tcPr marL="6644" marR="6644" marT="6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latin typeface="Times New Roman"/>
                        </a:rPr>
                        <a:t>2012 год</a:t>
                      </a:r>
                    </a:p>
                  </a:txBody>
                  <a:tcPr marL="6644" marR="6644" marT="6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600" b="0" i="0" u="none" strike="noStrike">
                          <a:latin typeface="Times New Roman"/>
                        </a:rPr>
                        <a:t>2013 год</a:t>
                      </a:r>
                    </a:p>
                  </a:txBody>
                  <a:tcPr marL="6644" marR="6644" marT="6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918">
                <a:tc>
                  <a:txBody>
                    <a:bodyPr/>
                    <a:lstStyle/>
                    <a:p>
                      <a:pPr algn="l" fontAlgn="ctr"/>
                      <a:r>
                        <a:rPr lang="ru-RU" sz="1600" b="0" i="0" u="none" strike="noStrike" dirty="0">
                          <a:latin typeface="Times New Roman"/>
                        </a:rPr>
                        <a:t>Годовой бюджет</a:t>
                      </a:r>
                    </a:p>
                  </a:txBody>
                  <a:tcPr marL="6644" marR="6644" marT="6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600" b="0" i="0" u="none" strike="noStrike">
                          <a:latin typeface="Times New Roman"/>
                        </a:rPr>
                        <a:t>39 592 000</a:t>
                      </a:r>
                    </a:p>
                  </a:txBody>
                  <a:tcPr marL="6644" marR="6644" marT="6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600" b="0" i="0" u="none" strike="noStrike">
                          <a:latin typeface="Times New Roman"/>
                        </a:rPr>
                        <a:t>40 825 500</a:t>
                      </a:r>
                    </a:p>
                  </a:txBody>
                  <a:tcPr marL="6644" marR="6644" marT="66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29">
                <a:tc>
                  <a:txBody>
                    <a:bodyPr/>
                    <a:lstStyle/>
                    <a:p>
                      <a:pPr algn="l" fontAlgn="b"/>
                      <a:r>
                        <a:rPr lang="ru-RU" sz="1600" b="0" i="0" u="none" strike="noStrike" dirty="0">
                          <a:latin typeface="Times New Roman"/>
                        </a:rPr>
                        <a:t>в т.ч.по источникам поступления:</a:t>
                      </a:r>
                    </a:p>
                  </a:txBody>
                  <a:tcPr marL="6644" marR="6644" marT="6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latin typeface="Times New Roman"/>
                        </a:rPr>
                        <a:t> </a:t>
                      </a:r>
                    </a:p>
                  </a:txBody>
                  <a:tcPr marL="6644" marR="6644" marT="6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600" b="0" i="0" u="none" strike="noStrike">
                          <a:latin typeface="Times New Roman"/>
                        </a:rPr>
                        <a:t> </a:t>
                      </a:r>
                    </a:p>
                  </a:txBody>
                  <a:tcPr marL="6644" marR="6644" marT="66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31146">
                <a:tc>
                  <a:txBody>
                    <a:bodyPr/>
                    <a:lstStyle/>
                    <a:p>
                      <a:pPr algn="l" fontAlgn="t"/>
                      <a:r>
                        <a:rPr lang="ru-RU" sz="1600" b="0" i="0" u="none" strike="noStrike" dirty="0">
                          <a:latin typeface="Times New Roman"/>
                        </a:rPr>
                        <a:t>субсидии на выполнение государственного задания</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600" b="0" i="0" u="none" strike="noStrike" dirty="0">
                          <a:latin typeface="Times New Roman"/>
                        </a:rPr>
                        <a:t>33 048 700</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600" b="0" i="0" u="none" strike="noStrike">
                          <a:latin typeface="Times New Roman"/>
                        </a:rPr>
                        <a:t>36 158 100</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1229">
                <a:tc>
                  <a:txBody>
                    <a:bodyPr/>
                    <a:lstStyle/>
                    <a:p>
                      <a:pPr algn="l" fontAlgn="t"/>
                      <a:r>
                        <a:rPr lang="ru-RU" sz="1600" b="0" i="0" u="none" strike="noStrike">
                          <a:latin typeface="Times New Roman"/>
                        </a:rPr>
                        <a:t>целевые субсидии</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600" b="0" i="0" u="none" strike="noStrike" dirty="0">
                          <a:latin typeface="Times New Roman"/>
                        </a:rPr>
                        <a:t>3 288 700</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600" b="0" i="0" u="none" strike="noStrike">
                          <a:latin typeface="Times New Roman"/>
                        </a:rPr>
                        <a:t>2 475 100</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6719">
                <a:tc>
                  <a:txBody>
                    <a:bodyPr/>
                    <a:lstStyle/>
                    <a:p>
                      <a:pPr algn="l" fontAlgn="t"/>
                      <a:r>
                        <a:rPr lang="ru-RU" sz="1600" b="0" i="0" u="none" strike="noStrike">
                          <a:latin typeface="Times New Roman"/>
                        </a:rPr>
                        <a:t>поступления от оказания услуг (выполнения работ), осуществляемые на платной основе</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600" b="0" i="0" u="none" strike="noStrike" dirty="0">
                          <a:latin typeface="Times New Roman"/>
                        </a:rPr>
                        <a:t>2 930 000</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600" b="0" i="0" u="none" strike="noStrike" dirty="0">
                          <a:latin typeface="Times New Roman"/>
                        </a:rPr>
                        <a:t>1 952 300</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1554">
                <a:tc>
                  <a:txBody>
                    <a:bodyPr/>
                    <a:lstStyle/>
                    <a:p>
                      <a:pPr algn="l" fontAlgn="t"/>
                      <a:r>
                        <a:rPr lang="ru-RU" sz="1600" b="0" i="0" u="none" strike="noStrike">
                          <a:latin typeface="Times New Roman"/>
                        </a:rPr>
                        <a:t>поступления от иной приносящей доход деятельности</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600" b="0" i="0" u="none" strike="noStrike">
                          <a:latin typeface="Times New Roman"/>
                        </a:rPr>
                        <a:t>324 600</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600" b="0" i="0" u="none" strike="noStrike" dirty="0">
                          <a:latin typeface="Times New Roman"/>
                        </a:rPr>
                        <a:t>240 000</a:t>
                      </a:r>
                    </a:p>
                  </a:txBody>
                  <a:tcPr marL="6644" marR="6644" marT="664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CB02178D-6F38-451D-95DF-44D080F83C66}" type="slidenum">
              <a:rPr lang="ru-RU" smtClean="0"/>
              <a:pPr>
                <a:defRPr/>
              </a:pPr>
              <a:t>109</a:t>
            </a:fld>
            <a:endParaRPr lang="ru-RU"/>
          </a:p>
        </p:txBody>
      </p:sp>
      <p:graphicFrame>
        <p:nvGraphicFramePr>
          <p:cNvPr id="6" name="Таблица 5"/>
          <p:cNvGraphicFramePr>
            <a:graphicFrameLocks noGrp="1"/>
          </p:cNvGraphicFramePr>
          <p:nvPr/>
        </p:nvGraphicFramePr>
        <p:xfrm>
          <a:off x="0" y="-1"/>
          <a:ext cx="8892481" cy="5889650"/>
        </p:xfrm>
        <a:graphic>
          <a:graphicData uri="http://schemas.openxmlformats.org/drawingml/2006/table">
            <a:tbl>
              <a:tblPr/>
              <a:tblGrid>
                <a:gridCol w="3018549"/>
                <a:gridCol w="1407297"/>
                <a:gridCol w="1529669"/>
                <a:gridCol w="1468483"/>
                <a:gridCol w="1468483"/>
              </a:tblGrid>
              <a:tr h="164083">
                <a:tc gridSpan="5">
                  <a:txBody>
                    <a:bodyPr/>
                    <a:lstStyle/>
                    <a:p>
                      <a:pPr algn="ctr" fontAlgn="b"/>
                      <a:r>
                        <a:rPr lang="ru-RU" sz="1400" b="1" i="0" u="none" strike="noStrike" dirty="0">
                          <a:latin typeface="Arial Cyr"/>
                        </a:rPr>
                        <a:t>Направление использования средств учреждения</a:t>
                      </a:r>
                    </a:p>
                  </a:txBody>
                  <a:tcPr marL="5508" marR="5508" marT="5508" marB="0" anchor="b">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46419">
                <a:tc rowSpan="2">
                  <a:txBody>
                    <a:bodyPr/>
                    <a:lstStyle/>
                    <a:p>
                      <a:pPr algn="ctr" fontAlgn="t"/>
                      <a:r>
                        <a:rPr lang="ru-RU" sz="1400" b="0" i="0" u="none" strike="noStrike" dirty="0">
                          <a:latin typeface="Times New Roman"/>
                        </a:rPr>
                        <a:t>Наименование показателя</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400" b="0" i="0" u="none" strike="noStrike" dirty="0">
                          <a:latin typeface="Times New Roman"/>
                        </a:rPr>
                        <a:t>Всего</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ru-RU" sz="1400" b="0" i="0" u="none" strike="noStrike" dirty="0">
                          <a:latin typeface="Times New Roman"/>
                        </a:rPr>
                        <a:t>в том числе за счет </a:t>
                      </a:r>
                      <a:br>
                        <a:rPr lang="ru-RU" sz="1400" b="0" i="0" u="none" strike="noStrike" dirty="0">
                          <a:latin typeface="Times New Roman"/>
                        </a:rPr>
                      </a:br>
                      <a:r>
                        <a:rPr lang="ru-RU" sz="1400" b="0" i="0" u="none" strike="noStrike" dirty="0">
                          <a:latin typeface="Times New Roman"/>
                        </a:rPr>
                        <a:t>источников поступлений</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894242">
                <a:tc vMerge="1">
                  <a:txBody>
                    <a:bodyPr/>
                    <a:lstStyle/>
                    <a:p>
                      <a:endParaRPr lang="ru-RU"/>
                    </a:p>
                  </a:txBody>
                  <a:tcPr/>
                </a:tc>
                <a:tc vMerge="1">
                  <a:txBody>
                    <a:bodyPr/>
                    <a:lstStyle/>
                    <a:p>
                      <a:endParaRPr lang="ru-RU"/>
                    </a:p>
                  </a:txBody>
                  <a:tcPr/>
                </a:tc>
                <a:tc>
                  <a:txBody>
                    <a:bodyPr/>
                    <a:lstStyle/>
                    <a:p>
                      <a:pPr algn="ctr" fontAlgn="t"/>
                      <a:r>
                        <a:rPr lang="ru-RU" sz="1400" b="0" i="0" u="none" strike="noStrike" dirty="0">
                          <a:latin typeface="Times New Roman"/>
                        </a:rPr>
                        <a:t>субсидии на выполнение государственного задания</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a:latin typeface="Times New Roman"/>
                        </a:rPr>
                        <a:t>целевые субсидии</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400" b="0" i="0" u="none" strike="noStrike">
                          <a:latin typeface="Times New Roman"/>
                        </a:rPr>
                        <a:t>поступления от предпринимательской деятельности</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62">
                <a:tc>
                  <a:txBody>
                    <a:bodyPr/>
                    <a:lstStyle/>
                    <a:p>
                      <a:pPr algn="l" fontAlgn="b"/>
                      <a:r>
                        <a:rPr lang="ru-RU" sz="1400" b="0" i="0" u="none" strike="noStrike">
                          <a:latin typeface="Times New Roman"/>
                        </a:rPr>
                        <a:t>Направлено денежных </a:t>
                      </a:r>
                      <a:br>
                        <a:rPr lang="ru-RU" sz="1400" b="0" i="0" u="none" strike="noStrike">
                          <a:latin typeface="Times New Roman"/>
                        </a:rPr>
                      </a:br>
                      <a:r>
                        <a:rPr lang="ru-RU" sz="1400" b="0" i="0" u="none" strike="noStrike">
                          <a:latin typeface="Times New Roman"/>
                        </a:rPr>
                        <a:t>средств - всего</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4 203 908,32</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19 775 219,62</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1 156 975,07</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1 432 396,46</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81">
                <a:tc>
                  <a:txBody>
                    <a:bodyPr/>
                    <a:lstStyle/>
                    <a:p>
                      <a:pPr algn="l" fontAlgn="b"/>
                      <a:r>
                        <a:rPr lang="ru-RU" sz="1400" b="0" i="0" u="none" strike="noStrike">
                          <a:latin typeface="Times New Roman"/>
                        </a:rPr>
                        <a:t>в том числе: </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0,00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81">
                <a:tc>
                  <a:txBody>
                    <a:bodyPr/>
                    <a:lstStyle/>
                    <a:p>
                      <a:pPr algn="l" fontAlgn="b"/>
                      <a:r>
                        <a:rPr lang="ru-RU" sz="1400" b="0" i="0" u="none" strike="noStrike">
                          <a:latin typeface="Times New Roman"/>
                        </a:rPr>
                        <a:t>заработная плата</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13 000 759,17</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958 710,15</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81">
                <a:tc>
                  <a:txBody>
                    <a:bodyPr/>
                    <a:lstStyle/>
                    <a:p>
                      <a:pPr algn="l" fontAlgn="b"/>
                      <a:r>
                        <a:rPr lang="ru-RU" sz="1400" b="0" i="0" u="none" strike="noStrike">
                          <a:latin typeface="Times New Roman"/>
                        </a:rPr>
                        <a:t>прочие выплаты</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48 437,00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62">
                <a:tc>
                  <a:txBody>
                    <a:bodyPr/>
                    <a:lstStyle/>
                    <a:p>
                      <a:pPr algn="l" fontAlgn="b"/>
                      <a:r>
                        <a:rPr lang="ru-RU" sz="1400" b="0" i="0" u="none" strike="noStrike">
                          <a:latin typeface="Times New Roman"/>
                        </a:rPr>
                        <a:t>начисления на выплаты по оплате труда </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3 818 735,12</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3 593 013,38</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225 721,74</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81">
                <a:tc>
                  <a:txBody>
                    <a:bodyPr/>
                    <a:lstStyle/>
                    <a:p>
                      <a:pPr algn="l" fontAlgn="b"/>
                      <a:r>
                        <a:rPr lang="ru-RU" sz="1400" b="0" i="0" u="none" strike="noStrike">
                          <a:latin typeface="Times New Roman"/>
                        </a:rPr>
                        <a:t>услуги связи</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32 677,29</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81">
                <a:tc>
                  <a:txBody>
                    <a:bodyPr/>
                    <a:lstStyle/>
                    <a:p>
                      <a:pPr algn="l" fontAlgn="b"/>
                      <a:r>
                        <a:rPr lang="ru-RU" sz="1400" b="0" i="0" u="none" strike="noStrike">
                          <a:latin typeface="Times New Roman"/>
                        </a:rPr>
                        <a:t>транспортные услуги</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25 860,00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81">
                <a:tc>
                  <a:txBody>
                    <a:bodyPr/>
                    <a:lstStyle/>
                    <a:p>
                      <a:pPr algn="l" fontAlgn="b"/>
                      <a:r>
                        <a:rPr lang="ru-RU" sz="1400" b="0" i="0" u="none" strike="noStrike">
                          <a:latin typeface="Times New Roman"/>
                        </a:rPr>
                        <a:t>коммунальные услуги </a:t>
                      </a:r>
                    </a:p>
                  </a:txBody>
                  <a:tcPr marL="5508" marR="5508" marT="55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1 341 175,28</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62">
                <a:tc>
                  <a:txBody>
                    <a:bodyPr/>
                    <a:lstStyle/>
                    <a:p>
                      <a:pPr algn="l" fontAlgn="t"/>
                      <a:r>
                        <a:rPr lang="ru-RU" sz="1400" b="0" i="0" u="none" strike="noStrike">
                          <a:latin typeface="Times New Roman"/>
                        </a:rPr>
                        <a:t>работы, услуги по содержанию имущества</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1 473 718,44</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81">
                <a:tc>
                  <a:txBody>
                    <a:bodyPr/>
                    <a:lstStyle/>
                    <a:p>
                      <a:pPr algn="l" fontAlgn="t"/>
                      <a:r>
                        <a:rPr lang="ru-RU" sz="1400" b="0" i="0" u="none" strike="noStrike">
                          <a:latin typeface="Times New Roman"/>
                        </a:rPr>
                        <a:t>прочие работы, услуги</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177 574,49</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20 027,20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62">
                <a:tc>
                  <a:txBody>
                    <a:bodyPr/>
                    <a:lstStyle/>
                    <a:p>
                      <a:pPr algn="l" fontAlgn="t"/>
                      <a:r>
                        <a:rPr lang="ru-RU" sz="1400" b="0" i="0" u="none" strike="noStrike">
                          <a:latin typeface="Times New Roman"/>
                        </a:rPr>
                        <a:t>пособия по социальной помощи населению</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166 717,00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684 366,00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166 717,00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181">
                <a:tc>
                  <a:txBody>
                    <a:bodyPr/>
                    <a:lstStyle/>
                    <a:p>
                      <a:pPr algn="l" fontAlgn="t"/>
                      <a:r>
                        <a:rPr lang="ru-RU" sz="1400" b="0" i="0" u="none" strike="noStrike">
                          <a:latin typeface="Times New Roman"/>
                        </a:rPr>
                        <a:t>прочие расходы</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40 014,00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18,94</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62">
                <a:tc>
                  <a:txBody>
                    <a:bodyPr/>
                    <a:lstStyle/>
                    <a:p>
                      <a:pPr algn="l" fontAlgn="t"/>
                      <a:r>
                        <a:rPr lang="ru-RU" sz="1400" b="0" i="0" u="none" strike="noStrike">
                          <a:latin typeface="Times New Roman"/>
                        </a:rPr>
                        <a:t>увеличение стоимости основных средств</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81 180,63</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latin typeface="Times New Roman"/>
                        </a:rPr>
                        <a:t> </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357 344,87</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81 180,63</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8362">
                <a:tc>
                  <a:txBody>
                    <a:bodyPr/>
                    <a:lstStyle/>
                    <a:p>
                      <a:pPr algn="l" fontAlgn="t"/>
                      <a:r>
                        <a:rPr lang="ru-RU" sz="1400" b="0" i="0" u="none" strike="noStrike">
                          <a:latin typeface="Times New Roman"/>
                        </a:rPr>
                        <a:t>увеличение стоимости материальных запасов</a:t>
                      </a:r>
                    </a:p>
                  </a:txBody>
                  <a:tcPr marL="5508" marR="5508" marT="550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137 275,57</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latin typeface="Times New Roman"/>
                        </a:rPr>
                        <a:t>90 427,57</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46 800,00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dirty="0">
                          <a:latin typeface="Times New Roman"/>
                        </a:rPr>
                        <a:t>48,00</a:t>
                      </a:r>
                    </a:p>
                  </a:txBody>
                  <a:tcPr marL="5508" marR="5508" marT="55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857248"/>
          </a:xfrm>
        </p:spPr>
        <p:txBody>
          <a:bodyPr>
            <a:normAutofit/>
          </a:bodyPr>
          <a:lstStyle/>
          <a:p>
            <a:pPr algn="ctr"/>
            <a:r>
              <a:rPr lang="ru-RU" sz="2400" i="1" dirty="0" smtClean="0">
                <a:effectLst/>
                <a:latin typeface="Times New Roman" pitchFamily="18" charset="0"/>
                <a:cs typeface="Times New Roman" pitchFamily="18" charset="0"/>
              </a:rPr>
              <a:t>Приёмные дни администрации ОУ</a:t>
            </a:r>
            <a:endParaRPr lang="ru-RU" sz="2400" i="1" dirty="0">
              <a:effectLst/>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357158" y="928670"/>
          <a:ext cx="8355775" cy="5602390"/>
        </p:xfrm>
        <a:graphic>
          <a:graphicData uri="http://schemas.openxmlformats.org/drawingml/2006/table">
            <a:tbl>
              <a:tblPr firstRow="1" bandRow="1">
                <a:tableStyleId>{00A15C55-8517-42AA-B614-E9B94910E393}</a:tableStyleId>
              </a:tblPr>
              <a:tblGrid>
                <a:gridCol w="1671155"/>
                <a:gridCol w="1671155"/>
                <a:gridCol w="1729788"/>
                <a:gridCol w="1612522"/>
                <a:gridCol w="1671155"/>
              </a:tblGrid>
              <a:tr h="523596">
                <a:tc>
                  <a:txBody>
                    <a:bodyPr/>
                    <a:lstStyle/>
                    <a:p>
                      <a:r>
                        <a:rPr lang="ru-RU" dirty="0"/>
                        <a:t>Ф.И.О.</a:t>
                      </a:r>
                      <a:endParaRPr lang="ru-RU" dirty="0">
                        <a:latin typeface="Times New Roman" pitchFamily="18" charset="0"/>
                        <a:cs typeface="Times New Roman" pitchFamily="18" charset="0"/>
                      </a:endParaRPr>
                    </a:p>
                  </a:txBody>
                  <a:tcPr anchor="ctr"/>
                </a:tc>
                <a:tc>
                  <a:txBody>
                    <a:bodyPr/>
                    <a:lstStyle/>
                    <a:p>
                      <a:r>
                        <a:rPr lang="ru-RU" dirty="0"/>
                        <a:t>Должность</a:t>
                      </a:r>
                      <a:endParaRPr lang="ru-RU" dirty="0">
                        <a:latin typeface="Times New Roman" pitchFamily="18" charset="0"/>
                        <a:cs typeface="Times New Roman" pitchFamily="18" charset="0"/>
                      </a:endParaRPr>
                    </a:p>
                  </a:txBody>
                  <a:tcPr anchor="ctr"/>
                </a:tc>
                <a:tc>
                  <a:txBody>
                    <a:bodyPr/>
                    <a:lstStyle/>
                    <a:p>
                      <a:r>
                        <a:rPr lang="ru-RU"/>
                        <a:t>День приёма</a:t>
                      </a:r>
                      <a:endParaRPr lang="ru-RU">
                        <a:latin typeface="Times New Roman" pitchFamily="18" charset="0"/>
                        <a:cs typeface="Times New Roman" pitchFamily="18" charset="0"/>
                      </a:endParaRPr>
                    </a:p>
                  </a:txBody>
                  <a:tcPr anchor="ctr"/>
                </a:tc>
                <a:tc>
                  <a:txBody>
                    <a:bodyPr/>
                    <a:lstStyle/>
                    <a:p>
                      <a:r>
                        <a:rPr lang="ru-RU"/>
                        <a:t>Часы приёма</a:t>
                      </a:r>
                      <a:endParaRPr lang="ru-RU">
                        <a:latin typeface="Times New Roman" pitchFamily="18" charset="0"/>
                        <a:cs typeface="Times New Roman" pitchFamily="18" charset="0"/>
                      </a:endParaRPr>
                    </a:p>
                  </a:txBody>
                  <a:tcPr anchor="ctr"/>
                </a:tc>
                <a:tc>
                  <a:txBody>
                    <a:bodyPr/>
                    <a:lstStyle/>
                    <a:p>
                      <a:r>
                        <a:rPr lang="ru-RU" dirty="0"/>
                        <a:t>Запись на приём</a:t>
                      </a:r>
                      <a:endParaRPr lang="ru-RU" dirty="0">
                        <a:latin typeface="Times New Roman" pitchFamily="18" charset="0"/>
                        <a:cs typeface="Times New Roman" pitchFamily="18" charset="0"/>
                      </a:endParaRPr>
                    </a:p>
                  </a:txBody>
                  <a:tcPr anchor="ctr"/>
                </a:tc>
              </a:tr>
              <a:tr h="878696">
                <a:tc>
                  <a:txBody>
                    <a:bodyPr/>
                    <a:lstStyle/>
                    <a:p>
                      <a:r>
                        <a:rPr lang="ru-RU"/>
                        <a:t>Чепёлкина Людмила Петровна</a:t>
                      </a:r>
                      <a:endParaRPr lang="ru-RU">
                        <a:latin typeface="Times New Roman" pitchFamily="18" charset="0"/>
                        <a:cs typeface="Times New Roman" pitchFamily="18" charset="0"/>
                      </a:endParaRPr>
                    </a:p>
                  </a:txBody>
                  <a:tcPr anchor="ctr"/>
                </a:tc>
                <a:tc>
                  <a:txBody>
                    <a:bodyPr/>
                    <a:lstStyle/>
                    <a:p>
                      <a:r>
                        <a:rPr lang="ru-RU" dirty="0" smtClean="0"/>
                        <a:t>Директор </a:t>
                      </a:r>
                      <a:r>
                        <a:rPr lang="ru-RU" dirty="0"/>
                        <a:t>школы</a:t>
                      </a:r>
                      <a:endParaRPr lang="ru-RU" dirty="0">
                        <a:latin typeface="Times New Roman" pitchFamily="18" charset="0"/>
                        <a:cs typeface="Times New Roman" pitchFamily="18" charset="0"/>
                      </a:endParaRPr>
                    </a:p>
                  </a:txBody>
                  <a:tcPr anchor="ctr"/>
                </a:tc>
                <a:tc>
                  <a:txBody>
                    <a:bodyPr/>
                    <a:lstStyle/>
                    <a:p>
                      <a:r>
                        <a:rPr lang="ru-RU" dirty="0"/>
                        <a:t>Вторник</a:t>
                      </a:r>
                      <a:endParaRPr lang="ru-RU" dirty="0">
                        <a:latin typeface="Times New Roman" pitchFamily="18" charset="0"/>
                        <a:cs typeface="Times New Roman" pitchFamily="18" charset="0"/>
                      </a:endParaRPr>
                    </a:p>
                  </a:txBody>
                  <a:tcPr anchor="ctr"/>
                </a:tc>
                <a:tc>
                  <a:txBody>
                    <a:bodyPr/>
                    <a:lstStyle/>
                    <a:p>
                      <a:r>
                        <a:rPr lang="ru-RU" dirty="0" smtClean="0"/>
                        <a:t>15.00-17.30</a:t>
                      </a:r>
                      <a:endParaRPr lang="ru-RU" dirty="0">
                        <a:latin typeface="Times New Roman" pitchFamily="18" charset="0"/>
                        <a:cs typeface="Times New Roman" pitchFamily="18" charset="0"/>
                      </a:endParaRPr>
                    </a:p>
                  </a:txBody>
                  <a:tcPr anchor="ctr"/>
                </a:tc>
                <a:tc>
                  <a:txBody>
                    <a:bodyPr/>
                    <a:lstStyle/>
                    <a:p>
                      <a:r>
                        <a:rPr lang="ru-RU" dirty="0"/>
                        <a:t>585-11-02</a:t>
                      </a:r>
                      <a:endParaRPr lang="ru-RU" dirty="0">
                        <a:latin typeface="Times New Roman" pitchFamily="18" charset="0"/>
                        <a:cs typeface="Times New Roman" pitchFamily="18" charset="0"/>
                      </a:endParaRPr>
                    </a:p>
                  </a:txBody>
                  <a:tcPr anchor="ctr"/>
                </a:tc>
              </a:tr>
              <a:tr h="747995">
                <a:tc>
                  <a:txBody>
                    <a:bodyPr/>
                    <a:lstStyle/>
                    <a:p>
                      <a:r>
                        <a:rPr lang="ru-RU"/>
                        <a:t>Богданчук Татьяна Ивановна</a:t>
                      </a:r>
                      <a:endParaRPr lang="ru-RU">
                        <a:latin typeface="Times New Roman" pitchFamily="18" charset="0"/>
                        <a:cs typeface="Times New Roman" pitchFamily="18" charset="0"/>
                      </a:endParaRPr>
                    </a:p>
                  </a:txBody>
                  <a:tcPr anchor="ctr"/>
                </a:tc>
                <a:tc>
                  <a:txBody>
                    <a:bodyPr/>
                    <a:lstStyle/>
                    <a:p>
                      <a:r>
                        <a:rPr lang="ru-RU" dirty="0"/>
                        <a:t>Заместитель директора по УВР</a:t>
                      </a:r>
                      <a:endParaRPr lang="ru-RU" dirty="0">
                        <a:latin typeface="Times New Roman" pitchFamily="18" charset="0"/>
                        <a:cs typeface="Times New Roman" pitchFamily="18" charset="0"/>
                      </a:endParaRPr>
                    </a:p>
                  </a:txBody>
                  <a:tcPr anchor="ctr"/>
                </a:tc>
                <a:tc>
                  <a:txBody>
                    <a:bodyPr/>
                    <a:lstStyle/>
                    <a:p>
                      <a:r>
                        <a:rPr lang="ru-RU" dirty="0"/>
                        <a:t>Понедельник</a:t>
                      </a:r>
                      <a:endParaRPr lang="ru-RU" dirty="0">
                        <a:latin typeface="Times New Roman" pitchFamily="18" charset="0"/>
                        <a:cs typeface="Times New Roman" pitchFamily="18" charset="0"/>
                      </a:endParaRPr>
                    </a:p>
                  </a:txBody>
                  <a:tcPr anchor="ctr"/>
                </a:tc>
                <a:tc>
                  <a:txBody>
                    <a:bodyPr/>
                    <a:lstStyle/>
                    <a:p>
                      <a:r>
                        <a:rPr lang="ru-RU" dirty="0" smtClean="0"/>
                        <a:t>15.00-17.30</a:t>
                      </a:r>
                      <a:endParaRPr lang="ru-RU" dirty="0">
                        <a:latin typeface="Times New Roman" pitchFamily="18" charset="0"/>
                        <a:cs typeface="Times New Roman" pitchFamily="18" charset="0"/>
                      </a:endParaRPr>
                    </a:p>
                  </a:txBody>
                  <a:tcPr anchor="ctr"/>
                </a:tc>
                <a:tc>
                  <a:txBody>
                    <a:bodyPr/>
                    <a:lstStyle/>
                    <a:p>
                      <a:r>
                        <a:rPr lang="ru-RU" dirty="0" smtClean="0"/>
                        <a:t>585-26-91</a:t>
                      </a:r>
                      <a:endParaRPr lang="ru-RU" dirty="0">
                        <a:latin typeface="Times New Roman" pitchFamily="18" charset="0"/>
                        <a:cs typeface="Times New Roman" pitchFamily="18" charset="0"/>
                      </a:endParaRPr>
                    </a:p>
                  </a:txBody>
                  <a:tcPr anchor="ctr"/>
                </a:tc>
              </a:tr>
              <a:tr h="972395">
                <a:tc>
                  <a:txBody>
                    <a:bodyPr/>
                    <a:lstStyle/>
                    <a:p>
                      <a:r>
                        <a:rPr lang="ru-RU" dirty="0" err="1"/>
                        <a:t>Постнова</a:t>
                      </a:r>
                      <a:r>
                        <a:rPr lang="ru-RU" dirty="0"/>
                        <a:t> Наталия Александровна</a:t>
                      </a:r>
                      <a:endParaRPr lang="ru-RU" dirty="0">
                        <a:latin typeface="Times New Roman" pitchFamily="18" charset="0"/>
                        <a:cs typeface="Times New Roman" pitchFamily="18" charset="0"/>
                      </a:endParaRPr>
                    </a:p>
                  </a:txBody>
                  <a:tcPr anchor="ctr"/>
                </a:tc>
                <a:tc>
                  <a:txBody>
                    <a:bodyPr/>
                    <a:lstStyle/>
                    <a:p>
                      <a:r>
                        <a:rPr lang="ru-RU"/>
                        <a:t>Заместитель директора по УВР</a:t>
                      </a:r>
                      <a:endParaRPr lang="ru-RU">
                        <a:latin typeface="Times New Roman" pitchFamily="18" charset="0"/>
                        <a:cs typeface="Times New Roman" pitchFamily="18" charset="0"/>
                      </a:endParaRPr>
                    </a:p>
                  </a:txBody>
                  <a:tcPr anchor="ctr"/>
                </a:tc>
                <a:tc>
                  <a:txBody>
                    <a:bodyPr/>
                    <a:lstStyle/>
                    <a:p>
                      <a:r>
                        <a:rPr lang="ru-RU"/>
                        <a:t>Четверг</a:t>
                      </a:r>
                      <a:endParaRPr lang="ru-RU">
                        <a:latin typeface="Times New Roman" pitchFamily="18" charset="0"/>
                        <a:cs typeface="Times New Roman" pitchFamily="18" charset="0"/>
                      </a:endParaRPr>
                    </a:p>
                  </a:txBody>
                  <a:tcPr anchor="ctr"/>
                </a:tc>
                <a:tc>
                  <a:txBody>
                    <a:bodyPr/>
                    <a:lstStyle/>
                    <a:p>
                      <a:r>
                        <a:rPr lang="ru-RU" dirty="0" smtClean="0"/>
                        <a:t>15.00-17.30</a:t>
                      </a:r>
                      <a:endParaRPr lang="ru-RU" dirty="0">
                        <a:latin typeface="Times New Roman" pitchFamily="18" charset="0"/>
                        <a:cs typeface="Times New Roman" pitchFamily="18" charset="0"/>
                      </a:endParaRPr>
                    </a:p>
                  </a:txBody>
                  <a:tcPr anchor="ctr"/>
                </a:tc>
                <a:tc>
                  <a:txBody>
                    <a:bodyPr/>
                    <a:lstStyle/>
                    <a:p>
                      <a:r>
                        <a:rPr lang="ru-RU" dirty="0"/>
                        <a:t>589-71-50</a:t>
                      </a:r>
                      <a:endParaRPr lang="ru-RU" dirty="0">
                        <a:latin typeface="Times New Roman" pitchFamily="18" charset="0"/>
                        <a:cs typeface="Times New Roman" pitchFamily="18" charset="0"/>
                      </a:endParaRPr>
                    </a:p>
                  </a:txBody>
                  <a:tcPr anchor="ctr"/>
                </a:tc>
              </a:tr>
              <a:tr h="972395">
                <a:tc>
                  <a:txBody>
                    <a:bodyPr/>
                    <a:lstStyle/>
                    <a:p>
                      <a:r>
                        <a:rPr lang="ru-RU" dirty="0" err="1"/>
                        <a:t>Шумратова</a:t>
                      </a:r>
                      <a:r>
                        <a:rPr lang="ru-RU" dirty="0"/>
                        <a:t> </a:t>
                      </a:r>
                      <a:r>
                        <a:rPr lang="ru-RU" dirty="0" err="1"/>
                        <a:t>Нонна</a:t>
                      </a:r>
                      <a:r>
                        <a:rPr lang="ru-RU" dirty="0"/>
                        <a:t> Георгиевна</a:t>
                      </a:r>
                      <a:endParaRPr lang="ru-RU" dirty="0">
                        <a:latin typeface="Times New Roman" pitchFamily="18" charset="0"/>
                        <a:cs typeface="Times New Roman" pitchFamily="18" charset="0"/>
                      </a:endParaRPr>
                    </a:p>
                  </a:txBody>
                  <a:tcPr anchor="ctr"/>
                </a:tc>
                <a:tc>
                  <a:txBody>
                    <a:bodyPr/>
                    <a:lstStyle/>
                    <a:p>
                      <a:r>
                        <a:rPr lang="ru-RU" dirty="0"/>
                        <a:t>Заместитель директора по УВР</a:t>
                      </a:r>
                      <a:endParaRPr lang="ru-RU" dirty="0">
                        <a:latin typeface="Times New Roman" pitchFamily="18" charset="0"/>
                        <a:cs typeface="Times New Roman" pitchFamily="18" charset="0"/>
                      </a:endParaRPr>
                    </a:p>
                  </a:txBody>
                  <a:tcPr anchor="ctr"/>
                </a:tc>
                <a:tc>
                  <a:txBody>
                    <a:bodyPr/>
                    <a:lstStyle/>
                    <a:p>
                      <a:r>
                        <a:rPr lang="ru-RU"/>
                        <a:t>Среда</a:t>
                      </a:r>
                      <a:endParaRPr lang="ru-RU">
                        <a:latin typeface="Times New Roman" pitchFamily="18" charset="0"/>
                        <a:cs typeface="Times New Roman" pitchFamily="18" charset="0"/>
                      </a:endParaRPr>
                    </a:p>
                  </a:txBody>
                  <a:tcPr anchor="ctr"/>
                </a:tc>
                <a:tc>
                  <a:txBody>
                    <a:bodyPr/>
                    <a:lstStyle/>
                    <a:p>
                      <a:r>
                        <a:rPr lang="ru-RU" dirty="0" smtClean="0"/>
                        <a:t>15.00-17.30</a:t>
                      </a:r>
                      <a:endParaRPr lang="ru-RU" dirty="0">
                        <a:latin typeface="Times New Roman" pitchFamily="18" charset="0"/>
                        <a:cs typeface="Times New Roman" pitchFamily="18" charset="0"/>
                      </a:endParaRPr>
                    </a:p>
                  </a:txBody>
                  <a:tcPr anchor="ctr"/>
                </a:tc>
                <a:tc>
                  <a:txBody>
                    <a:bodyPr/>
                    <a:lstStyle/>
                    <a:p>
                      <a:r>
                        <a:rPr lang="ru-RU" dirty="0"/>
                        <a:t>585-26-91</a:t>
                      </a:r>
                      <a:endParaRPr lang="ru-RU" dirty="0">
                        <a:latin typeface="Times New Roman" pitchFamily="18" charset="0"/>
                        <a:cs typeface="Times New Roman" pitchFamily="18" charset="0"/>
                      </a:endParaRPr>
                    </a:p>
                  </a:txBody>
                  <a:tcPr anchor="ctr"/>
                </a:tc>
              </a:tr>
              <a:tr h="972395">
                <a:tc>
                  <a:txBody>
                    <a:bodyPr/>
                    <a:lstStyle/>
                    <a:p>
                      <a:r>
                        <a:rPr lang="ru-RU" dirty="0" err="1"/>
                        <a:t>Захватова</a:t>
                      </a:r>
                      <a:r>
                        <a:rPr lang="ru-RU" dirty="0"/>
                        <a:t> Марина Борисовна</a:t>
                      </a:r>
                      <a:endParaRPr lang="ru-RU" dirty="0">
                        <a:latin typeface="Times New Roman" pitchFamily="18" charset="0"/>
                        <a:cs typeface="Times New Roman" pitchFamily="18" charset="0"/>
                      </a:endParaRPr>
                    </a:p>
                  </a:txBody>
                  <a:tcPr anchor="ctr"/>
                </a:tc>
                <a:tc>
                  <a:txBody>
                    <a:bodyPr/>
                    <a:lstStyle/>
                    <a:p>
                      <a:r>
                        <a:rPr lang="ru-RU" dirty="0"/>
                        <a:t>Заместитель директора по </a:t>
                      </a:r>
                      <a:r>
                        <a:rPr lang="ru-RU" dirty="0" smtClean="0"/>
                        <a:t>АХР</a:t>
                      </a:r>
                      <a:endParaRPr lang="ru-RU" dirty="0">
                        <a:latin typeface="Times New Roman" pitchFamily="18" charset="0"/>
                        <a:cs typeface="Times New Roman" pitchFamily="18" charset="0"/>
                      </a:endParaRPr>
                    </a:p>
                  </a:txBody>
                  <a:tcPr anchor="ctr"/>
                </a:tc>
                <a:tc>
                  <a:txBody>
                    <a:bodyPr/>
                    <a:lstStyle/>
                    <a:p>
                      <a:r>
                        <a:rPr lang="ru-RU" dirty="0"/>
                        <a:t>Пятница</a:t>
                      </a:r>
                      <a:endParaRPr lang="ru-RU" dirty="0">
                        <a:latin typeface="Times New Roman" pitchFamily="18" charset="0"/>
                        <a:cs typeface="Times New Roman" pitchFamily="18" charset="0"/>
                      </a:endParaRPr>
                    </a:p>
                  </a:txBody>
                  <a:tcPr anchor="ctr"/>
                </a:tc>
                <a:tc>
                  <a:txBody>
                    <a:bodyPr/>
                    <a:lstStyle/>
                    <a:p>
                      <a:r>
                        <a:rPr lang="ru-RU" dirty="0" smtClean="0"/>
                        <a:t>15.00-17.30</a:t>
                      </a:r>
                      <a:endParaRPr lang="ru-RU" dirty="0">
                        <a:latin typeface="Times New Roman" pitchFamily="18" charset="0"/>
                        <a:cs typeface="Times New Roman" pitchFamily="18" charset="0"/>
                      </a:endParaRPr>
                    </a:p>
                  </a:txBody>
                  <a:tcPr anchor="ctr"/>
                </a:tc>
                <a:tc>
                  <a:txBody>
                    <a:bodyPr/>
                    <a:lstStyle/>
                    <a:p>
                      <a:r>
                        <a:rPr lang="ru-RU" dirty="0"/>
                        <a:t>589-71-57</a:t>
                      </a:r>
                      <a:endParaRPr lang="ru-RU" dirty="0">
                        <a:latin typeface="Times New Roman" pitchFamily="18" charset="0"/>
                        <a:cs typeface="Times New Roman" pitchFamily="18" charset="0"/>
                      </a:endParaRPr>
                    </a:p>
                  </a:txBody>
                  <a:tcPr anchor="ctr"/>
                </a:tc>
              </a:tr>
            </a:tbl>
          </a:graphicData>
        </a:graphic>
      </p:graphicFrame>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11</a:t>
            </a:fld>
            <a:endParaRPr lang="ru-RU"/>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Административно- хозяйственная деятельность</a:t>
            </a:r>
            <a:endParaRPr lang="ru-RU" sz="2400" i="1" dirty="0">
              <a:latin typeface="Times New Roman" pitchFamily="18" charset="0"/>
              <a:cs typeface="Times New Roman" pitchFamily="18" charset="0"/>
            </a:endParaRPr>
          </a:p>
        </p:txBody>
      </p:sp>
      <p:sp>
        <p:nvSpPr>
          <p:cNvPr id="5" name="Прямоугольник 4"/>
          <p:cNvSpPr/>
          <p:nvPr/>
        </p:nvSpPr>
        <p:spPr>
          <a:xfrm>
            <a:off x="571472" y="1785926"/>
            <a:ext cx="7992888" cy="3859518"/>
          </a:xfrm>
          <a:prstGeom prst="rect">
            <a:avLst/>
          </a:prstGeom>
        </p:spPr>
        <p:txBody>
          <a:bodyPr wrap="square">
            <a:spAutoFit/>
          </a:bodyPr>
          <a:lstStyle/>
          <a:p>
            <a:pPr algn="just" eaLnBrk="1" hangingPunct="1">
              <a:lnSpc>
                <a:spcPct val="80000"/>
              </a:lnSpc>
            </a:pPr>
            <a:r>
              <a:rPr lang="ru-RU" dirty="0" smtClean="0">
                <a:latin typeface="Times New Roman" pitchFamily="18" charset="0"/>
                <a:cs typeface="Times New Roman" pitchFamily="18" charset="0"/>
              </a:rPr>
              <a:t>         В 2012-2013 учебном году в школе были выполнены работы:</a:t>
            </a:r>
          </a:p>
          <a:p>
            <a:pPr algn="just" eaLnBrk="1" hangingPunct="1">
              <a:lnSpc>
                <a:spcPct val="80000"/>
              </a:lnSpc>
              <a:buFont typeface="Wingdings" pitchFamily="2" charset="2"/>
              <a:buChar char="v"/>
            </a:pPr>
            <a:endParaRPr lang="ru-RU" dirty="0" smtClean="0">
              <a:latin typeface="Times New Roman" pitchFamily="18" charset="0"/>
              <a:cs typeface="Times New Roman" pitchFamily="18" charset="0"/>
            </a:endParaRP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Выполнение работ по замене окон;</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 Выполнение работ по ремонту теплового центра с заменой оборудования;</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Выполнение работ по установке металлического ограждения;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хозяйственных товаров;</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канцелярских товаров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картриджей для печатающих и копировальных устройств;</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Оказание услуг по зарядке и восстановлению картриджей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установка, настройка вычислительной техники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Выполнение ремонтных работ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учебных изданий лицензионного программного обеспечения;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бумаги для офисной техники;</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гигрометров психометрических;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художественной литературы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медикаментов ;</a:t>
            </a:r>
          </a:p>
          <a:p>
            <a:pPr algn="just" eaLnBrk="1" hangingPunct="1">
              <a:lnSpc>
                <a:spcPct val="80000"/>
              </a:lnSpc>
              <a:buFont typeface="Wingdings" pitchFamily="2" charset="2"/>
              <a:buChar char="v"/>
            </a:pPr>
            <a:r>
              <a:rPr lang="ru-RU" dirty="0" smtClean="0">
                <a:latin typeface="Times New Roman" pitchFamily="18" charset="0"/>
                <a:cs typeface="Times New Roman" pitchFamily="18" charset="0"/>
              </a:rPr>
              <a:t>Поставка бытовой химии;</a:t>
            </a:r>
          </a:p>
        </p:txBody>
      </p:sp>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110</a:t>
            </a:fld>
            <a:endParaRPr lang="ru-RU"/>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357158" y="304800"/>
          <a:ext cx="8358246" cy="4143375"/>
        </p:xfrm>
        <a:graphic>
          <a:graphicData uri="http://schemas.openxmlformats.org/drawingml/2006/table">
            <a:tbl>
              <a:tblPr firstRow="1" bandRow="1">
                <a:tableStyleId>{7DF18680-E054-41AD-8BC1-D1AEF772440D}</a:tableStyleId>
              </a:tblPr>
              <a:tblGrid>
                <a:gridCol w="848861"/>
                <a:gridCol w="4723303"/>
                <a:gridCol w="2786082"/>
              </a:tblGrid>
              <a:tr h="678116">
                <a:tc>
                  <a:txBody>
                    <a:bodyPr/>
                    <a:lstStyle/>
                    <a:p>
                      <a:pPr algn="ct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п</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Наименование</a:t>
                      </a:r>
                      <a:endParaRPr lang="ru-RU" sz="2000" dirty="0">
                        <a:latin typeface="Times New Roman" pitchFamily="18" charset="0"/>
                        <a:cs typeface="Times New Roman" pitchFamily="18" charset="0"/>
                      </a:endParaRPr>
                    </a:p>
                  </a:txBody>
                  <a:tcPr/>
                </a:tc>
                <a:tc>
                  <a:txBody>
                    <a:bodyPr/>
                    <a:lstStyle/>
                    <a:p>
                      <a:pPr algn="ctr"/>
                      <a:r>
                        <a:rPr lang="ru-RU" sz="2000" dirty="0" smtClean="0">
                          <a:latin typeface="Times New Roman" pitchFamily="18" charset="0"/>
                          <a:cs typeface="Times New Roman" pitchFamily="18" charset="0"/>
                        </a:rPr>
                        <a:t>Цена </a:t>
                      </a:r>
                      <a:endParaRPr lang="ru-RU" sz="2000" dirty="0">
                        <a:latin typeface="Times New Roman" pitchFamily="18" charset="0"/>
                        <a:cs typeface="Times New Roman" pitchFamily="18" charset="0"/>
                      </a:endParaRPr>
                    </a:p>
                  </a:txBody>
                  <a:tcPr/>
                </a:tc>
              </a:tr>
              <a:tr h="353800">
                <a:tc>
                  <a:txBody>
                    <a:bodyPr/>
                    <a:lstStyle/>
                    <a:p>
                      <a:pPr algn="ctr"/>
                      <a:r>
                        <a:rPr lang="ru-RU" dirty="0" smtClean="0"/>
                        <a:t>1</a:t>
                      </a:r>
                      <a:endParaRPr lang="ru-RU" dirty="0"/>
                    </a:p>
                  </a:txBody>
                  <a:tcPr/>
                </a:tc>
                <a:tc>
                  <a:txBody>
                    <a:bodyPr/>
                    <a:lstStyle/>
                    <a:p>
                      <a:pPr algn="ctr" fontAlgn="b"/>
                      <a:r>
                        <a:rPr lang="ru-RU" sz="1800" b="0" i="0" u="none" strike="noStrike" dirty="0">
                          <a:solidFill>
                            <a:srgbClr val="000000"/>
                          </a:solidFill>
                          <a:latin typeface="Times New Roman" pitchFamily="18" charset="0"/>
                          <a:cs typeface="Times New Roman" pitchFamily="18" charset="0"/>
                        </a:rPr>
                        <a:t>Выполнение работ по замене окон</a:t>
                      </a:r>
                    </a:p>
                  </a:txBody>
                  <a:tcPr marL="9525" marR="9525" marT="9525" marB="0" anchor="b"/>
                </a:tc>
                <a:tc>
                  <a:txBody>
                    <a:bodyPr/>
                    <a:lstStyle/>
                    <a:p>
                      <a:pPr algn="ctr" fontAlgn="b"/>
                      <a:r>
                        <a:rPr lang="ru-RU" sz="1800" b="1" i="0" u="none" strike="noStrike" dirty="0">
                          <a:solidFill>
                            <a:srgbClr val="000000"/>
                          </a:solidFill>
                          <a:latin typeface="Times New Roman" pitchFamily="18" charset="0"/>
                          <a:cs typeface="Times New Roman" pitchFamily="18" charset="0"/>
                        </a:rPr>
                        <a:t>1308237.92</a:t>
                      </a:r>
                    </a:p>
                  </a:txBody>
                  <a:tcPr marL="9525" marR="9525" marT="9525" marB="0" anchor="b"/>
                </a:tc>
              </a:tr>
              <a:tr h="353800">
                <a:tc>
                  <a:txBody>
                    <a:bodyPr/>
                    <a:lstStyle/>
                    <a:p>
                      <a:pPr algn="ctr"/>
                      <a:r>
                        <a:rPr lang="ru-RU" dirty="0" smtClean="0"/>
                        <a:t>2</a:t>
                      </a:r>
                      <a:endParaRPr lang="ru-RU" dirty="0"/>
                    </a:p>
                  </a:txBody>
                  <a:tcPr/>
                </a:tc>
                <a:tc>
                  <a:txBody>
                    <a:bodyPr/>
                    <a:lstStyle/>
                    <a:p>
                      <a:pPr algn="ctr" fontAlgn="b"/>
                      <a:r>
                        <a:rPr lang="ru-RU" sz="1800" b="0" i="0" u="none" strike="noStrike" dirty="0">
                          <a:solidFill>
                            <a:srgbClr val="000000"/>
                          </a:solidFill>
                          <a:latin typeface="Times New Roman" pitchFamily="18" charset="0"/>
                          <a:cs typeface="Times New Roman" pitchFamily="18" charset="0"/>
                        </a:rPr>
                        <a:t>Выполнение работ по ремонту теплового центра с заменой оборудования</a:t>
                      </a:r>
                    </a:p>
                  </a:txBody>
                  <a:tcPr marL="9525" marR="9525" marT="9525" marB="0" anchor="b"/>
                </a:tc>
                <a:tc>
                  <a:txBody>
                    <a:bodyPr/>
                    <a:lstStyle/>
                    <a:p>
                      <a:pPr algn="ctr" fontAlgn="b"/>
                      <a:r>
                        <a:rPr lang="ru-RU" sz="1800" b="1" i="0" u="none" strike="noStrike" dirty="0">
                          <a:solidFill>
                            <a:srgbClr val="000000"/>
                          </a:solidFill>
                          <a:latin typeface="Times New Roman" pitchFamily="18" charset="0"/>
                          <a:cs typeface="Times New Roman" pitchFamily="18" charset="0"/>
                        </a:rPr>
                        <a:t>487945.42</a:t>
                      </a:r>
                    </a:p>
                  </a:txBody>
                  <a:tcPr marL="9525" marR="9525" marT="9525" marB="0" anchor="b"/>
                </a:tc>
              </a:tr>
              <a:tr h="353800">
                <a:tc>
                  <a:txBody>
                    <a:bodyPr/>
                    <a:lstStyle/>
                    <a:p>
                      <a:pPr algn="ctr"/>
                      <a:r>
                        <a:rPr lang="ru-RU" dirty="0" smtClean="0"/>
                        <a:t>3</a:t>
                      </a:r>
                      <a:endParaRPr lang="ru-RU" dirty="0"/>
                    </a:p>
                  </a:txBody>
                  <a:tcPr/>
                </a:tc>
                <a:tc>
                  <a:txBody>
                    <a:bodyPr/>
                    <a:lstStyle/>
                    <a:p>
                      <a:pPr algn="ctr" fontAlgn="b"/>
                      <a:r>
                        <a:rPr lang="ru-RU" sz="1800" b="0" i="0" u="none" strike="noStrike" dirty="0">
                          <a:solidFill>
                            <a:srgbClr val="000000"/>
                          </a:solidFill>
                          <a:latin typeface="Times New Roman" pitchFamily="18" charset="0"/>
                          <a:cs typeface="Times New Roman" pitchFamily="18" charset="0"/>
                        </a:rPr>
                        <a:t>Выполнение работ по установке металлического ограждения</a:t>
                      </a:r>
                    </a:p>
                  </a:txBody>
                  <a:tcPr marL="9525" marR="9525" marT="9525" marB="0" anchor="b"/>
                </a:tc>
                <a:tc>
                  <a:txBody>
                    <a:bodyPr/>
                    <a:lstStyle/>
                    <a:p>
                      <a:pPr algn="ctr" fontAlgn="b"/>
                      <a:r>
                        <a:rPr lang="ru-RU" sz="1800" b="1" i="0" u="none" strike="noStrike" dirty="0">
                          <a:solidFill>
                            <a:srgbClr val="000000"/>
                          </a:solidFill>
                          <a:latin typeface="Times New Roman" pitchFamily="18" charset="0"/>
                          <a:cs typeface="Times New Roman" pitchFamily="18" charset="0"/>
                        </a:rPr>
                        <a:t>886866.24</a:t>
                      </a:r>
                    </a:p>
                  </a:txBody>
                  <a:tcPr marL="9525" marR="9525" marT="9525" marB="0" anchor="b"/>
                </a:tc>
              </a:tr>
              <a:tr h="353800">
                <a:tc>
                  <a:txBody>
                    <a:bodyPr/>
                    <a:lstStyle/>
                    <a:p>
                      <a:pPr algn="ctr"/>
                      <a:r>
                        <a:rPr lang="ru-RU" dirty="0" smtClean="0"/>
                        <a:t>4</a:t>
                      </a:r>
                      <a:endParaRPr lang="ru-RU" dirty="0"/>
                    </a:p>
                  </a:txBody>
                  <a:tcPr/>
                </a:tc>
                <a:tc>
                  <a:txBody>
                    <a:bodyPr/>
                    <a:lstStyle/>
                    <a:p>
                      <a:pPr algn="ctr" fontAlgn="b"/>
                      <a:r>
                        <a:rPr lang="ru-RU" sz="1800" b="0" i="0" u="none" strike="noStrike" dirty="0">
                          <a:solidFill>
                            <a:srgbClr val="000000"/>
                          </a:solidFill>
                          <a:latin typeface="Times New Roman" pitchFamily="18" charset="0"/>
                          <a:cs typeface="Times New Roman" pitchFamily="18" charset="0"/>
                        </a:rPr>
                        <a:t>Поставка хозяйственных товаров</a:t>
                      </a:r>
                    </a:p>
                  </a:txBody>
                  <a:tcPr marL="9525" marR="9525" marT="9525" marB="0" anchor="b"/>
                </a:tc>
                <a:tc>
                  <a:txBody>
                    <a:bodyPr/>
                    <a:lstStyle/>
                    <a:p>
                      <a:pPr algn="ctr" fontAlgn="b"/>
                      <a:r>
                        <a:rPr lang="ru-RU" sz="1800" b="1" i="0" u="none" strike="noStrike" dirty="0">
                          <a:solidFill>
                            <a:srgbClr val="000000"/>
                          </a:solidFill>
                          <a:latin typeface="Times New Roman" pitchFamily="18" charset="0"/>
                          <a:cs typeface="Times New Roman" pitchFamily="18" charset="0"/>
                        </a:rPr>
                        <a:t>95700.00</a:t>
                      </a:r>
                    </a:p>
                  </a:txBody>
                  <a:tcPr marL="9525" marR="9525" marT="9525" marB="0" anchor="b"/>
                </a:tc>
              </a:tr>
              <a:tr h="353800">
                <a:tc>
                  <a:txBody>
                    <a:bodyPr/>
                    <a:lstStyle/>
                    <a:p>
                      <a:pPr algn="ctr"/>
                      <a:r>
                        <a:rPr lang="ru-RU" dirty="0" smtClean="0"/>
                        <a:t>5</a:t>
                      </a:r>
                      <a:endParaRPr lang="ru-RU" dirty="0"/>
                    </a:p>
                  </a:txBody>
                  <a:tcPr/>
                </a:tc>
                <a:tc>
                  <a:txBody>
                    <a:bodyPr/>
                    <a:lstStyle/>
                    <a:p>
                      <a:pPr algn="ctr" fontAlgn="b"/>
                      <a:r>
                        <a:rPr lang="ru-RU" sz="1800" b="0" i="0" u="none" strike="noStrike" dirty="0">
                          <a:solidFill>
                            <a:srgbClr val="000000"/>
                          </a:solidFill>
                          <a:latin typeface="Times New Roman" pitchFamily="18" charset="0"/>
                          <a:cs typeface="Times New Roman" pitchFamily="18" charset="0"/>
                        </a:rPr>
                        <a:t>Поставка канцелярских товаров</a:t>
                      </a:r>
                    </a:p>
                  </a:txBody>
                  <a:tcPr marL="9525" marR="9525" marT="9525" marB="0" anchor="b"/>
                </a:tc>
                <a:tc>
                  <a:txBody>
                    <a:bodyPr/>
                    <a:lstStyle/>
                    <a:p>
                      <a:pPr algn="ctr" fontAlgn="b"/>
                      <a:r>
                        <a:rPr lang="ru-RU" sz="1800" b="1" i="0" u="none" strike="noStrike" dirty="0">
                          <a:solidFill>
                            <a:srgbClr val="000000"/>
                          </a:solidFill>
                          <a:latin typeface="Times New Roman" pitchFamily="18" charset="0"/>
                          <a:cs typeface="Times New Roman" pitchFamily="18" charset="0"/>
                        </a:rPr>
                        <a:t>95700.01</a:t>
                      </a:r>
                    </a:p>
                  </a:txBody>
                  <a:tcPr marL="9525" marR="9525" marT="9525" marB="0" anchor="b"/>
                </a:tc>
              </a:tr>
              <a:tr h="353800">
                <a:tc>
                  <a:txBody>
                    <a:bodyPr/>
                    <a:lstStyle/>
                    <a:p>
                      <a:pPr algn="ctr"/>
                      <a:r>
                        <a:rPr lang="ru-RU" dirty="0" smtClean="0"/>
                        <a:t>6</a:t>
                      </a:r>
                      <a:endParaRPr lang="ru-RU" dirty="0"/>
                    </a:p>
                  </a:txBody>
                  <a:tcPr/>
                </a:tc>
                <a:tc>
                  <a:txBody>
                    <a:bodyPr/>
                    <a:lstStyle/>
                    <a:p>
                      <a:pPr algn="ctr" fontAlgn="b"/>
                      <a:r>
                        <a:rPr lang="ru-RU" sz="1800" b="0" i="0" u="none" strike="noStrike" dirty="0">
                          <a:solidFill>
                            <a:srgbClr val="000000"/>
                          </a:solidFill>
                          <a:latin typeface="Times New Roman" pitchFamily="18" charset="0"/>
                          <a:cs typeface="Times New Roman" pitchFamily="18" charset="0"/>
                        </a:rPr>
                        <a:t>Поставка картриджей для печатающих и копировальных устройств</a:t>
                      </a:r>
                    </a:p>
                  </a:txBody>
                  <a:tcPr marL="9525" marR="9525" marT="9525" marB="0" anchor="b"/>
                </a:tc>
                <a:tc>
                  <a:txBody>
                    <a:bodyPr/>
                    <a:lstStyle/>
                    <a:p>
                      <a:pPr algn="ctr" fontAlgn="b"/>
                      <a:r>
                        <a:rPr lang="ru-RU" sz="1800" b="1" i="0" u="none" strike="noStrike" dirty="0">
                          <a:solidFill>
                            <a:srgbClr val="000000"/>
                          </a:solidFill>
                          <a:latin typeface="Times New Roman" pitchFamily="18" charset="0"/>
                          <a:cs typeface="Times New Roman" pitchFamily="18" charset="0"/>
                        </a:rPr>
                        <a:t>95700.02</a:t>
                      </a:r>
                    </a:p>
                  </a:txBody>
                  <a:tcPr marL="9525" marR="9525" marT="9525" marB="0" anchor="b"/>
                </a:tc>
              </a:tr>
              <a:tr h="353800">
                <a:tc>
                  <a:txBody>
                    <a:bodyPr/>
                    <a:lstStyle/>
                    <a:p>
                      <a:pPr algn="ctr"/>
                      <a:r>
                        <a:rPr lang="ru-RU" dirty="0" smtClean="0"/>
                        <a:t>7</a:t>
                      </a:r>
                      <a:endParaRPr lang="ru-RU" dirty="0"/>
                    </a:p>
                  </a:txBody>
                  <a:tcPr/>
                </a:tc>
                <a:tc>
                  <a:txBody>
                    <a:bodyPr/>
                    <a:lstStyle/>
                    <a:p>
                      <a:pPr algn="ctr" fontAlgn="b"/>
                      <a:r>
                        <a:rPr lang="ru-RU" sz="1800" b="0" i="0" u="none" strike="noStrike" dirty="0">
                          <a:solidFill>
                            <a:srgbClr val="000000"/>
                          </a:solidFill>
                          <a:latin typeface="Times New Roman" pitchFamily="18" charset="0"/>
                          <a:cs typeface="Times New Roman" pitchFamily="18" charset="0"/>
                        </a:rPr>
                        <a:t>Оказание услуг по зарядке и восстановлению картриджей</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b="1" i="0" u="none" strike="noStrike" dirty="0" smtClean="0">
                          <a:solidFill>
                            <a:srgbClr val="000000"/>
                          </a:solidFill>
                          <a:latin typeface="Times New Roman" pitchFamily="18" charset="0"/>
                          <a:cs typeface="Times New Roman" pitchFamily="18" charset="0"/>
                        </a:rPr>
                        <a:t>61979</a:t>
                      </a:r>
                    </a:p>
                    <a:p>
                      <a:pPr algn="ctr"/>
                      <a:endParaRPr lang="ru-RU" b="1" dirty="0"/>
                    </a:p>
                  </a:txBody>
                  <a:tcPr/>
                </a:tc>
              </a:tr>
            </a:tbl>
          </a:graphicData>
        </a:graphic>
      </p:graphicFrame>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111</a:t>
            </a:fld>
            <a:endParaRPr lang="ru-RU"/>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00034" y="642918"/>
          <a:ext cx="8358246" cy="3209925"/>
        </p:xfrm>
        <a:graphic>
          <a:graphicData uri="http://schemas.openxmlformats.org/drawingml/2006/table">
            <a:tbl>
              <a:tblPr firstRow="1" bandRow="1">
                <a:tableStyleId>{22838BEF-8BB2-4498-84A7-C5851F593DF1}</a:tableStyleId>
              </a:tblPr>
              <a:tblGrid>
                <a:gridCol w="848861"/>
                <a:gridCol w="4723303"/>
                <a:gridCol w="2786082"/>
              </a:tblGrid>
              <a:tr h="353800">
                <a:tc>
                  <a:txBody>
                    <a:bodyPr/>
                    <a:lstStyle/>
                    <a:p>
                      <a:pPr algn="ctr"/>
                      <a:r>
                        <a:rPr lang="ru-RU" dirty="0" smtClean="0"/>
                        <a:t>8</a:t>
                      </a:r>
                      <a:endParaRPr lang="ru-RU" b="0" dirty="0"/>
                    </a:p>
                  </a:txBody>
                  <a:tcPr/>
                </a:tc>
                <a:tc>
                  <a:txBody>
                    <a:bodyPr/>
                    <a:lstStyle/>
                    <a:p>
                      <a:pPr algn="ctr" fontAlgn="b"/>
                      <a:r>
                        <a:rPr lang="ru-RU" sz="1400" u="none" strike="noStrike" dirty="0"/>
                        <a:t>Поставка, установка, настройка вычислительной техники</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2000" u="none" strike="noStrike" dirty="0" smtClean="0"/>
                        <a:t>1413280, 19</a:t>
                      </a:r>
                    </a:p>
                    <a:p>
                      <a:pPr algn="ctr" fontAlgn="b"/>
                      <a:endParaRPr lang="ru-RU" sz="2000" b="1" i="0" u="none" strike="noStrike" dirty="0">
                        <a:solidFill>
                          <a:srgbClr val="000000"/>
                        </a:solidFill>
                        <a:latin typeface="Times New Roman" pitchFamily="18" charset="0"/>
                        <a:cs typeface="Times New Roman" pitchFamily="18" charset="0"/>
                      </a:endParaRPr>
                    </a:p>
                  </a:txBody>
                  <a:tcPr marL="9525" marR="9525" marT="9525" marB="0" anchor="b"/>
                </a:tc>
              </a:tr>
              <a:tr h="353800">
                <a:tc>
                  <a:txBody>
                    <a:bodyPr/>
                    <a:lstStyle/>
                    <a:p>
                      <a:pPr algn="ctr"/>
                      <a:r>
                        <a:rPr lang="ru-RU" dirty="0" smtClean="0"/>
                        <a:t>9</a:t>
                      </a:r>
                      <a:endParaRPr lang="ru-RU" dirty="0"/>
                    </a:p>
                  </a:txBody>
                  <a:tcPr/>
                </a:tc>
                <a:tc>
                  <a:txBody>
                    <a:bodyPr/>
                    <a:lstStyle/>
                    <a:p>
                      <a:pPr algn="ctr" fontAlgn="b"/>
                      <a:r>
                        <a:rPr lang="ru-RU" sz="1400" u="none" strike="noStrike" dirty="0"/>
                        <a:t>Выполнение ремонтных работ</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2000" u="none" strike="noStrike" dirty="0"/>
                        <a:t>979833.63</a:t>
                      </a:r>
                      <a:endParaRPr lang="ru-RU" sz="2000" b="1" i="0" u="none" strike="noStrike" dirty="0">
                        <a:solidFill>
                          <a:srgbClr val="000000"/>
                        </a:solidFill>
                        <a:latin typeface="Times New Roman" pitchFamily="18" charset="0"/>
                        <a:cs typeface="Times New Roman" pitchFamily="18" charset="0"/>
                      </a:endParaRPr>
                    </a:p>
                  </a:txBody>
                  <a:tcPr marL="9525" marR="9525" marT="9525" marB="0" anchor="b"/>
                </a:tc>
              </a:tr>
              <a:tr h="353800">
                <a:tc>
                  <a:txBody>
                    <a:bodyPr/>
                    <a:lstStyle/>
                    <a:p>
                      <a:pPr algn="ctr"/>
                      <a:r>
                        <a:rPr lang="ru-RU" dirty="0" smtClean="0"/>
                        <a:t>10</a:t>
                      </a:r>
                      <a:endParaRPr lang="ru-RU" dirty="0"/>
                    </a:p>
                  </a:txBody>
                  <a:tcPr/>
                </a:tc>
                <a:tc>
                  <a:txBody>
                    <a:bodyPr/>
                    <a:lstStyle/>
                    <a:p>
                      <a:pPr algn="ctr" fontAlgn="b"/>
                      <a:r>
                        <a:rPr lang="ru-RU" sz="1400" u="none" strike="noStrike" dirty="0"/>
                        <a:t>Поставка учебных изданий</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a:r>
                        <a:rPr lang="ru-RU" sz="2000" dirty="0" smtClean="0"/>
                        <a:t>783323,87</a:t>
                      </a:r>
                      <a:endParaRPr lang="ru-RU" sz="2000" b="1" dirty="0">
                        <a:latin typeface="Times New Roman" pitchFamily="18" charset="0"/>
                        <a:cs typeface="Times New Roman" pitchFamily="18" charset="0"/>
                      </a:endParaRPr>
                    </a:p>
                  </a:txBody>
                  <a:tcPr/>
                </a:tc>
              </a:tr>
              <a:tr h="353800">
                <a:tc>
                  <a:txBody>
                    <a:bodyPr/>
                    <a:lstStyle/>
                    <a:p>
                      <a:pPr algn="ctr"/>
                      <a:r>
                        <a:rPr lang="ru-RU" dirty="0" smtClean="0"/>
                        <a:t>11</a:t>
                      </a:r>
                      <a:endParaRPr lang="ru-RU" dirty="0"/>
                    </a:p>
                  </a:txBody>
                  <a:tcPr/>
                </a:tc>
                <a:tc>
                  <a:txBody>
                    <a:bodyPr/>
                    <a:lstStyle/>
                    <a:p>
                      <a:pPr algn="ctr" fontAlgn="b"/>
                      <a:r>
                        <a:rPr lang="ru-RU" sz="1400" u="none" strike="noStrike" dirty="0"/>
                        <a:t>лицензионного программного обеспечения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2000" u="none" strike="noStrike" dirty="0"/>
                        <a:t>56 </a:t>
                      </a:r>
                      <a:r>
                        <a:rPr lang="ru-RU" sz="2000" u="none" strike="noStrike" dirty="0" smtClean="0"/>
                        <a:t>646</a:t>
                      </a:r>
                      <a:endParaRPr lang="ru-RU" sz="2000" b="1" i="0" u="none" strike="noStrike" dirty="0">
                        <a:solidFill>
                          <a:srgbClr val="000000"/>
                        </a:solidFill>
                        <a:latin typeface="Times New Roman" pitchFamily="18" charset="0"/>
                        <a:cs typeface="Times New Roman" pitchFamily="18" charset="0"/>
                      </a:endParaRPr>
                    </a:p>
                  </a:txBody>
                  <a:tcPr marL="9525" marR="9525" marT="9525" marB="0" anchor="b"/>
                </a:tc>
              </a:tr>
              <a:tr h="353800">
                <a:tc>
                  <a:txBody>
                    <a:bodyPr/>
                    <a:lstStyle/>
                    <a:p>
                      <a:pPr algn="ctr"/>
                      <a:r>
                        <a:rPr lang="ru-RU" dirty="0" smtClean="0"/>
                        <a:t>12</a:t>
                      </a:r>
                      <a:endParaRPr lang="ru-RU" dirty="0"/>
                    </a:p>
                  </a:txBody>
                  <a:tcPr/>
                </a:tc>
                <a:tc>
                  <a:txBody>
                    <a:bodyPr/>
                    <a:lstStyle/>
                    <a:p>
                      <a:pPr algn="ctr" fontAlgn="b"/>
                      <a:r>
                        <a:rPr lang="ru-RU" sz="1400" u="none" strike="noStrike" dirty="0"/>
                        <a:t>Поставка бумаги для офисной техники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2000" u="none" strike="noStrike" dirty="0"/>
                        <a:t>33 </a:t>
                      </a:r>
                      <a:r>
                        <a:rPr lang="ru-RU" sz="2000" u="none" strike="noStrike" dirty="0" smtClean="0"/>
                        <a:t>437</a:t>
                      </a:r>
                      <a:endParaRPr lang="ru-RU" sz="2000" b="1" i="0" u="none" strike="noStrike" dirty="0">
                        <a:solidFill>
                          <a:srgbClr val="000000"/>
                        </a:solidFill>
                        <a:latin typeface="Times New Roman" pitchFamily="18" charset="0"/>
                        <a:cs typeface="Times New Roman" pitchFamily="18" charset="0"/>
                      </a:endParaRPr>
                    </a:p>
                  </a:txBody>
                  <a:tcPr marL="9525" marR="9525" marT="9525" marB="0" anchor="b"/>
                </a:tc>
              </a:tr>
              <a:tr h="353800">
                <a:tc>
                  <a:txBody>
                    <a:bodyPr/>
                    <a:lstStyle/>
                    <a:p>
                      <a:pPr algn="ctr"/>
                      <a:r>
                        <a:rPr lang="ru-RU" dirty="0" smtClean="0"/>
                        <a:t>13</a:t>
                      </a:r>
                      <a:endParaRPr lang="ru-RU" dirty="0"/>
                    </a:p>
                  </a:txBody>
                  <a:tcPr/>
                </a:tc>
                <a:tc>
                  <a:txBody>
                    <a:bodyPr/>
                    <a:lstStyle/>
                    <a:p>
                      <a:pPr algn="ctr" fontAlgn="b"/>
                      <a:r>
                        <a:rPr lang="ru-RU" sz="1400" u="none" strike="noStrike" dirty="0"/>
                        <a:t>Поставка гигрометров психометрических </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2000" u="none" strike="noStrike" dirty="0"/>
                        <a:t>2 </a:t>
                      </a:r>
                      <a:r>
                        <a:rPr lang="ru-RU" sz="2000" u="none" strike="noStrike" dirty="0" smtClean="0"/>
                        <a:t>182</a:t>
                      </a:r>
                      <a:endParaRPr lang="ru-RU" sz="2000" b="1" i="0" u="none" strike="noStrike" dirty="0">
                        <a:solidFill>
                          <a:srgbClr val="000000"/>
                        </a:solidFill>
                        <a:latin typeface="Times New Roman" pitchFamily="18" charset="0"/>
                        <a:cs typeface="Times New Roman" pitchFamily="18" charset="0"/>
                      </a:endParaRPr>
                    </a:p>
                  </a:txBody>
                  <a:tcPr marL="9525" marR="9525" marT="9525" marB="0" anchor="b"/>
                </a:tc>
              </a:tr>
              <a:tr h="353800">
                <a:tc>
                  <a:txBody>
                    <a:bodyPr/>
                    <a:lstStyle/>
                    <a:p>
                      <a:pPr algn="ctr"/>
                      <a:r>
                        <a:rPr lang="ru-RU" dirty="0" smtClean="0"/>
                        <a:t>14</a:t>
                      </a:r>
                      <a:endParaRPr lang="ru-RU" dirty="0"/>
                    </a:p>
                  </a:txBody>
                  <a:tcPr/>
                </a:tc>
                <a:tc>
                  <a:txBody>
                    <a:bodyPr/>
                    <a:lstStyle/>
                    <a:p>
                      <a:pPr algn="ctr" fontAlgn="b"/>
                      <a:r>
                        <a:rPr lang="ru-RU" sz="1400" u="none" strike="noStrike" dirty="0"/>
                        <a:t>Поставка художественной литературы</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2000" u="none" strike="noStrike" dirty="0"/>
                        <a:t>20 </a:t>
                      </a:r>
                      <a:r>
                        <a:rPr lang="ru-RU" sz="2000" u="none" strike="noStrike" dirty="0" smtClean="0"/>
                        <a:t>528</a:t>
                      </a:r>
                      <a:endParaRPr lang="ru-RU" sz="2000" b="1" i="0" u="none" strike="noStrike" dirty="0">
                        <a:solidFill>
                          <a:srgbClr val="000000"/>
                        </a:solidFill>
                        <a:latin typeface="Times New Roman" pitchFamily="18" charset="0"/>
                        <a:cs typeface="Times New Roman" pitchFamily="18" charset="0"/>
                      </a:endParaRPr>
                    </a:p>
                  </a:txBody>
                  <a:tcPr marL="9525" marR="9525" marT="9525" marB="0" anchor="b"/>
                </a:tc>
              </a:tr>
              <a:tr h="353800">
                <a:tc>
                  <a:txBody>
                    <a:bodyPr/>
                    <a:lstStyle/>
                    <a:p>
                      <a:pPr algn="ctr"/>
                      <a:r>
                        <a:rPr lang="ru-RU" dirty="0" smtClean="0"/>
                        <a:t>15</a:t>
                      </a:r>
                      <a:endParaRPr lang="ru-RU" dirty="0"/>
                    </a:p>
                  </a:txBody>
                  <a:tcPr/>
                </a:tc>
                <a:tc>
                  <a:txBody>
                    <a:bodyPr/>
                    <a:lstStyle/>
                    <a:p>
                      <a:pPr algn="ctr" fontAlgn="b"/>
                      <a:r>
                        <a:rPr lang="ru-RU" sz="1400" u="none" strike="noStrike" dirty="0"/>
                        <a:t>Поставка медикаментов</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b"/>
                </a:tc>
                <a:tc>
                  <a:txBody>
                    <a:bodyPr/>
                    <a:lstStyle/>
                    <a:p>
                      <a:pPr algn="ctr" fontAlgn="b"/>
                      <a:r>
                        <a:rPr lang="ru-RU" sz="2000" u="none" strike="noStrike" dirty="0"/>
                        <a:t>32 </a:t>
                      </a:r>
                      <a:r>
                        <a:rPr lang="ru-RU" sz="2000" u="none" strike="noStrike" dirty="0" smtClean="0"/>
                        <a:t>244</a:t>
                      </a:r>
                      <a:endParaRPr lang="ru-RU" sz="2000" b="1" i="0" u="none" strike="noStrike" dirty="0">
                        <a:solidFill>
                          <a:srgbClr val="000000"/>
                        </a:solidFill>
                        <a:latin typeface="Times New Roman" pitchFamily="18" charset="0"/>
                        <a:cs typeface="Times New Roman" pitchFamily="18" charset="0"/>
                      </a:endParaRPr>
                    </a:p>
                  </a:txBody>
                  <a:tcPr marL="9525" marR="9525" marT="9525" marB="0" anchor="b"/>
                </a:tc>
              </a:tr>
            </a:tbl>
          </a:graphicData>
        </a:graphic>
      </p:graphicFrame>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112</a:t>
            </a:fld>
            <a:endParaRPr lang="ru-RU"/>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483767" y="260648"/>
            <a:ext cx="6091907" cy="1260177"/>
          </a:xfrm>
        </p:spPr>
        <p:txBody>
          <a:bodyPr>
            <a:normAutofit/>
          </a:bodyPr>
          <a:lstStyle/>
          <a:p>
            <a:r>
              <a:rPr lang="ru-RU" sz="2400" i="1" dirty="0" smtClean="0">
                <a:latin typeface="Times New Roman" pitchFamily="18" charset="0"/>
                <a:cs typeface="Times New Roman" pitchFamily="18" charset="0"/>
              </a:rPr>
              <a:t>Информатизация ОУ</a:t>
            </a:r>
            <a:endParaRPr lang="ru-RU" sz="2400" i="1" dirty="0">
              <a:latin typeface="Times New Roman" pitchFamily="18" charset="0"/>
              <a:cs typeface="Times New Roman" pitchFamily="18" charset="0"/>
            </a:endParaRPr>
          </a:p>
        </p:txBody>
      </p:sp>
      <p:pic>
        <p:nvPicPr>
          <p:cNvPr id="66563" name="Picture 5" descr="информатика"/>
          <p:cNvPicPr>
            <a:picLocks noChangeAspect="1" noChangeArrowheads="1"/>
          </p:cNvPicPr>
          <p:nvPr/>
        </p:nvPicPr>
        <p:blipFill>
          <a:blip r:embed="rId2" cstate="email"/>
          <a:srcRect/>
          <a:stretch>
            <a:fillRect/>
          </a:stretch>
        </p:blipFill>
        <p:spPr bwMode="auto">
          <a:xfrm>
            <a:off x="179512" y="260648"/>
            <a:ext cx="2357438" cy="1768475"/>
          </a:xfrm>
          <a:prstGeom prst="rect">
            <a:avLst/>
          </a:prstGeom>
          <a:noFill/>
          <a:ln w="9525">
            <a:noFill/>
            <a:miter lim="800000"/>
            <a:headEnd/>
            <a:tailEnd/>
          </a:ln>
          <a:effectLst>
            <a:softEdge rad="635000"/>
          </a:effectLst>
        </p:spPr>
      </p:pic>
      <p:pic>
        <p:nvPicPr>
          <p:cNvPr id="5" name="Picture 6"/>
          <p:cNvPicPr>
            <a:picLocks noChangeAspect="1" noChangeArrowheads="1"/>
          </p:cNvPicPr>
          <p:nvPr/>
        </p:nvPicPr>
        <p:blipFill>
          <a:blip r:embed="rId3" cstate="email"/>
          <a:srcRect/>
          <a:stretch>
            <a:fillRect/>
          </a:stretch>
        </p:blipFill>
        <p:spPr bwMode="auto">
          <a:xfrm>
            <a:off x="6204181" y="4653136"/>
            <a:ext cx="2939819" cy="2204864"/>
          </a:xfrm>
          <a:prstGeom prst="rect">
            <a:avLst/>
          </a:prstGeom>
          <a:ln>
            <a:noFill/>
          </a:ln>
          <a:effectLst>
            <a:softEdge rad="112500"/>
          </a:effectLst>
        </p:spPr>
      </p:pic>
      <p:sp>
        <p:nvSpPr>
          <p:cNvPr id="7" name="Прямоугольник 6"/>
          <p:cNvSpPr/>
          <p:nvPr/>
        </p:nvSpPr>
        <p:spPr>
          <a:xfrm>
            <a:off x="467544" y="1772816"/>
            <a:ext cx="7470576" cy="3785652"/>
          </a:xfrm>
          <a:prstGeom prst="rect">
            <a:avLst/>
          </a:prstGeom>
        </p:spPr>
        <p:txBody>
          <a:bodyPr wrap="square">
            <a:spAutoFit/>
          </a:bodyPr>
          <a:lstStyle/>
          <a:p>
            <a:pPr algn="ctr"/>
            <a:r>
              <a:rPr lang="ru-RU" sz="1600" b="1" i="1" dirty="0" smtClean="0">
                <a:latin typeface="Times New Roman" pitchFamily="18" charset="0"/>
                <a:cs typeface="Times New Roman" pitchFamily="18" charset="0"/>
              </a:rPr>
              <a:t>В 2012-2013 учебном году в школе</a:t>
            </a:r>
          </a:p>
          <a:p>
            <a:pPr lvl="0">
              <a:buFont typeface="Wingdings" pitchFamily="2" charset="2"/>
              <a:buChar char="v"/>
            </a:pPr>
            <a:r>
              <a:rPr lang="ru-RU" sz="1400" dirty="0" smtClean="0">
                <a:latin typeface="Times New Roman" pitchFamily="18" charset="0"/>
                <a:cs typeface="Times New Roman" pitchFamily="18" charset="0"/>
              </a:rPr>
              <a:t>Модернизирована локальная сеть с подключением к сети интернет ОУ (90%)</a:t>
            </a:r>
          </a:p>
          <a:p>
            <a:pPr lvl="0">
              <a:buFont typeface="Wingdings" pitchFamily="2" charset="2"/>
              <a:buChar char="v"/>
            </a:pPr>
            <a:r>
              <a:rPr lang="ru-RU" sz="1400" dirty="0" smtClean="0">
                <a:latin typeface="Times New Roman" pitchFamily="18" charset="0"/>
                <a:cs typeface="Times New Roman" pitchFamily="18" charset="0"/>
              </a:rPr>
              <a:t>Приобретено оборудование для кабинета ОБЖ (Электронный тир)</a:t>
            </a:r>
          </a:p>
          <a:p>
            <a:pPr lvl="0">
              <a:buFont typeface="Wingdings" pitchFamily="2" charset="2"/>
              <a:buChar char="v"/>
            </a:pPr>
            <a:r>
              <a:rPr lang="ru-RU" sz="1400" dirty="0" smtClean="0">
                <a:latin typeface="Times New Roman" pitchFamily="18" charset="0"/>
                <a:cs typeface="Times New Roman" pitchFamily="18" charset="0"/>
              </a:rPr>
              <a:t>Кабинет ОБЖ подключён к локальной сети и оборудован </a:t>
            </a:r>
            <a:r>
              <a:rPr lang="ru-RU" sz="1400" dirty="0" err="1" smtClean="0">
                <a:latin typeface="Times New Roman" pitchFamily="18" charset="0"/>
                <a:cs typeface="Times New Roman" pitchFamily="18" charset="0"/>
              </a:rPr>
              <a:t>мультимедийной</a:t>
            </a:r>
            <a:r>
              <a:rPr lang="ru-RU" sz="1400" dirty="0" smtClean="0">
                <a:latin typeface="Times New Roman" pitchFamily="18" charset="0"/>
                <a:cs typeface="Times New Roman" pitchFamily="18" charset="0"/>
              </a:rPr>
              <a:t> системой;</a:t>
            </a:r>
          </a:p>
          <a:p>
            <a:pPr lvl="0">
              <a:buFont typeface="Wingdings" pitchFamily="2" charset="2"/>
              <a:buChar char="v"/>
            </a:pPr>
            <a:r>
              <a:rPr lang="ru-RU" sz="1400" dirty="0" smtClean="0">
                <a:latin typeface="Times New Roman" pitchFamily="18" charset="0"/>
                <a:cs typeface="Times New Roman" pitchFamily="18" charset="0"/>
              </a:rPr>
              <a:t>Модернизирован кабинет Информатики и ИКТ №1 (класс, компьютерная техника);</a:t>
            </a:r>
          </a:p>
          <a:p>
            <a:pPr lvl="0">
              <a:buFont typeface="Wingdings" pitchFamily="2" charset="2"/>
              <a:buChar char="v"/>
            </a:pPr>
            <a:r>
              <a:rPr lang="ru-RU" sz="1400" dirty="0" smtClean="0">
                <a:latin typeface="Times New Roman" pitchFamily="18" charset="0"/>
                <a:cs typeface="Times New Roman" pitchFamily="18" charset="0"/>
              </a:rPr>
              <a:t>Закуплены ноутбуки  и создан мобильный класс №1;</a:t>
            </a:r>
          </a:p>
          <a:p>
            <a:pPr lvl="0">
              <a:buFont typeface="Wingdings" pitchFamily="2" charset="2"/>
              <a:buChar char="v"/>
            </a:pPr>
            <a:r>
              <a:rPr lang="ru-RU" sz="1400" dirty="0" smtClean="0">
                <a:latin typeface="Times New Roman" pitchFamily="18" charset="0"/>
                <a:cs typeface="Times New Roman" pitchFamily="18" charset="0"/>
              </a:rPr>
              <a:t>Модернизировано внутренние видеонаблюдение школы;</a:t>
            </a:r>
          </a:p>
          <a:p>
            <a:pPr lvl="0">
              <a:buFont typeface="Wingdings" pitchFamily="2" charset="2"/>
              <a:buChar char="v"/>
            </a:pPr>
            <a:r>
              <a:rPr lang="ru-RU" sz="1400" dirty="0" smtClean="0">
                <a:latin typeface="Times New Roman" pitchFamily="18" charset="0"/>
                <a:cs typeface="Times New Roman" pitchFamily="18" charset="0"/>
              </a:rPr>
              <a:t>Закуплена новая вычислительная техника;</a:t>
            </a:r>
          </a:p>
          <a:p>
            <a:pPr lvl="0">
              <a:buFont typeface="Wingdings" pitchFamily="2" charset="2"/>
              <a:buChar char="v"/>
            </a:pPr>
            <a:r>
              <a:rPr lang="ru-RU" sz="1400" dirty="0" smtClean="0">
                <a:latin typeface="Times New Roman" pitchFamily="18" charset="0"/>
                <a:cs typeface="Times New Roman" pitchFamily="18" charset="0"/>
              </a:rPr>
              <a:t>75% кабинетов ОУ было оснащено вычислительной техникой;</a:t>
            </a:r>
          </a:p>
          <a:p>
            <a:pPr lvl="0" algn="just">
              <a:buFont typeface="Wingdings" pitchFamily="2" charset="2"/>
              <a:buChar char="v"/>
            </a:pPr>
            <a:r>
              <a:rPr lang="ru-RU" sz="1400" dirty="0" smtClean="0">
                <a:latin typeface="Times New Roman" pitchFamily="18" charset="0"/>
                <a:cs typeface="Times New Roman" pitchFamily="18" charset="0"/>
              </a:rPr>
              <a:t>Учителями использовалась система Тестирования «ЗНАК»</a:t>
            </a:r>
          </a:p>
          <a:p>
            <a:pPr lvl="0">
              <a:buFont typeface="Wingdings" pitchFamily="2" charset="2"/>
              <a:buChar char="v"/>
            </a:pPr>
            <a:r>
              <a:rPr lang="ru-RU" sz="1400" dirty="0" smtClean="0">
                <a:latin typeface="Times New Roman" pitchFamily="18" charset="0"/>
                <a:cs typeface="Times New Roman" pitchFamily="18" charset="0"/>
              </a:rPr>
              <a:t>Ежедневно производилось заполнение  электронного журнала и отправка данных на портал;</a:t>
            </a:r>
          </a:p>
          <a:p>
            <a:pPr lvl="0">
              <a:buFont typeface="Wingdings" pitchFamily="2" charset="2"/>
              <a:buChar char="v"/>
            </a:pPr>
            <a:r>
              <a:rPr lang="ru-RU" sz="1400" dirty="0" smtClean="0">
                <a:latin typeface="Times New Roman" pitchFamily="18" charset="0"/>
                <a:cs typeface="Times New Roman" pitchFamily="18" charset="0"/>
              </a:rPr>
              <a:t>Заключены контракты на лицензионное программное обеспечение;</a:t>
            </a:r>
          </a:p>
          <a:p>
            <a:pPr lvl="0">
              <a:buFont typeface="Wingdings" pitchFamily="2" charset="2"/>
              <a:buChar char="v"/>
            </a:pPr>
            <a:r>
              <a:rPr lang="ru-RU" sz="1400" dirty="0" smtClean="0">
                <a:latin typeface="Times New Roman" pitchFamily="18" charset="0"/>
                <a:cs typeface="Times New Roman" pitchFamily="18" charset="0"/>
              </a:rPr>
              <a:t>К началу учебного года в кабинетах начальной школы (119, 118) было установлено интерактивное оборудование;</a:t>
            </a:r>
          </a:p>
          <a:p>
            <a:pPr lvl="0">
              <a:buFont typeface="Wingdings" pitchFamily="2" charset="2"/>
              <a:buChar char="v"/>
            </a:pPr>
            <a:r>
              <a:rPr lang="ru-RU" sz="1400" dirty="0" smtClean="0">
                <a:latin typeface="Times New Roman" pitchFamily="18" charset="0"/>
                <a:cs typeface="Times New Roman" pitchFamily="18" charset="0"/>
              </a:rPr>
              <a:t>В кабинете русского и литературы установлена </a:t>
            </a:r>
            <a:r>
              <a:rPr lang="ru-RU" sz="1400" dirty="0" err="1" smtClean="0">
                <a:latin typeface="Times New Roman" pitchFamily="18" charset="0"/>
                <a:cs typeface="Times New Roman" pitchFamily="18" charset="0"/>
              </a:rPr>
              <a:t>мультимедийная</a:t>
            </a:r>
            <a:r>
              <a:rPr lang="ru-RU" sz="1400" dirty="0" smtClean="0">
                <a:latin typeface="Times New Roman" pitchFamily="18" charset="0"/>
                <a:cs typeface="Times New Roman" pitchFamily="18" charset="0"/>
              </a:rPr>
              <a:t> система (312каб);</a:t>
            </a:r>
          </a:p>
          <a:p>
            <a:pPr lvl="0">
              <a:buFont typeface="Wingdings" pitchFamily="2" charset="2"/>
              <a:buChar char="v"/>
            </a:pPr>
            <a:r>
              <a:rPr lang="ru-RU" sz="1400" dirty="0" smtClean="0">
                <a:latin typeface="Times New Roman" pitchFamily="18" charset="0"/>
                <a:cs typeface="Times New Roman" pitchFamily="18" charset="0"/>
              </a:rPr>
              <a:t>В холле установлен телевизор для информирования родителей;</a:t>
            </a:r>
          </a:p>
          <a:p>
            <a:pPr lvl="0">
              <a:buFont typeface="Wingdings" pitchFamily="2" charset="2"/>
              <a:buChar char="v"/>
            </a:pPr>
            <a:r>
              <a:rPr lang="ru-RU" sz="1400" dirty="0" smtClean="0">
                <a:latin typeface="Times New Roman" pitchFamily="18" charset="0"/>
                <a:cs typeface="Times New Roman" pitchFamily="18" charset="0"/>
              </a:rPr>
              <a:t>Создан электронный документооборот ОУ.</a:t>
            </a:r>
            <a:endParaRPr lang="ru-RU" sz="14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113</a:t>
            </a:fld>
            <a:endParaRPr lang="ru-RU"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539750" y="1916113"/>
            <a:ext cx="8001000" cy="4156093"/>
          </a:xfrm>
        </p:spPr>
        <p:txBody>
          <a:bodyPr>
            <a:normAutofit fontScale="92500" lnSpcReduction="20000"/>
          </a:bodyPr>
          <a:lstStyle/>
          <a:p>
            <a:pPr algn="just">
              <a:buNone/>
            </a:pPr>
            <a:r>
              <a:rPr lang="ru-RU" sz="1800" dirty="0" smtClean="0">
                <a:latin typeface="Times New Roman" pitchFamily="18" charset="0"/>
                <a:cs typeface="Times New Roman" pitchFamily="18" charset="0"/>
              </a:rPr>
              <a:t>По итогам публикации предыдущего публичного отчета общественностью никаких замечаний и пожеланий высказано не было. </a:t>
            </a:r>
          </a:p>
          <a:p>
            <a:pPr algn="just">
              <a:buNone/>
            </a:pPr>
            <a:endParaRPr lang="ru-RU" sz="1800" dirty="0" smtClean="0">
              <a:latin typeface="Times New Roman" pitchFamily="18" charset="0"/>
              <a:cs typeface="Times New Roman" pitchFamily="18" charset="0"/>
            </a:endParaRPr>
          </a:p>
          <a:p>
            <a:pPr algn="ctr">
              <a:buNone/>
            </a:pPr>
            <a:r>
              <a:rPr lang="ru-RU" sz="1800" b="1" dirty="0" smtClean="0">
                <a:latin typeface="Times New Roman" pitchFamily="18" charset="0"/>
                <a:cs typeface="Times New Roman" pitchFamily="18" charset="0"/>
              </a:rPr>
              <a:t>Информация о решениях, принятых в течение учебного года по итогам общественного обсуждения, и их реализации. </a:t>
            </a:r>
          </a:p>
          <a:p>
            <a:pPr algn="just">
              <a:buNone/>
            </a:pPr>
            <a:r>
              <a:rPr lang="ru-RU" sz="1800" dirty="0" smtClean="0">
                <a:latin typeface="Times New Roman" pitchFamily="18" charset="0"/>
                <a:cs typeface="Times New Roman" pitchFamily="18" charset="0"/>
              </a:rPr>
              <a:t>В результате анкетирования и собеседований с  родителями по вопросам удовлетворенности работой школы были выявлены вопросы, требующие особого внимания: </a:t>
            </a:r>
          </a:p>
          <a:p>
            <a:pPr lvl="1" algn="just">
              <a:buFont typeface="Wingdings" pitchFamily="2" charset="2"/>
              <a:buChar char="v"/>
            </a:pPr>
            <a:r>
              <a:rPr lang="ru-RU" sz="1800" dirty="0" smtClean="0">
                <a:latin typeface="Times New Roman" pitchFamily="18" charset="0"/>
                <a:cs typeface="Times New Roman" pitchFamily="18" charset="0"/>
              </a:rPr>
              <a:t>организация питания учащихся;</a:t>
            </a:r>
          </a:p>
          <a:p>
            <a:pPr lvl="1" algn="just">
              <a:buFont typeface="Wingdings" pitchFamily="2" charset="2"/>
              <a:buChar char="v"/>
            </a:pPr>
            <a:r>
              <a:rPr lang="ru-RU" sz="1800" dirty="0" smtClean="0">
                <a:latin typeface="Times New Roman" pitchFamily="18" charset="0"/>
                <a:cs typeface="Times New Roman" pitchFamily="18" charset="0"/>
              </a:rPr>
              <a:t>введение школьной формы.</a:t>
            </a:r>
          </a:p>
          <a:p>
            <a:pPr lvl="1" algn="just">
              <a:buNone/>
            </a:pPr>
            <a:endParaRPr lang="ru-RU" sz="1800" dirty="0" smtClean="0">
              <a:latin typeface="Times New Roman" pitchFamily="18" charset="0"/>
              <a:cs typeface="Times New Roman" pitchFamily="18" charset="0"/>
            </a:endParaRPr>
          </a:p>
          <a:p>
            <a:pPr lvl="1" algn="just">
              <a:buNone/>
            </a:pPr>
            <a:r>
              <a:rPr lang="ru-RU" sz="1800" dirty="0" smtClean="0">
                <a:latin typeface="Times New Roman" pitchFamily="18" charset="0"/>
                <a:cs typeface="Times New Roman" pitchFamily="18" charset="0"/>
              </a:rPr>
              <a:t>В течение года данные вопросы обсуждались на педагогических советах, родительских собраниях, на классных часах; проводилось анкетирование родителей и обучающихся. Совместно с родительской и ученической общественностью было принято решение в 2012-2013 учебном году было принято решение ввести ношение темно-синих жилеток с эмблемой школы и однотонных светлых рубашек и блузок.</a:t>
            </a:r>
          </a:p>
          <a:p>
            <a:pPr eaLnBrk="1" hangingPunct="1">
              <a:lnSpc>
                <a:spcPct val="80000"/>
              </a:lnSpc>
              <a:buNone/>
            </a:pPr>
            <a:endParaRPr lang="ru-RU" sz="1900" dirty="0" smtClean="0"/>
          </a:p>
        </p:txBody>
      </p:sp>
      <p:sp>
        <p:nvSpPr>
          <p:cNvPr id="67586" name="Rectangle 2"/>
          <p:cNvSpPr>
            <a:spLocks noGrp="1" noChangeArrowheads="1"/>
          </p:cNvSpPr>
          <p:nvPr>
            <p:ph type="title"/>
          </p:nvPr>
        </p:nvSpPr>
        <p:spPr/>
        <p:txBody>
          <a:bodyPr>
            <a:normAutofit/>
          </a:bodyPr>
          <a:lstStyle/>
          <a:p>
            <a:pPr algn="ctr" eaLnBrk="1" hangingPunct="1"/>
            <a:r>
              <a:rPr lang="ru-RU" sz="2400" i="1" dirty="0" smtClean="0">
                <a:latin typeface="Times New Roman" pitchFamily="18" charset="0"/>
                <a:cs typeface="Times New Roman" pitchFamily="18" charset="0"/>
              </a:rPr>
              <a:t>7. Решения, принятые по итогам общественного обсуждения.</a:t>
            </a:r>
          </a:p>
        </p:txBody>
      </p:sp>
      <p:sp>
        <p:nvSpPr>
          <p:cNvPr id="4" name="Номер слайда 3"/>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114</a:t>
            </a:fld>
            <a:endParaRPr lang="ru-RU"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71480"/>
            <a:ext cx="8572560" cy="6143668"/>
          </a:xfrm>
        </p:spPr>
        <p:txBody>
          <a:bodyPr>
            <a:noAutofit/>
          </a:bodyPr>
          <a:lstStyle/>
          <a:p>
            <a:pPr>
              <a:buFont typeface="Wingdings" pitchFamily="2" charset="2"/>
              <a:buChar char="v"/>
            </a:pPr>
            <a:r>
              <a:rPr lang="ru-RU" sz="1600" dirty="0" smtClean="0">
                <a:latin typeface="Times New Roman" pitchFamily="18" charset="0"/>
                <a:cs typeface="Times New Roman" pitchFamily="18" charset="0"/>
              </a:rPr>
              <a:t>Впервые 24 педагогических работника участвовали во Всероссийском </a:t>
            </a:r>
            <a:r>
              <a:rPr lang="ru-RU" sz="1600" dirty="0" err="1" smtClean="0">
                <a:latin typeface="Times New Roman" pitchFamily="18" charset="0"/>
                <a:cs typeface="Times New Roman" pitchFamily="18" charset="0"/>
              </a:rPr>
              <a:t>интернет-конкурсе</a:t>
            </a:r>
            <a:r>
              <a:rPr lang="ru-RU" sz="1600" dirty="0" smtClean="0">
                <a:latin typeface="Times New Roman" pitchFamily="18" charset="0"/>
                <a:cs typeface="Times New Roman" pitchFamily="18" charset="0"/>
              </a:rPr>
              <a:t> педагогического творчества </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hlinkClick r:id="rId2"/>
              </a:rPr>
              <a:t>www.educontest.net</a:t>
            </a:r>
            <a:r>
              <a:rPr lang="ru-RU" sz="1600" dirty="0" smtClean="0">
                <a:latin typeface="Times New Roman" pitchFamily="18" charset="0"/>
                <a:cs typeface="Times New Roman" pitchFamily="18" charset="0"/>
              </a:rPr>
              <a:t> в номинациях : «Педагогические идеи в технологии: начальное, среднее образование», «Организация досуга и внеклассной деятельности».</a:t>
            </a:r>
          </a:p>
          <a:p>
            <a:pPr>
              <a:buFont typeface="Wingdings" pitchFamily="2" charset="2"/>
              <a:buChar char="v"/>
            </a:pPr>
            <a:r>
              <a:rPr lang="ru-RU" sz="1600" dirty="0" smtClean="0">
                <a:latin typeface="Times New Roman" pitchFamily="18" charset="0"/>
                <a:cs typeface="Times New Roman" pitchFamily="18" charset="0"/>
              </a:rPr>
              <a:t>Сложившийся контингент обучающихся; демократический стиль общения коллектива школы с обучающимися позволяет создавать благоприятный эмоциональный настрой обучающихся, мотивировать их интерес к учёбе.</a:t>
            </a:r>
          </a:p>
          <a:p>
            <a:pPr>
              <a:buFont typeface="Wingdings" pitchFamily="2" charset="2"/>
              <a:buChar char="v"/>
            </a:pPr>
            <a:r>
              <a:rPr lang="ru-RU" sz="1600" dirty="0" smtClean="0">
                <a:latin typeface="Times New Roman" pitchFamily="18" charset="0"/>
                <a:cs typeface="Times New Roman" pitchFamily="18" charset="0"/>
              </a:rPr>
              <a:t>Наличие победителей, призёров конкурсов, проектов, олимпиад, фестивалей разного уровня  среди обучающихся и среди педагогов.</a:t>
            </a:r>
          </a:p>
          <a:p>
            <a:pPr>
              <a:buFont typeface="Wingdings" pitchFamily="2" charset="2"/>
              <a:buChar char="v"/>
            </a:pPr>
            <a:r>
              <a:rPr lang="ru-RU" sz="1600" dirty="0" smtClean="0">
                <a:latin typeface="Times New Roman" pitchFamily="18" charset="0"/>
                <a:cs typeface="Times New Roman" pitchFamily="18" charset="0"/>
              </a:rPr>
              <a:t>Сложившаяся система школьных традиций, развитие детского самоуправления.</a:t>
            </a:r>
          </a:p>
          <a:p>
            <a:pPr>
              <a:buFont typeface="Wingdings" pitchFamily="2" charset="2"/>
              <a:buChar char="v"/>
            </a:pPr>
            <a:r>
              <a:rPr lang="ru-RU" sz="1600" dirty="0" smtClean="0">
                <a:latin typeface="Times New Roman" pitchFamily="18" charset="0"/>
                <a:cs typeface="Times New Roman" pitchFamily="18" charset="0"/>
              </a:rPr>
              <a:t>Ежегодное проведение школьной научно- практической конференции </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Шаги к успеху</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a:t>
            </a:r>
          </a:p>
          <a:p>
            <a:pPr>
              <a:buFont typeface="Wingdings" pitchFamily="2" charset="2"/>
              <a:buChar char="v"/>
            </a:pPr>
            <a:r>
              <a:rPr lang="ru-RU" sz="1600" dirty="0" smtClean="0">
                <a:latin typeface="Times New Roman" pitchFamily="18" charset="0"/>
                <a:cs typeface="Times New Roman" pitchFamily="18" charset="0"/>
              </a:rPr>
              <a:t>Использование социальной сети </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Петербургское образование</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для взаимодействия родителей, учителей и обучающихся. </a:t>
            </a:r>
          </a:p>
          <a:p>
            <a:pPr>
              <a:buFont typeface="Wingdings" pitchFamily="2" charset="2"/>
              <a:buChar char="v"/>
            </a:pPr>
            <a:r>
              <a:rPr lang="ru-RU" sz="1600" dirty="0" smtClean="0">
                <a:latin typeface="Times New Roman" pitchFamily="18" charset="0"/>
                <a:cs typeface="Times New Roman" pitchFamily="18" charset="0"/>
              </a:rPr>
              <a:t>Использование социально-методической сети </a:t>
            </a:r>
            <a:r>
              <a:rPr lang="en-US" sz="16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БЕРЕГА</a:t>
            </a:r>
            <a:r>
              <a:rPr lang="en-US" sz="16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pPr>
              <a:buFont typeface="Wingdings" pitchFamily="2" charset="2"/>
              <a:buChar char="v"/>
            </a:pPr>
            <a:r>
              <a:rPr lang="ru-RU" sz="1600" dirty="0" smtClean="0">
                <a:latin typeface="Times New Roman" pitchFamily="18" charset="0"/>
                <a:cs typeface="Times New Roman" pitchFamily="18" charset="0"/>
              </a:rPr>
              <a:t>Качество знаний обучающихся выросло до 46,6 %</a:t>
            </a:r>
          </a:p>
          <a:p>
            <a:pPr>
              <a:buFont typeface="Wingdings" pitchFamily="2" charset="2"/>
              <a:buChar char="v"/>
            </a:pPr>
            <a:r>
              <a:rPr lang="ru-RU" sz="1600" dirty="0" smtClean="0">
                <a:latin typeface="Times New Roman" pitchFamily="18" charset="0"/>
                <a:cs typeface="Times New Roman" pitchFamily="18" charset="0"/>
              </a:rPr>
              <a:t>Сложившаяся система работы по росту профессионального мастерства педагогов школы</a:t>
            </a:r>
            <a:endParaRPr lang="ru-RU" sz="1600" dirty="0" smtClean="0">
              <a:solidFill>
                <a:srgbClr val="FF0000"/>
              </a:solidFill>
              <a:latin typeface="Times New Roman" pitchFamily="18" charset="0"/>
              <a:cs typeface="Times New Roman" pitchFamily="18" charset="0"/>
            </a:endParaRPr>
          </a:p>
          <a:p>
            <a:pPr>
              <a:buFont typeface="Wingdings" pitchFamily="2" charset="2"/>
              <a:buChar char="v"/>
            </a:pPr>
            <a:r>
              <a:rPr lang="ru-RU" sz="1600" dirty="0" smtClean="0">
                <a:latin typeface="Times New Roman" pitchFamily="18" charset="0"/>
                <a:cs typeface="Times New Roman" pitchFamily="18" charset="0"/>
              </a:rPr>
              <a:t>Рост количества отличников и медалистов</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выпускников, получивших 90 и выше баллов на ЕГЭ по предметам (100 баллов по русскому языку Никитина Ксения, 11 «А», 90 баллов по русскому языку Викторова Полина, 11 «А», учитель </a:t>
            </a:r>
            <a:r>
              <a:rPr lang="ru-RU" sz="1600" dirty="0" err="1" smtClean="0">
                <a:latin typeface="Times New Roman" pitchFamily="18" charset="0"/>
                <a:cs typeface="Times New Roman" pitchFamily="18" charset="0"/>
              </a:rPr>
              <a:t>Кайгародова</a:t>
            </a:r>
            <a:r>
              <a:rPr lang="ru-RU" sz="1600" dirty="0" smtClean="0">
                <a:latin typeface="Times New Roman" pitchFamily="18" charset="0"/>
                <a:cs typeface="Times New Roman" pitchFamily="18" charset="0"/>
              </a:rPr>
              <a:t> Е.Е; 96 баллов по  биологии  Викторова Полина 11 «А» учитель </a:t>
            </a:r>
            <a:r>
              <a:rPr lang="ru-RU" sz="1600" dirty="0" err="1" smtClean="0">
                <a:latin typeface="Times New Roman" pitchFamily="18" charset="0"/>
                <a:cs typeface="Times New Roman" pitchFamily="18" charset="0"/>
              </a:rPr>
              <a:t>Гнедич</a:t>
            </a:r>
            <a:r>
              <a:rPr lang="ru-RU" sz="1600" dirty="0" smtClean="0">
                <a:latin typeface="Times New Roman" pitchFamily="18" charset="0"/>
                <a:cs typeface="Times New Roman" pitchFamily="18" charset="0"/>
              </a:rPr>
              <a:t> О.Н</a:t>
            </a:r>
            <a:r>
              <a:rPr lang="ru-RU" sz="1600" smtClean="0">
                <a:latin typeface="Times New Roman" pitchFamily="18" charset="0"/>
                <a:cs typeface="Times New Roman" pitchFamily="18" charset="0"/>
              </a:rPr>
              <a:t>.; 98 </a:t>
            </a:r>
            <a:r>
              <a:rPr lang="ru-RU" sz="1600" dirty="0" smtClean="0">
                <a:latin typeface="Times New Roman" pitchFamily="18" charset="0"/>
                <a:cs typeface="Times New Roman" pitchFamily="18" charset="0"/>
              </a:rPr>
              <a:t>баллов по английскому языку Никитина  Ксения 11 «А»</a:t>
            </a:r>
            <a:r>
              <a:rPr lang="ru-RU" sz="1600" dirty="0" smtClean="0">
                <a:solidFill>
                  <a:srgbClr val="FF0000"/>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учитель </a:t>
            </a:r>
            <a:r>
              <a:rPr lang="ru-RU" sz="1600" dirty="0" err="1" smtClean="0">
                <a:latin typeface="Times New Roman" pitchFamily="18" charset="0"/>
                <a:cs typeface="Times New Roman" pitchFamily="18" charset="0"/>
              </a:rPr>
              <a:t>Сударгина</a:t>
            </a:r>
            <a:r>
              <a:rPr lang="ru-RU" sz="1600" dirty="0" smtClean="0">
                <a:latin typeface="Times New Roman" pitchFamily="18" charset="0"/>
                <a:cs typeface="Times New Roman" pitchFamily="18" charset="0"/>
              </a:rPr>
              <a:t> М.В.</a:t>
            </a:r>
          </a:p>
          <a:p>
            <a:pPr>
              <a:buFont typeface="Wingdings" pitchFamily="2" charset="2"/>
              <a:buChar char="v"/>
            </a:pPr>
            <a:r>
              <a:rPr lang="ru-RU" sz="1600" dirty="0" smtClean="0">
                <a:latin typeface="Times New Roman" pitchFamily="18" charset="0"/>
                <a:cs typeface="Times New Roman" pitchFamily="18" charset="0"/>
              </a:rPr>
              <a:t>Рост материально- технической базы ОУ.</a:t>
            </a:r>
          </a:p>
          <a:p>
            <a:pPr>
              <a:buFont typeface="Wingdings" pitchFamily="2" charset="2"/>
              <a:buChar char="v"/>
            </a:pPr>
            <a:endParaRPr lang="ru-RU" sz="1600" dirty="0" smtClean="0">
              <a:latin typeface="Times New Roman" pitchFamily="18" charset="0"/>
              <a:cs typeface="Times New Roman" pitchFamily="18" charset="0"/>
            </a:endParaRPr>
          </a:p>
          <a:p>
            <a:pPr>
              <a:buNone/>
            </a:pPr>
            <a:endParaRPr lang="ru-RU" sz="1600" dirty="0" smtClean="0">
              <a:latin typeface="Times New Roman" pitchFamily="18" charset="0"/>
              <a:cs typeface="Times New Roman" pitchFamily="18" charset="0"/>
            </a:endParaRPr>
          </a:p>
          <a:p>
            <a:pPr>
              <a:buFont typeface="Wingdings" pitchFamily="2" charset="2"/>
              <a:buChar char="v"/>
            </a:pPr>
            <a:endParaRPr lang="ru-RU" sz="1600" dirty="0" smtClean="0">
              <a:latin typeface="Times New Roman" pitchFamily="18" charset="0"/>
              <a:cs typeface="Times New Roman" pitchFamily="18" charset="0"/>
            </a:endParaRPr>
          </a:p>
          <a:p>
            <a:pPr>
              <a:buFont typeface="Wingdings" pitchFamily="2" charset="2"/>
              <a:buChar char="v"/>
            </a:pPr>
            <a:endParaRPr lang="ru-RU" sz="16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
        <p:nvSpPr>
          <p:cNvPr id="2" name="Заголовок 1"/>
          <p:cNvSpPr>
            <a:spLocks noGrp="1"/>
          </p:cNvSpPr>
          <p:nvPr>
            <p:ph type="title"/>
          </p:nvPr>
        </p:nvSpPr>
        <p:spPr>
          <a:xfrm>
            <a:off x="571472" y="0"/>
            <a:ext cx="8001000" cy="806469"/>
          </a:xfrm>
        </p:spPr>
        <p:txBody>
          <a:bodyPr>
            <a:normAutofit/>
          </a:bodyPr>
          <a:lstStyle/>
          <a:p>
            <a:pPr algn="ctr"/>
            <a:r>
              <a:rPr lang="ru-RU" sz="2400" i="1" dirty="0" smtClean="0">
                <a:latin typeface="Times New Roman" pitchFamily="18" charset="0"/>
                <a:cs typeface="Times New Roman" pitchFamily="18" charset="0"/>
              </a:rPr>
              <a:t>Заключение. </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115</a:t>
            </a:fld>
            <a:endParaRPr lang="ru-RU"/>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p:txBody>
          <a:bodyPr>
            <a:normAutofit/>
          </a:bodyPr>
          <a:lstStyle/>
          <a:p>
            <a:pPr marL="571500" indent="-571500">
              <a:lnSpc>
                <a:spcPct val="80000"/>
              </a:lnSpc>
              <a:buFont typeface="Wingdings" pitchFamily="2" charset="2"/>
              <a:buChar char="v"/>
            </a:pPr>
            <a:r>
              <a:rPr lang="ru-RU" sz="1800" dirty="0" smtClean="0">
                <a:latin typeface="Times New Roman" pitchFamily="18" charset="0"/>
                <a:cs typeface="Times New Roman" pitchFamily="18" charset="0"/>
              </a:rPr>
              <a:t>Реализация Программы развития школы на 2011-2015 годы «Наша школа».</a:t>
            </a:r>
          </a:p>
          <a:p>
            <a:pPr marL="571500" indent="-571500" eaLnBrk="1" hangingPunct="1">
              <a:lnSpc>
                <a:spcPct val="80000"/>
              </a:lnSpc>
              <a:buFont typeface="Wingdings" pitchFamily="2" charset="2"/>
              <a:buChar char="v"/>
            </a:pPr>
            <a:r>
              <a:rPr lang="ru-RU" sz="1800" dirty="0" smtClean="0">
                <a:latin typeface="Times New Roman" pitchFamily="18" charset="0"/>
                <a:cs typeface="Times New Roman" pitchFamily="18" charset="0"/>
              </a:rPr>
              <a:t>Реализация новых государственных образовательных стандартов начального общего образования(1-3 классы).</a:t>
            </a:r>
          </a:p>
          <a:p>
            <a:pPr marL="571500" indent="-571500" eaLnBrk="1" hangingPunct="1">
              <a:lnSpc>
                <a:spcPct val="80000"/>
              </a:lnSpc>
              <a:buFont typeface="Wingdings" pitchFamily="2" charset="2"/>
              <a:buChar char="v"/>
            </a:pPr>
            <a:r>
              <a:rPr lang="ru-RU" sz="1800" dirty="0" smtClean="0">
                <a:latin typeface="Times New Roman" pitchFamily="18" charset="0"/>
                <a:cs typeface="Times New Roman" pitchFamily="18" charset="0"/>
              </a:rPr>
              <a:t>Формирование ключевых компетенций обучающихся через активное внедрение современных образовательных технологий.</a:t>
            </a:r>
          </a:p>
          <a:p>
            <a:pPr marL="571500" indent="-571500" eaLnBrk="1" hangingPunct="1">
              <a:lnSpc>
                <a:spcPct val="80000"/>
              </a:lnSpc>
              <a:buFont typeface="Wingdings" pitchFamily="2" charset="2"/>
              <a:buChar char="v"/>
            </a:pPr>
            <a:r>
              <a:rPr lang="ru-RU" sz="1800" dirty="0" smtClean="0">
                <a:latin typeface="Times New Roman" pitchFamily="18" charset="0"/>
                <a:cs typeface="Times New Roman" pitchFamily="18" charset="0"/>
              </a:rPr>
              <a:t>Поддержка и развитие одарённых детей.</a:t>
            </a:r>
          </a:p>
          <a:p>
            <a:pPr marL="571500" indent="-571500" eaLnBrk="1" hangingPunct="1">
              <a:lnSpc>
                <a:spcPct val="80000"/>
              </a:lnSpc>
              <a:buFont typeface="Wingdings" pitchFamily="2" charset="2"/>
              <a:buChar char="v"/>
            </a:pPr>
            <a:r>
              <a:rPr lang="ru-RU" sz="1800" dirty="0" smtClean="0">
                <a:latin typeface="Times New Roman" pitchFamily="18" charset="0"/>
                <a:cs typeface="Times New Roman" pitchFamily="18" charset="0"/>
              </a:rPr>
              <a:t>Выявление, изучение, обобщение и распространение положительного педагогического опыта</a:t>
            </a:r>
          </a:p>
          <a:p>
            <a:pPr marL="571500" indent="-571500" algn="just">
              <a:lnSpc>
                <a:spcPct val="80000"/>
              </a:lnSpc>
              <a:buFont typeface="Wingdings" pitchFamily="2" charset="2"/>
              <a:buChar char="v"/>
            </a:pPr>
            <a:r>
              <a:rPr lang="ru-RU" sz="1800" dirty="0" smtClean="0">
                <a:latin typeface="Times New Roman" pitchFamily="18" charset="0"/>
                <a:ea typeface="Calibri" pitchFamily="34" charset="0"/>
                <a:cs typeface="Times New Roman" pitchFamily="18" charset="0"/>
              </a:rPr>
              <a:t>Совершенствование работы по приоритетным направлениям воспитательной деятельности; развитие  внеурочной деятельности обучающихся, направленной на формирование нравственной культуры, их гражданской позиции.</a:t>
            </a:r>
            <a:endParaRPr lang="ru-RU" sz="1800" dirty="0" smtClean="0">
              <a:latin typeface="Times New Roman" pitchFamily="18" charset="0"/>
              <a:cs typeface="Times New Roman" pitchFamily="18" charset="0"/>
            </a:endParaRPr>
          </a:p>
          <a:p>
            <a:pPr marL="571500" indent="-571500" algn="just" eaLnBrk="1" hangingPunct="1">
              <a:lnSpc>
                <a:spcPct val="80000"/>
              </a:lnSpc>
              <a:buFont typeface="Wingdings" pitchFamily="2" charset="2"/>
              <a:buChar char="v"/>
            </a:pPr>
            <a:endParaRPr lang="ru-RU" sz="1800" dirty="0" smtClean="0">
              <a:latin typeface="Times New Roman" pitchFamily="18" charset="0"/>
              <a:cs typeface="Times New Roman" pitchFamily="18" charset="0"/>
            </a:endParaRPr>
          </a:p>
          <a:p>
            <a:pPr marL="571500" indent="-571500" eaLnBrk="1" hangingPunct="1">
              <a:lnSpc>
                <a:spcPct val="80000"/>
              </a:lnSpc>
              <a:buFont typeface="Wingdings" pitchFamily="2" charset="2"/>
              <a:buChar char="v"/>
            </a:pPr>
            <a:endParaRPr lang="ru-RU" sz="1800" dirty="0" smtClean="0">
              <a:solidFill>
                <a:srgbClr val="FF0000"/>
              </a:solidFill>
              <a:latin typeface="Times New Roman" pitchFamily="18" charset="0"/>
              <a:cs typeface="Times New Roman" pitchFamily="18" charset="0"/>
            </a:endParaRPr>
          </a:p>
          <a:p>
            <a:pPr marL="571500" indent="-571500" eaLnBrk="1" hangingPunct="1">
              <a:lnSpc>
                <a:spcPct val="80000"/>
              </a:lnSpc>
              <a:buNone/>
            </a:pPr>
            <a:endParaRPr lang="ru-RU" sz="1800" dirty="0" smtClean="0">
              <a:latin typeface="Times New Roman" pitchFamily="18" charset="0"/>
              <a:cs typeface="Times New Roman" pitchFamily="18" charset="0"/>
            </a:endParaRPr>
          </a:p>
        </p:txBody>
      </p:sp>
      <p:sp>
        <p:nvSpPr>
          <p:cNvPr id="68610" name="Rectangle 2"/>
          <p:cNvSpPr>
            <a:spLocks noGrp="1" noChangeArrowheads="1"/>
          </p:cNvSpPr>
          <p:nvPr>
            <p:ph type="title"/>
          </p:nvPr>
        </p:nvSpPr>
        <p:spPr/>
        <p:txBody>
          <a:bodyPr/>
          <a:lstStyle/>
          <a:p>
            <a:pPr algn="ctr" eaLnBrk="1" hangingPunct="1"/>
            <a:r>
              <a:rPr lang="ru-RU" sz="2400" i="1" dirty="0" smtClean="0">
                <a:latin typeface="Times New Roman" pitchFamily="18" charset="0"/>
                <a:cs typeface="Times New Roman" pitchFamily="18" charset="0"/>
              </a:rPr>
              <a:t>Основные направления ближайшего развития образовательного учреждения</a:t>
            </a:r>
          </a:p>
        </p:txBody>
      </p:sp>
      <p:sp>
        <p:nvSpPr>
          <p:cNvPr id="4" name="Номер слайда 3"/>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116</a:t>
            </a:fld>
            <a:endParaRPr lang="ru-RU"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611560" y="1340768"/>
            <a:ext cx="8001000" cy="4874314"/>
          </a:xfrm>
        </p:spPr>
        <p:txBody>
          <a:bodyPr>
            <a:noAutofit/>
          </a:bodyPr>
          <a:lstStyle/>
          <a:p>
            <a:pPr algn="just" eaLnBrk="1" hangingPunct="1">
              <a:lnSpc>
                <a:spcPct val="80000"/>
              </a:lnSpc>
              <a:buFont typeface="Wingdings" pitchFamily="2" charset="2"/>
              <a:buChar char="v"/>
            </a:pPr>
            <a:r>
              <a:rPr lang="ru-RU" sz="1800" dirty="0" smtClean="0">
                <a:latin typeface="Times New Roman" pitchFamily="18" charset="0"/>
                <a:cs typeface="Times New Roman" pitchFamily="18" charset="0"/>
              </a:rPr>
              <a:t>В 2011 году разработана новая программа развития ОУ, направленная в сторону открытой, комфортной, самостоятельной и здоровой школы.</a:t>
            </a:r>
          </a:p>
          <a:p>
            <a:pPr algn="just" eaLnBrk="1" hangingPunct="1">
              <a:lnSpc>
                <a:spcPct val="80000"/>
              </a:lnSpc>
              <a:buFont typeface="Wingdings" pitchFamily="2" charset="2"/>
              <a:buChar char="v"/>
            </a:pPr>
            <a:r>
              <a:rPr lang="ru-RU" sz="1800" dirty="0" smtClean="0">
                <a:latin typeface="Times New Roman" pitchFamily="18" charset="0"/>
                <a:cs typeface="Times New Roman" pitchFamily="18" charset="0"/>
              </a:rPr>
              <a:t>Необходимо продолжать работу по созданию системы норм, правил, способствующих формированию активных, компетентных, патриотичных, успешных и здоровых юных граждан Санкт – Петербурга.</a:t>
            </a:r>
          </a:p>
          <a:p>
            <a:pPr algn="just" eaLnBrk="1" hangingPunct="1">
              <a:lnSpc>
                <a:spcPct val="80000"/>
              </a:lnSpc>
              <a:buFont typeface="Wingdings" pitchFamily="2" charset="2"/>
              <a:buChar char="v"/>
            </a:pPr>
            <a:r>
              <a:rPr lang="ru-RU" sz="1800" dirty="0" smtClean="0">
                <a:latin typeface="Times New Roman" pitchFamily="18" charset="0"/>
                <a:cs typeface="Times New Roman" pitchFamily="18" charset="0"/>
              </a:rPr>
              <a:t>В связи с переходом на новые Федеральные государственные стандарты общего образования второго поколения утверждена и третий год  будет внедряться в учебный процесс основная образовательная программа начального общего образования.</a:t>
            </a:r>
          </a:p>
          <a:p>
            <a:pPr algn="just" eaLnBrk="1" hangingPunct="1">
              <a:lnSpc>
                <a:spcPct val="80000"/>
              </a:lnSpc>
              <a:buFont typeface="Wingdings" pitchFamily="2" charset="2"/>
              <a:buChar char="v"/>
            </a:pPr>
            <a:r>
              <a:rPr lang="ru-RU" sz="1800" dirty="0" smtClean="0">
                <a:latin typeface="Times New Roman" pitchFamily="18" charset="0"/>
                <a:cs typeface="Times New Roman" pitchFamily="18" charset="0"/>
              </a:rPr>
              <a:t>В предстоящем году педагогический коллектив</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gn="just" eaLnBrk="1" hangingPunct="1">
              <a:lnSpc>
                <a:spcPct val="80000"/>
              </a:lnSpc>
              <a:buFont typeface="Wingdings" pitchFamily="2" charset="2"/>
              <a:buChar char="v"/>
            </a:pPr>
            <a:r>
              <a:rPr lang="ru-RU" sz="1800" dirty="0" smtClean="0">
                <a:latin typeface="Times New Roman" pitchFamily="18" charset="0"/>
                <a:cs typeface="Times New Roman" pitchFamily="18" charset="0"/>
              </a:rPr>
              <a:t> планирует принять участие в  районном конкурсе педагогических достижений; </a:t>
            </a:r>
          </a:p>
          <a:p>
            <a:pPr algn="just" eaLnBrk="1" hangingPunct="1">
              <a:lnSpc>
                <a:spcPct val="80000"/>
              </a:lnSpc>
              <a:buFont typeface="Wingdings" pitchFamily="2" charset="2"/>
              <a:buChar char="v"/>
            </a:pPr>
            <a:r>
              <a:rPr lang="ru-RU" sz="1800" dirty="0" smtClean="0">
                <a:latin typeface="Times New Roman" pitchFamily="18" charset="0"/>
                <a:cs typeface="Times New Roman" pitchFamily="18" charset="0"/>
              </a:rPr>
              <a:t>во Всероссийском фестивале педагогических идей «Открытый урок», в целевом проекте «Качество знаний учащихся»;</a:t>
            </a:r>
            <a:endParaRPr lang="en-US" sz="1800" dirty="0" smtClean="0">
              <a:latin typeface="Times New Roman" pitchFamily="18" charset="0"/>
              <a:cs typeface="Times New Roman" pitchFamily="18" charset="0"/>
            </a:endParaRPr>
          </a:p>
          <a:p>
            <a:pPr algn="just">
              <a:lnSpc>
                <a:spcPct val="80000"/>
              </a:lnSpc>
              <a:buFont typeface="Wingdings" pitchFamily="2" charset="2"/>
              <a:buChar char="v"/>
            </a:pPr>
            <a:r>
              <a:rPr lang="ru-RU" sz="1800" dirty="0" smtClean="0">
                <a:latin typeface="Times New Roman" pitchFamily="18" charset="0"/>
                <a:cs typeface="Times New Roman" pitchFamily="18" charset="0"/>
              </a:rPr>
              <a:t>В районном конкурсе  </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Как вести за собой</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в районном фестивале организации ученического самоуправления и детских объединений</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gn="just">
              <a:lnSpc>
                <a:spcPct val="80000"/>
              </a:lnSpc>
              <a:buFont typeface="Wingdings" pitchFamily="2" charset="2"/>
              <a:buChar char="v"/>
            </a:pPr>
            <a:r>
              <a:rPr lang="ru-RU" sz="1800" dirty="0" smtClean="0">
                <a:latin typeface="Times New Roman" pitchFamily="18" charset="0"/>
                <a:cs typeface="Times New Roman" pitchFamily="18" charset="0"/>
              </a:rPr>
              <a:t>В районном конкурсе школьной прессы «Чтоб услышали  голос поколений».</a:t>
            </a:r>
          </a:p>
          <a:p>
            <a:pPr algn="just" eaLnBrk="1" hangingPunct="1">
              <a:lnSpc>
                <a:spcPct val="80000"/>
              </a:lnSpc>
              <a:buFont typeface="Wingdings" pitchFamily="2" charset="2"/>
              <a:buChar char="v"/>
            </a:pPr>
            <a:r>
              <a:rPr lang="ru-RU" sz="1800" dirty="0" smtClean="0">
                <a:latin typeface="Times New Roman" pitchFamily="18" charset="0"/>
                <a:cs typeface="Times New Roman" pitchFamily="18" charset="0"/>
              </a:rPr>
              <a:t>Необходимо усилить работу по подготовке победителей и призёров районного и городского туров  олимпиад по предметам</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p:txBody>
      </p:sp>
      <p:sp>
        <p:nvSpPr>
          <p:cNvPr id="69634" name="Rectangle 2"/>
          <p:cNvSpPr>
            <a:spLocks noGrp="1" noChangeArrowheads="1"/>
          </p:cNvSpPr>
          <p:nvPr>
            <p:ph type="title"/>
          </p:nvPr>
        </p:nvSpPr>
        <p:spPr/>
        <p:txBody>
          <a:bodyPr>
            <a:normAutofit/>
          </a:bodyPr>
          <a:lstStyle/>
          <a:p>
            <a:pPr algn="ctr" eaLnBrk="1" hangingPunct="1"/>
            <a:r>
              <a:rPr lang="ru-RU" sz="2400" i="1" dirty="0" smtClean="0">
                <a:latin typeface="Times New Roman" pitchFamily="18" charset="0"/>
                <a:cs typeface="Times New Roman" pitchFamily="18" charset="0"/>
              </a:rPr>
              <a:t>Перспективы и планы развития.</a:t>
            </a:r>
          </a:p>
        </p:txBody>
      </p:sp>
      <p:sp>
        <p:nvSpPr>
          <p:cNvPr id="5" name="Номер слайда 4"/>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117</a:t>
            </a:fld>
            <a:endParaRPr lang="ru-RU"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285728"/>
            <a:ext cx="8181726" cy="4628728"/>
          </a:xfrm>
        </p:spPr>
        <p:txBody>
          <a:bodyPr/>
          <a:lstStyle/>
          <a:p>
            <a:pPr>
              <a:buFont typeface="Wingdings" pitchFamily="2" charset="2"/>
              <a:buChar char="v"/>
            </a:pPr>
            <a:r>
              <a:rPr lang="ru-RU" sz="1800" dirty="0" smtClean="0">
                <a:latin typeface="Times New Roman" pitchFamily="18" charset="0"/>
                <a:cs typeface="Times New Roman" pitchFamily="18" charset="0"/>
              </a:rPr>
              <a:t>Продолжить  системы  мониторинга образовательного  процесса в школе.</a:t>
            </a:r>
          </a:p>
          <a:p>
            <a:pPr>
              <a:buFont typeface="Wingdings" pitchFamily="2" charset="2"/>
              <a:buChar char="v"/>
            </a:pPr>
            <a:r>
              <a:rPr lang="ru-RU" sz="1800" dirty="0" smtClean="0">
                <a:latin typeface="Times New Roman" pitchFamily="18" charset="0"/>
                <a:cs typeface="Times New Roman" pitchFamily="18" charset="0"/>
              </a:rPr>
              <a:t>Сохранять и развивать  интеллектуальный  и творческий потенциала обучающихся.</a:t>
            </a:r>
          </a:p>
          <a:p>
            <a:pPr>
              <a:buFont typeface="Wingdings" pitchFamily="2" charset="2"/>
              <a:buChar char="v"/>
            </a:pPr>
            <a:r>
              <a:rPr lang="ru-RU" sz="1800" dirty="0" smtClean="0">
                <a:latin typeface="Times New Roman" pitchFamily="18" charset="0"/>
                <a:cs typeface="Times New Roman" pitchFamily="18" charset="0"/>
              </a:rPr>
              <a:t>Педагогическому коллективу  необходимо обратить внимание  на усиление организации проектной  и научной деятельности обучающихся,  на рост  личностных достижений всех участников образовательного процесса.</a:t>
            </a:r>
          </a:p>
          <a:p>
            <a:pPr>
              <a:buFont typeface="Wingdings" pitchFamily="2" charset="2"/>
              <a:buChar char="v"/>
            </a:pPr>
            <a:r>
              <a:rPr lang="ru-RU" sz="1800" dirty="0" smtClean="0">
                <a:latin typeface="Times New Roman" pitchFamily="18" charset="0"/>
                <a:cs typeface="Times New Roman" pitchFamily="18" charset="0"/>
              </a:rPr>
              <a:t>Педагогическому коллективу активнее  использовать Интернет-ресурсы в учебной и  внеурочный деятельности.</a:t>
            </a:r>
          </a:p>
          <a:p>
            <a:pPr>
              <a:buFont typeface="Wingdings" pitchFamily="2" charset="2"/>
              <a:buChar char="v"/>
            </a:pPr>
            <a:r>
              <a:rPr lang="ru-RU" sz="1800" dirty="0" smtClean="0">
                <a:latin typeface="Times New Roman" pitchFamily="18" charset="0"/>
                <a:cs typeface="Times New Roman" pitchFamily="18" charset="0"/>
              </a:rPr>
              <a:t>Педагогическому коллективу активнее тиражировать свой положительный опыт работы, в том числе на уровне района и города.</a:t>
            </a:r>
          </a:p>
          <a:p>
            <a:endParaRPr lang="ru-RU" sz="1800" dirty="0" smtClean="0"/>
          </a:p>
          <a:p>
            <a:pPr>
              <a:buNone/>
            </a:pPr>
            <a:endParaRPr lang="ru-RU" sz="1800" dirty="0" smtClean="0"/>
          </a:p>
          <a:p>
            <a:pPr>
              <a:buNone/>
            </a:pPr>
            <a:endParaRPr lang="ru-RU" sz="1800" dirty="0" smtClean="0"/>
          </a:p>
          <a:p>
            <a:endParaRPr lang="ru-RU" sz="1800" dirty="0" smtClean="0"/>
          </a:p>
          <a:p>
            <a:endParaRPr lang="ru-RU" sz="1800" dirty="0" smtClean="0"/>
          </a:p>
          <a:p>
            <a:endParaRPr lang="ru-RU" sz="1800" dirty="0" smtClean="0"/>
          </a:p>
          <a:p>
            <a:endParaRPr lang="ru-RU" sz="1800" dirty="0" smtClean="0"/>
          </a:p>
        </p:txBody>
      </p:sp>
      <p:sp>
        <p:nvSpPr>
          <p:cNvPr id="6" name="Номер слайда 5"/>
          <p:cNvSpPr>
            <a:spLocks noGrp="1"/>
          </p:cNvSpPr>
          <p:nvPr>
            <p:ph type="sldNum" sz="quarter" idx="12"/>
          </p:nvPr>
        </p:nvSpPr>
        <p:spPr>
          <a:xfrm>
            <a:off x="8501090" y="6407944"/>
            <a:ext cx="511942" cy="365125"/>
          </a:xfrm>
        </p:spPr>
        <p:txBody>
          <a:bodyPr/>
          <a:lstStyle/>
          <a:p>
            <a:pPr>
              <a:defRPr/>
            </a:pPr>
            <a:fld id="{55FFFF87-47F9-4AE3-8C97-3A4F2DC666DE}" type="slidenum">
              <a:rPr lang="ru-RU" smtClean="0"/>
              <a:pPr>
                <a:defRPr/>
              </a:pPr>
              <a:t>118</a:t>
            </a:fld>
            <a:endParaRPr lang="ru-RU" dirty="0"/>
          </a:p>
        </p:txBody>
      </p:sp>
      <p:pic>
        <p:nvPicPr>
          <p:cNvPr id="4" name="Picture 2" descr="http://cs410726.vk.me/v410726070/3fad/gKQfjEdHfmY.jpg"/>
          <p:cNvPicPr>
            <a:picLocks noChangeAspect="1" noChangeArrowheads="1"/>
          </p:cNvPicPr>
          <p:nvPr/>
        </p:nvPicPr>
        <p:blipFill>
          <a:blip r:embed="rId2" cstate="email"/>
          <a:srcRect/>
          <a:stretch>
            <a:fillRect/>
          </a:stretch>
        </p:blipFill>
        <p:spPr bwMode="auto">
          <a:xfrm>
            <a:off x="5241341" y="4000504"/>
            <a:ext cx="3579137" cy="23702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Заголовок 1"/>
          <p:cNvSpPr>
            <a:spLocks noGrp="1"/>
          </p:cNvSpPr>
          <p:nvPr>
            <p:ph type="title"/>
          </p:nvPr>
        </p:nvSpPr>
        <p:spPr/>
        <p:txBody>
          <a:bodyPr>
            <a:normAutofit/>
          </a:bodyPr>
          <a:lstStyle/>
          <a:p>
            <a:pPr algn="ctr" eaLnBrk="1" hangingPunct="1"/>
            <a:r>
              <a:rPr lang="ru-RU" sz="2000" i="1" dirty="0" smtClean="0">
                <a:latin typeface="Times New Roman" pitchFamily="18" charset="0"/>
                <a:cs typeface="Times New Roman" pitchFamily="18" charset="0"/>
              </a:rPr>
              <a:t>Администрация и педагогический коллектив ГБОУ СОШ №591 желает обучающимся успехов в учебной и внеурочной деятельности в 2013-2014 учебному году.</a:t>
            </a:r>
          </a:p>
        </p:txBody>
      </p:sp>
      <p:pic>
        <p:nvPicPr>
          <p:cNvPr id="138242" name="Picture 2" descr="http://cs410726.vk.me/v410726070/4010/lICjRZ_Zus4.jpg"/>
          <p:cNvPicPr>
            <a:picLocks noChangeAspect="1" noChangeArrowheads="1"/>
          </p:cNvPicPr>
          <p:nvPr/>
        </p:nvPicPr>
        <p:blipFill>
          <a:blip r:embed="rId2" cstate="email"/>
          <a:srcRect/>
          <a:stretch>
            <a:fillRect/>
          </a:stretch>
        </p:blipFill>
        <p:spPr bwMode="auto">
          <a:xfrm>
            <a:off x="6429388" y="4572008"/>
            <a:ext cx="2202006" cy="1969669"/>
          </a:xfrm>
          <a:prstGeom prst="rect">
            <a:avLst/>
          </a:prstGeom>
          <a:noFill/>
          <a:effectLst>
            <a:softEdge rad="127000"/>
          </a:effectLst>
        </p:spPr>
      </p:pic>
      <p:pic>
        <p:nvPicPr>
          <p:cNvPr id="129026" name="Picture 2" descr="http://cs410726.vk.me/v410726070/3f77/3Xkg3PNuLPc.jpg"/>
          <p:cNvPicPr>
            <a:picLocks noChangeAspect="1" noChangeArrowheads="1"/>
          </p:cNvPicPr>
          <p:nvPr/>
        </p:nvPicPr>
        <p:blipFill>
          <a:blip r:embed="rId3" cstate="email"/>
          <a:srcRect/>
          <a:stretch>
            <a:fillRect/>
          </a:stretch>
        </p:blipFill>
        <p:spPr bwMode="auto">
          <a:xfrm>
            <a:off x="1285852" y="1142984"/>
            <a:ext cx="7072362" cy="3786214"/>
          </a:xfrm>
          <a:prstGeom prst="rect">
            <a:avLst/>
          </a:prstGeom>
          <a:noFill/>
          <a:effectLst>
            <a:softEdge rad="635000"/>
          </a:effectLst>
        </p:spPr>
      </p:pic>
      <p:pic>
        <p:nvPicPr>
          <p:cNvPr id="129028" name="Picture 4" descr="http://cs410726.vk.me/v410726070/4046/zxQOY73rNAU.jpg"/>
          <p:cNvPicPr>
            <a:picLocks noChangeAspect="1" noChangeArrowheads="1"/>
          </p:cNvPicPr>
          <p:nvPr/>
        </p:nvPicPr>
        <p:blipFill>
          <a:blip r:embed="rId4" cstate="email"/>
          <a:srcRect/>
          <a:stretch>
            <a:fillRect/>
          </a:stretch>
        </p:blipFill>
        <p:spPr bwMode="auto">
          <a:xfrm>
            <a:off x="428596" y="4429132"/>
            <a:ext cx="3344055" cy="2214554"/>
          </a:xfrm>
          <a:prstGeom prst="rect">
            <a:avLst/>
          </a:prstGeom>
          <a:noFill/>
          <a:effectLst>
            <a:softEdge rad="317500"/>
          </a:effectLst>
        </p:spPr>
      </p:pic>
      <p:sp>
        <p:nvSpPr>
          <p:cNvPr id="6" name="Номер слайда 5"/>
          <p:cNvSpPr>
            <a:spLocks noGrp="1"/>
          </p:cNvSpPr>
          <p:nvPr>
            <p:ph type="sldNum" sz="quarter" idx="12"/>
          </p:nvPr>
        </p:nvSpPr>
        <p:spPr>
          <a:xfrm>
            <a:off x="8429652" y="6407944"/>
            <a:ext cx="583380" cy="365125"/>
          </a:xfrm>
        </p:spPr>
        <p:txBody>
          <a:bodyPr/>
          <a:lstStyle/>
          <a:p>
            <a:pPr>
              <a:defRPr/>
            </a:pPr>
            <a:fld id="{55FFFF87-47F9-4AE3-8C97-3A4F2DC666DE}" type="slidenum">
              <a:rPr lang="ru-RU" smtClean="0"/>
              <a:pPr>
                <a:defRPr/>
              </a:pPr>
              <a:t>119</a:t>
            </a:fld>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Содержимое 2"/>
          <p:cNvSpPr>
            <a:spLocks noGrp="1"/>
          </p:cNvSpPr>
          <p:nvPr>
            <p:ph idx="1"/>
          </p:nvPr>
        </p:nvSpPr>
        <p:spPr>
          <a:xfrm>
            <a:off x="467544" y="260648"/>
            <a:ext cx="8229600" cy="4525963"/>
          </a:xfrm>
        </p:spPr>
        <p:txBody>
          <a:bodyPr>
            <a:normAutofit fontScale="92500" lnSpcReduction="10000"/>
          </a:bodyPr>
          <a:lstStyle/>
          <a:p>
            <a:pPr>
              <a:lnSpc>
                <a:spcPct val="90000"/>
              </a:lnSpc>
              <a:buNone/>
            </a:pPr>
            <a:r>
              <a:rPr lang="ru-RU" sz="1800" dirty="0" smtClean="0">
                <a:latin typeface="Times New Roman" pitchFamily="18" charset="0"/>
                <a:cs typeface="Times New Roman" pitchFamily="18" charset="0"/>
              </a:rPr>
              <a:t>Количество обучающихся: 	542 чел.</a:t>
            </a:r>
          </a:p>
          <a:p>
            <a:pPr>
              <a:lnSpc>
                <a:spcPct val="90000"/>
              </a:lnSpc>
              <a:buNone/>
            </a:pPr>
            <a:r>
              <a:rPr lang="ru-RU" sz="1800" dirty="0" smtClean="0">
                <a:latin typeface="Times New Roman" pitchFamily="18" charset="0"/>
                <a:cs typeface="Times New Roman" pitchFamily="18" charset="0"/>
              </a:rPr>
              <a:t>Количество классов: 	         21	</a:t>
            </a:r>
          </a:p>
          <a:p>
            <a:pPr>
              <a:lnSpc>
                <a:spcPct val="90000"/>
              </a:lnSpc>
              <a:buNone/>
            </a:pPr>
            <a:r>
              <a:rPr lang="ru-RU" sz="1800" b="1" dirty="0" smtClean="0">
                <a:latin typeface="Times New Roman" pitchFamily="18" charset="0"/>
                <a:cs typeface="Times New Roman" pitchFamily="18" charset="0"/>
              </a:rPr>
              <a:t>из них:</a:t>
            </a:r>
          </a:p>
          <a:p>
            <a:pPr>
              <a:lnSpc>
                <a:spcPct val="90000"/>
              </a:lnSpc>
              <a:buNone/>
            </a:pPr>
            <a:r>
              <a:rPr lang="ru-RU" sz="1800" dirty="0" smtClean="0">
                <a:latin typeface="Times New Roman" pitchFamily="18" charset="0"/>
                <a:cs typeface="Times New Roman" pitchFamily="18" charset="0"/>
              </a:rPr>
              <a:t>начальная школа: 		         9</a:t>
            </a:r>
          </a:p>
          <a:p>
            <a:pPr>
              <a:lnSpc>
                <a:spcPct val="90000"/>
              </a:lnSpc>
              <a:buNone/>
            </a:pPr>
            <a:r>
              <a:rPr lang="ru-RU" sz="1800" dirty="0" smtClean="0">
                <a:latin typeface="Times New Roman" pitchFamily="18" charset="0"/>
                <a:cs typeface="Times New Roman" pitchFamily="18" charset="0"/>
              </a:rPr>
              <a:t>основная школа: 		         10</a:t>
            </a:r>
          </a:p>
          <a:p>
            <a:pPr>
              <a:lnSpc>
                <a:spcPct val="90000"/>
              </a:lnSpc>
              <a:buNone/>
            </a:pPr>
            <a:r>
              <a:rPr lang="ru-RU" sz="1800" dirty="0" smtClean="0">
                <a:latin typeface="Times New Roman" pitchFamily="18" charset="0"/>
                <a:cs typeface="Times New Roman" pitchFamily="18" charset="0"/>
              </a:rPr>
              <a:t>старшая школа: 		         2</a:t>
            </a:r>
          </a:p>
          <a:p>
            <a:pPr>
              <a:lnSpc>
                <a:spcPct val="90000"/>
              </a:lnSpc>
              <a:buNone/>
            </a:pPr>
            <a:r>
              <a:rPr lang="ru-RU" sz="1800" dirty="0" smtClean="0">
                <a:latin typeface="Times New Roman" pitchFamily="18" charset="0"/>
                <a:cs typeface="Times New Roman" pitchFamily="18" charset="0"/>
              </a:rPr>
              <a:t>ГПД: 		                          13</a:t>
            </a:r>
          </a:p>
          <a:p>
            <a:pPr>
              <a:lnSpc>
                <a:spcPct val="90000"/>
              </a:lnSpc>
              <a:buNone/>
            </a:pPr>
            <a:r>
              <a:rPr lang="ru-RU" sz="1800" dirty="0" smtClean="0">
                <a:latin typeface="Times New Roman" pitchFamily="18" charset="0"/>
                <a:cs typeface="Times New Roman" pitchFamily="18" charset="0"/>
              </a:rPr>
              <a:t>Кружков, секций: 		         17</a:t>
            </a:r>
          </a:p>
          <a:p>
            <a:pPr algn="ctr">
              <a:buFont typeface="Wingdings" pitchFamily="2" charset="2"/>
              <a:buNone/>
            </a:pPr>
            <a:endParaRPr lang="ru-RU" sz="1800" dirty="0" smtClean="0">
              <a:latin typeface="Times New Roman" pitchFamily="18" charset="0"/>
              <a:cs typeface="Times New Roman" pitchFamily="18" charset="0"/>
            </a:endParaRPr>
          </a:p>
          <a:p>
            <a:pPr algn="ctr">
              <a:buFont typeface="Wingdings" pitchFamily="2" charset="2"/>
              <a:buNone/>
            </a:pPr>
            <a:endParaRPr lang="ru-RU" sz="1800" dirty="0" smtClean="0">
              <a:latin typeface="Times New Roman" pitchFamily="18" charset="0"/>
              <a:cs typeface="Times New Roman" pitchFamily="18" charset="0"/>
            </a:endParaRPr>
          </a:p>
          <a:p>
            <a:pPr algn="ctr">
              <a:buFont typeface="Wingdings" pitchFamily="2" charset="2"/>
              <a:buNone/>
            </a:pPr>
            <a:endParaRPr lang="ru-RU" sz="1800" dirty="0" smtClean="0">
              <a:latin typeface="Times New Roman" pitchFamily="18" charset="0"/>
              <a:cs typeface="Times New Roman" pitchFamily="18" charset="0"/>
            </a:endParaRPr>
          </a:p>
          <a:p>
            <a:pPr>
              <a:buFont typeface="Wingdings" pitchFamily="2" charset="2"/>
              <a:buNone/>
            </a:pPr>
            <a:r>
              <a:rPr lang="ru-RU" sz="1800" b="1" i="1" dirty="0" smtClean="0">
                <a:latin typeface="Times New Roman" pitchFamily="18" charset="0"/>
                <a:cs typeface="Times New Roman" pitchFamily="18" charset="0"/>
              </a:rPr>
              <a:t>Число обучающихся:</a:t>
            </a:r>
          </a:p>
          <a:p>
            <a:pPr>
              <a:buFont typeface="Wingdings" pitchFamily="2" charset="2"/>
              <a:buNone/>
            </a:pPr>
            <a:r>
              <a:rPr lang="ru-RU" sz="1800" dirty="0" smtClean="0">
                <a:latin typeface="Times New Roman" pitchFamily="18" charset="0"/>
                <a:cs typeface="Times New Roman" pitchFamily="18" charset="0"/>
              </a:rPr>
              <a:t>Начальная школа:     235 чел.</a:t>
            </a:r>
          </a:p>
          <a:p>
            <a:pPr>
              <a:buFont typeface="Wingdings" pitchFamily="2" charset="2"/>
              <a:buNone/>
            </a:pPr>
            <a:r>
              <a:rPr lang="ru-RU" sz="1800" dirty="0" smtClean="0">
                <a:latin typeface="Times New Roman" pitchFamily="18" charset="0"/>
                <a:cs typeface="Times New Roman" pitchFamily="18" charset="0"/>
              </a:rPr>
              <a:t>Основная школа:      259 чел.</a:t>
            </a:r>
          </a:p>
          <a:p>
            <a:pPr>
              <a:buFont typeface="Wingdings" pitchFamily="2" charset="2"/>
              <a:buNone/>
            </a:pPr>
            <a:r>
              <a:rPr lang="ru-RU" sz="1800" dirty="0" smtClean="0">
                <a:latin typeface="Times New Roman" pitchFamily="18" charset="0"/>
                <a:cs typeface="Times New Roman" pitchFamily="18" charset="0"/>
              </a:rPr>
              <a:t>Старшая школа:        48 чел.</a:t>
            </a:r>
          </a:p>
          <a:p>
            <a:pPr>
              <a:buFont typeface="Wingdings" pitchFamily="2" charset="2"/>
              <a:buNone/>
            </a:pPr>
            <a:r>
              <a:rPr lang="ru-RU" sz="1800" dirty="0" smtClean="0">
                <a:latin typeface="Times New Roman" pitchFamily="18" charset="0"/>
                <a:cs typeface="Times New Roman" pitchFamily="18" charset="0"/>
              </a:rPr>
              <a:t>ГПД:	                    335 чел.</a:t>
            </a:r>
          </a:p>
        </p:txBody>
      </p:sp>
      <p:pic>
        <p:nvPicPr>
          <p:cNvPr id="64514" name="Picture 2" descr="http://cs9456.vk.me/v9456070/15a0/0saggTQ1_Ds.jpg"/>
          <p:cNvPicPr>
            <a:picLocks noChangeAspect="1" noChangeArrowheads="1"/>
          </p:cNvPicPr>
          <p:nvPr/>
        </p:nvPicPr>
        <p:blipFill>
          <a:blip r:embed="rId2" cstate="email"/>
          <a:srcRect/>
          <a:stretch>
            <a:fillRect/>
          </a:stretch>
        </p:blipFill>
        <p:spPr bwMode="auto">
          <a:xfrm>
            <a:off x="4429124" y="1071546"/>
            <a:ext cx="4415442" cy="2924065"/>
          </a:xfrm>
          <a:prstGeom prst="rect">
            <a:avLst/>
          </a:prstGeom>
          <a:ln>
            <a:noFill/>
          </a:ln>
          <a:effectLst>
            <a:softEdge rad="317500"/>
          </a:effectLst>
        </p:spPr>
      </p:pic>
      <p:sp>
        <p:nvSpPr>
          <p:cNvPr id="6" name="TextBox 5"/>
          <p:cNvSpPr txBox="1"/>
          <p:nvPr/>
        </p:nvSpPr>
        <p:spPr>
          <a:xfrm>
            <a:off x="4143372" y="4857760"/>
            <a:ext cx="4643470" cy="1477328"/>
          </a:xfrm>
          <a:prstGeom prst="rect">
            <a:avLst/>
          </a:prstGeom>
          <a:noFill/>
        </p:spPr>
        <p:txBody>
          <a:bodyPr wrap="square" rtlCol="0">
            <a:spAutoFit/>
          </a:bodyPr>
          <a:lstStyle/>
          <a:p>
            <a:r>
              <a:rPr lang="ru-RU" dirty="0" smtClean="0">
                <a:latin typeface="Times New Roman" pitchFamily="18" charset="0"/>
                <a:cs typeface="Times New Roman" pitchFamily="18" charset="0"/>
              </a:rPr>
              <a:t>Увеличение количества обучающихся свидетельствует о стабильном развитии ОУ, так как отток обучающихся из школы минимален и связан, чаще всего, с переездом семей в другие районы города.</a:t>
            </a:r>
            <a:endParaRPr lang="ru-RU"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pPr>
              <a:defRPr/>
            </a:pPr>
            <a:fld id="{55FFFF87-47F9-4AE3-8C97-3A4F2DC666DE}" type="slidenum">
              <a:rPr lang="ru-RU" smtClean="0"/>
              <a:pPr>
                <a:defRPr/>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8575675" cy="1520825"/>
          </a:xfrm>
        </p:spPr>
        <p:txBody>
          <a:bodyPr>
            <a:normAutofit/>
          </a:bodyPr>
          <a:lstStyle/>
          <a:p>
            <a:pPr algn="ctr" eaLnBrk="1" hangingPunct="1"/>
            <a:r>
              <a:rPr lang="ru-RU" sz="2400" b="1" i="1" dirty="0" smtClean="0">
                <a:solidFill>
                  <a:schemeClr val="tx1"/>
                </a:solidFill>
                <a:latin typeface="Times New Roman" pitchFamily="18" charset="0"/>
                <a:cs typeface="Times New Roman" pitchFamily="18" charset="0"/>
              </a:rPr>
              <a:t>Формы обеспечения государственно-общественного характера управления</a:t>
            </a:r>
          </a:p>
        </p:txBody>
      </p:sp>
      <p:sp>
        <p:nvSpPr>
          <p:cNvPr id="11267" name="Rectangle 3"/>
          <p:cNvSpPr>
            <a:spLocks noGrp="1" noChangeArrowheads="1"/>
          </p:cNvSpPr>
          <p:nvPr>
            <p:ph type="body" sz="half" idx="1"/>
          </p:nvPr>
        </p:nvSpPr>
        <p:spPr>
          <a:xfrm>
            <a:off x="1571604" y="2500306"/>
            <a:ext cx="2919434" cy="3519494"/>
          </a:xfrm>
        </p:spPr>
        <p:txBody>
          <a:bodyPr/>
          <a:lstStyle/>
          <a:p>
            <a:pPr eaLnBrk="1" hangingPunct="1">
              <a:buFont typeface="Wingdings" pitchFamily="2" charset="2"/>
              <a:buNone/>
            </a:pPr>
            <a:endParaRPr lang="ru-RU" sz="2500" b="1" dirty="0" smtClean="0"/>
          </a:p>
          <a:p>
            <a:pPr eaLnBrk="1" hangingPunct="1">
              <a:buFont typeface="Wingdings" pitchFamily="2" charset="2"/>
              <a:buNone/>
            </a:pPr>
            <a:endParaRPr lang="ru-RU" sz="2500" b="1" dirty="0" smtClean="0"/>
          </a:p>
          <a:p>
            <a:pPr eaLnBrk="1" hangingPunct="1">
              <a:buFont typeface="Wingdings" pitchFamily="2" charset="2"/>
              <a:buNone/>
            </a:pPr>
            <a:endParaRPr lang="ru-RU" sz="2500" b="1" dirty="0" smtClean="0"/>
          </a:p>
          <a:p>
            <a:pPr eaLnBrk="1" hangingPunct="1">
              <a:buFont typeface="Wingdings" pitchFamily="2" charset="2"/>
              <a:buNone/>
            </a:pPr>
            <a:endParaRPr lang="ru-RU" sz="2500" b="1" dirty="0" smtClean="0"/>
          </a:p>
          <a:p>
            <a:pPr eaLnBrk="1" hangingPunct="1">
              <a:buFont typeface="Wingdings" pitchFamily="2" charset="2"/>
              <a:buNone/>
            </a:pPr>
            <a:endParaRPr lang="ru-RU" sz="2500" b="1" dirty="0" smtClean="0"/>
          </a:p>
        </p:txBody>
      </p:sp>
      <p:grpSp>
        <p:nvGrpSpPr>
          <p:cNvPr id="11268" name="Organization Chart 36"/>
          <p:cNvGrpSpPr>
            <a:grpSpLocks noChangeAspect="1"/>
          </p:cNvGrpSpPr>
          <p:nvPr/>
        </p:nvGrpSpPr>
        <p:grpSpPr bwMode="auto">
          <a:xfrm>
            <a:off x="285720" y="1142984"/>
            <a:ext cx="8502291" cy="3786214"/>
            <a:chOff x="2914" y="1081"/>
            <a:chExt cx="1171" cy="2550"/>
          </a:xfrm>
        </p:grpSpPr>
        <p:cxnSp>
          <p:nvCxnSpPr>
            <p:cNvPr id="11269" name="_s20573"/>
            <p:cNvCxnSpPr>
              <a:cxnSpLocks noChangeShapeType="1"/>
              <a:stCxn id="29" idx="1"/>
              <a:endCxn id="26" idx="2"/>
            </p:cNvCxnSpPr>
            <p:nvPr/>
          </p:nvCxnSpPr>
          <p:spPr bwMode="auto">
            <a:xfrm rot="10800000" flipH="1">
              <a:off x="2946" y="2573"/>
              <a:ext cx="150" cy="853"/>
            </a:xfrm>
            <a:prstGeom prst="bentConnector4">
              <a:avLst>
                <a:gd name="adj1" fmla="val -20954"/>
                <a:gd name="adj2" fmla="val 62046"/>
              </a:avLst>
            </a:prstGeom>
            <a:noFill/>
            <a:ln w="28575">
              <a:solidFill>
                <a:schemeClr val="bg2"/>
              </a:solidFill>
              <a:miter lim="800000"/>
              <a:headEnd/>
              <a:tailEnd/>
            </a:ln>
          </p:spPr>
        </p:cxnSp>
        <p:cxnSp>
          <p:nvCxnSpPr>
            <p:cNvPr id="11270" name="_s20571"/>
            <p:cNvCxnSpPr>
              <a:cxnSpLocks noChangeShapeType="1"/>
              <a:stCxn id="28" idx="1"/>
              <a:endCxn id="26" idx="2"/>
            </p:cNvCxnSpPr>
            <p:nvPr/>
          </p:nvCxnSpPr>
          <p:spPr bwMode="auto">
            <a:xfrm rot="10800000">
              <a:off x="3096" y="2573"/>
              <a:ext cx="161" cy="224"/>
            </a:xfrm>
            <a:prstGeom prst="bentConnector2">
              <a:avLst/>
            </a:prstGeom>
            <a:noFill/>
            <a:ln w="28575">
              <a:solidFill>
                <a:schemeClr val="bg2"/>
              </a:solidFill>
              <a:miter lim="800000"/>
              <a:headEnd/>
              <a:tailEnd/>
            </a:ln>
          </p:spPr>
        </p:cxnSp>
        <p:cxnSp>
          <p:nvCxnSpPr>
            <p:cNvPr id="11271" name="_s20569"/>
            <p:cNvCxnSpPr>
              <a:cxnSpLocks noChangeShapeType="1"/>
              <a:stCxn id="27" idx="1"/>
              <a:endCxn id="26" idx="2"/>
            </p:cNvCxnSpPr>
            <p:nvPr/>
          </p:nvCxnSpPr>
          <p:spPr bwMode="auto">
            <a:xfrm rot="10800000">
              <a:off x="3096" y="2573"/>
              <a:ext cx="170" cy="578"/>
            </a:xfrm>
            <a:prstGeom prst="bentConnector2">
              <a:avLst/>
            </a:prstGeom>
            <a:noFill/>
            <a:ln w="28575">
              <a:solidFill>
                <a:schemeClr val="bg2"/>
              </a:solidFill>
              <a:miter lim="800000"/>
              <a:headEnd/>
              <a:tailEnd/>
            </a:ln>
          </p:spPr>
        </p:cxnSp>
        <p:cxnSp>
          <p:nvCxnSpPr>
            <p:cNvPr id="11272" name="_s20567"/>
            <p:cNvCxnSpPr>
              <a:cxnSpLocks noChangeShapeType="1"/>
              <a:stCxn id="26" idx="0"/>
              <a:endCxn id="25" idx="2"/>
            </p:cNvCxnSpPr>
            <p:nvPr/>
          </p:nvCxnSpPr>
          <p:spPr bwMode="auto">
            <a:xfrm rot="16200000" flipV="1">
              <a:off x="2919" y="1979"/>
              <a:ext cx="320" cy="35"/>
            </a:xfrm>
            <a:prstGeom prst="bentConnector3">
              <a:avLst>
                <a:gd name="adj1" fmla="val 50000"/>
              </a:avLst>
            </a:prstGeom>
            <a:noFill/>
            <a:ln w="28575">
              <a:solidFill>
                <a:schemeClr val="bg2"/>
              </a:solidFill>
              <a:miter lim="800000"/>
              <a:headEnd/>
              <a:tailEnd/>
            </a:ln>
          </p:spPr>
        </p:cxnSp>
        <p:cxnSp>
          <p:nvCxnSpPr>
            <p:cNvPr id="11273" name="_s20558"/>
            <p:cNvCxnSpPr>
              <a:cxnSpLocks noChangeShapeType="1"/>
              <a:endCxn id="18" idx="2"/>
            </p:cNvCxnSpPr>
            <p:nvPr/>
          </p:nvCxnSpPr>
          <p:spPr bwMode="auto">
            <a:xfrm flipV="1">
              <a:off x="2914" y="1370"/>
              <a:ext cx="186" cy="323"/>
            </a:xfrm>
            <a:prstGeom prst="bentConnector2">
              <a:avLst/>
            </a:prstGeom>
            <a:noFill/>
            <a:ln w="28575">
              <a:solidFill>
                <a:schemeClr val="bg2"/>
              </a:solidFill>
              <a:miter lim="800000"/>
              <a:headEnd/>
              <a:tailEnd/>
            </a:ln>
          </p:spPr>
        </p:cxnSp>
        <p:cxnSp>
          <p:nvCxnSpPr>
            <p:cNvPr id="11274" name="_s20556"/>
            <p:cNvCxnSpPr>
              <a:cxnSpLocks noChangeShapeType="1"/>
              <a:stCxn id="24" idx="1"/>
              <a:endCxn id="23" idx="2"/>
            </p:cNvCxnSpPr>
            <p:nvPr/>
          </p:nvCxnSpPr>
          <p:spPr bwMode="auto">
            <a:xfrm rot="10800000" flipH="1">
              <a:off x="3293" y="2021"/>
              <a:ext cx="136" cy="280"/>
            </a:xfrm>
            <a:prstGeom prst="bentConnector4">
              <a:avLst>
                <a:gd name="adj1" fmla="val -10907"/>
                <a:gd name="adj2" fmla="val 75569"/>
              </a:avLst>
            </a:prstGeom>
            <a:noFill/>
            <a:ln w="28575">
              <a:solidFill>
                <a:schemeClr val="bg2"/>
              </a:solidFill>
              <a:miter lim="800000"/>
              <a:headEnd/>
              <a:tailEnd/>
            </a:ln>
          </p:spPr>
        </p:cxnSp>
        <p:cxnSp>
          <p:nvCxnSpPr>
            <p:cNvPr id="11275" name="_s20554"/>
            <p:cNvCxnSpPr>
              <a:cxnSpLocks noChangeShapeType="1"/>
              <a:stCxn id="23" idx="0"/>
              <a:endCxn id="19" idx="2"/>
            </p:cNvCxnSpPr>
            <p:nvPr/>
          </p:nvCxnSpPr>
          <p:spPr bwMode="auto">
            <a:xfrm rot="5400000" flipH="1" flipV="1">
              <a:off x="3555" y="1484"/>
              <a:ext cx="123" cy="376"/>
            </a:xfrm>
            <a:prstGeom prst="bentConnector3">
              <a:avLst>
                <a:gd name="adj1" fmla="val 50000"/>
              </a:avLst>
            </a:prstGeom>
            <a:noFill/>
            <a:ln w="28575">
              <a:solidFill>
                <a:schemeClr val="bg2"/>
              </a:solidFill>
              <a:miter lim="800000"/>
              <a:headEnd/>
              <a:tailEnd/>
            </a:ln>
          </p:spPr>
        </p:cxnSp>
        <p:cxnSp>
          <p:nvCxnSpPr>
            <p:cNvPr id="11276" name="_s20552"/>
            <p:cNvCxnSpPr>
              <a:cxnSpLocks noChangeShapeType="1"/>
              <a:stCxn id="22" idx="1"/>
              <a:endCxn id="21" idx="2"/>
            </p:cNvCxnSpPr>
            <p:nvPr/>
          </p:nvCxnSpPr>
          <p:spPr bwMode="auto">
            <a:xfrm rot="10800000" flipH="1">
              <a:off x="3622" y="3153"/>
              <a:ext cx="227" cy="282"/>
            </a:xfrm>
            <a:prstGeom prst="bentConnector4">
              <a:avLst>
                <a:gd name="adj1" fmla="val -13900"/>
                <a:gd name="adj2" fmla="val 75532"/>
              </a:avLst>
            </a:prstGeom>
            <a:noFill/>
            <a:ln w="28575">
              <a:solidFill>
                <a:schemeClr val="bg2"/>
              </a:solidFill>
              <a:miter lim="800000"/>
              <a:headEnd/>
              <a:tailEnd/>
            </a:ln>
          </p:spPr>
        </p:cxnSp>
        <p:cxnSp>
          <p:nvCxnSpPr>
            <p:cNvPr id="11277" name="_s20550"/>
            <p:cNvCxnSpPr>
              <a:cxnSpLocks noChangeShapeType="1"/>
              <a:stCxn id="21" idx="1"/>
              <a:endCxn id="20" idx="2"/>
            </p:cNvCxnSpPr>
            <p:nvPr/>
          </p:nvCxnSpPr>
          <p:spPr bwMode="auto">
            <a:xfrm rot="10800000" flipH="1">
              <a:off x="3622" y="2669"/>
              <a:ext cx="217" cy="340"/>
            </a:xfrm>
            <a:prstGeom prst="bentConnector4">
              <a:avLst>
                <a:gd name="adj1" fmla="val -14518"/>
                <a:gd name="adj2" fmla="val 71176"/>
              </a:avLst>
            </a:prstGeom>
            <a:noFill/>
            <a:ln w="28575">
              <a:solidFill>
                <a:schemeClr val="bg2"/>
              </a:solidFill>
              <a:miter lim="800000"/>
              <a:headEnd/>
              <a:tailEnd/>
            </a:ln>
          </p:spPr>
        </p:cxnSp>
        <p:cxnSp>
          <p:nvCxnSpPr>
            <p:cNvPr id="11278" name="_s20542"/>
            <p:cNvCxnSpPr>
              <a:cxnSpLocks noChangeShapeType="1"/>
              <a:stCxn id="20" idx="0"/>
              <a:endCxn id="19" idx="2"/>
            </p:cNvCxnSpPr>
            <p:nvPr/>
          </p:nvCxnSpPr>
          <p:spPr bwMode="auto">
            <a:xfrm rot="16200000" flipV="1">
              <a:off x="3436" y="1978"/>
              <a:ext cx="771" cy="34"/>
            </a:xfrm>
            <a:prstGeom prst="bentConnector3">
              <a:avLst>
                <a:gd name="adj1" fmla="val 50000"/>
              </a:avLst>
            </a:prstGeom>
            <a:noFill/>
            <a:ln w="28575">
              <a:solidFill>
                <a:schemeClr val="bg2"/>
              </a:solidFill>
              <a:miter lim="800000"/>
              <a:headEnd/>
              <a:tailEnd/>
            </a:ln>
          </p:spPr>
        </p:cxnSp>
        <p:cxnSp>
          <p:nvCxnSpPr>
            <p:cNvPr id="11279" name="_s20521"/>
            <p:cNvCxnSpPr>
              <a:cxnSpLocks noChangeShapeType="1"/>
              <a:stCxn id="19" idx="1"/>
              <a:endCxn id="18" idx="3"/>
            </p:cNvCxnSpPr>
            <p:nvPr/>
          </p:nvCxnSpPr>
          <p:spPr bwMode="auto">
            <a:xfrm rot="10800000">
              <a:off x="3287" y="1226"/>
              <a:ext cx="237" cy="145"/>
            </a:xfrm>
            <a:prstGeom prst="bentConnector3">
              <a:avLst>
                <a:gd name="adj1" fmla="val 50000"/>
              </a:avLst>
            </a:prstGeom>
            <a:noFill/>
            <a:ln w="28575">
              <a:solidFill>
                <a:schemeClr val="bg2"/>
              </a:solidFill>
              <a:miter lim="800000"/>
              <a:headEnd/>
              <a:tailEnd/>
            </a:ln>
          </p:spPr>
        </p:cxnSp>
        <p:sp>
          <p:nvSpPr>
            <p:cNvPr id="18" name="_s20517"/>
            <p:cNvSpPr>
              <a:spLocks noChangeArrowheads="1"/>
            </p:cNvSpPr>
            <p:nvPr/>
          </p:nvSpPr>
          <p:spPr bwMode="auto">
            <a:xfrm>
              <a:off x="2914" y="1081"/>
              <a:ext cx="373" cy="289"/>
            </a:xfrm>
            <a:prstGeom prst="rect">
              <a:avLst/>
            </a:prstGeom>
            <a:gradFill rotWithShape="0">
              <a:gsLst>
                <a:gs pos="0">
                  <a:schemeClr val="accent1"/>
                </a:gs>
                <a:gs pos="100000">
                  <a:schemeClr val="bg1"/>
                </a:gs>
              </a:gsLst>
              <a:path path="rect">
                <a:fillToRect l="100000" b="100000"/>
              </a:path>
            </a:gradFill>
            <a:ln w="9525">
              <a:solidFill>
                <a:schemeClr val="hlink"/>
              </a:solidFill>
              <a:miter lim="800000"/>
              <a:headEnd/>
              <a:tailEnd/>
            </a:ln>
            <a:effectLst>
              <a:outerShdw dist="63500" dir="19387806" algn="ctr" rotWithShape="0">
                <a:schemeClr val="hlink"/>
              </a:outerShdw>
            </a:effectLst>
          </p:spPr>
          <p:txBody>
            <a:bodyPr wrap="none" lIns="0" tIns="0" rIns="0" bIns="0" anchor="ctr"/>
            <a:lstStyle/>
            <a:p>
              <a:pPr algn="ctr">
                <a:defRPr/>
              </a:pPr>
              <a:r>
                <a:rPr lang="ru-RU" sz="1500"/>
                <a:t>Директор</a:t>
              </a:r>
            </a:p>
          </p:txBody>
        </p:sp>
        <p:sp>
          <p:nvSpPr>
            <p:cNvPr id="19" name="_s20518"/>
            <p:cNvSpPr>
              <a:spLocks noChangeArrowheads="1"/>
            </p:cNvSpPr>
            <p:nvPr/>
          </p:nvSpPr>
          <p:spPr bwMode="auto">
            <a:xfrm>
              <a:off x="3524" y="1131"/>
              <a:ext cx="561" cy="479"/>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folHlink"/>
              </a:outerShdw>
            </a:effectLst>
          </p:spPr>
          <p:txBody>
            <a:bodyPr wrap="none" lIns="0" tIns="0" rIns="0" bIns="0" anchor="ctr"/>
            <a:lstStyle/>
            <a:p>
              <a:pPr>
                <a:defRPr/>
              </a:pPr>
              <a:r>
                <a:rPr lang="ru-RU" sz="1200" b="1" dirty="0"/>
                <a:t>Совет образовательного учреждения</a:t>
              </a:r>
            </a:p>
            <a:p>
              <a:pPr>
                <a:defRPr/>
              </a:pPr>
              <a:r>
                <a:rPr lang="ru-RU" sz="1200" b="1" dirty="0"/>
                <a:t>Педагогический совет</a:t>
              </a:r>
            </a:p>
            <a:p>
              <a:pPr>
                <a:defRPr/>
              </a:pPr>
              <a:r>
                <a:rPr lang="ru-RU" sz="1200" b="1" dirty="0"/>
                <a:t>Общешкольная родительская конференция</a:t>
              </a:r>
            </a:p>
          </p:txBody>
        </p:sp>
        <p:sp>
          <p:nvSpPr>
            <p:cNvPr id="20" name="_s20541"/>
            <p:cNvSpPr>
              <a:spLocks noChangeArrowheads="1"/>
            </p:cNvSpPr>
            <p:nvPr/>
          </p:nvSpPr>
          <p:spPr bwMode="auto">
            <a:xfrm>
              <a:off x="3613" y="2381"/>
              <a:ext cx="453"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dirty="0"/>
                <a:t>Общешкольные родительские собрания</a:t>
              </a:r>
            </a:p>
          </p:txBody>
        </p:sp>
        <p:sp>
          <p:nvSpPr>
            <p:cNvPr id="21" name="_s20549"/>
            <p:cNvSpPr>
              <a:spLocks noChangeArrowheads="1"/>
            </p:cNvSpPr>
            <p:nvPr/>
          </p:nvSpPr>
          <p:spPr bwMode="auto">
            <a:xfrm>
              <a:off x="3622" y="2865"/>
              <a:ext cx="453"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dirty="0"/>
                <a:t>Председатели родительских комитетов</a:t>
              </a:r>
            </a:p>
          </p:txBody>
        </p:sp>
        <p:sp>
          <p:nvSpPr>
            <p:cNvPr id="22" name="_s20551"/>
            <p:cNvSpPr>
              <a:spLocks noChangeArrowheads="1"/>
            </p:cNvSpPr>
            <p:nvPr/>
          </p:nvSpPr>
          <p:spPr bwMode="auto">
            <a:xfrm>
              <a:off x="3622" y="3291"/>
              <a:ext cx="426" cy="288"/>
            </a:xfrm>
            <a:prstGeom prst="rect">
              <a:avLst/>
            </a:prstGeom>
            <a:gradFill rotWithShape="0">
              <a:gsLst>
                <a:gs pos="0">
                  <a:schemeClr val="accent1"/>
                </a:gs>
                <a:gs pos="100000">
                  <a:schemeClr val="bg1"/>
                </a:gs>
              </a:gsLst>
              <a:path path="rect">
                <a:fillToRect l="100000" b="100000"/>
              </a:path>
            </a:gradFill>
            <a:ln w="9525">
              <a:solidFill>
                <a:schemeClr val="hlink"/>
              </a:solidFill>
              <a:miter lim="800000"/>
              <a:headEnd/>
              <a:tailEnd/>
            </a:ln>
            <a:effectLst>
              <a:outerShdw dist="63500" dir="19387806" algn="ctr" rotWithShape="0">
                <a:schemeClr val="hlink"/>
              </a:outerShdw>
            </a:effectLst>
          </p:spPr>
          <p:txBody>
            <a:bodyPr wrap="none" lIns="0" tIns="0" rIns="0" bIns="0" anchor="ctr"/>
            <a:lstStyle/>
            <a:p>
              <a:pPr algn="ctr">
                <a:defRPr/>
              </a:pPr>
              <a:r>
                <a:rPr lang="ru-RU" sz="1200"/>
                <a:t>Родительские собрания в классах</a:t>
              </a:r>
            </a:p>
          </p:txBody>
        </p:sp>
        <p:sp>
          <p:nvSpPr>
            <p:cNvPr id="23" name="_s20553"/>
            <p:cNvSpPr>
              <a:spLocks noChangeArrowheads="1"/>
            </p:cNvSpPr>
            <p:nvPr/>
          </p:nvSpPr>
          <p:spPr bwMode="auto">
            <a:xfrm>
              <a:off x="3284" y="1733"/>
              <a:ext cx="289"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Совет старшеклассников</a:t>
              </a:r>
            </a:p>
          </p:txBody>
        </p:sp>
        <p:sp>
          <p:nvSpPr>
            <p:cNvPr id="24" name="_s20555"/>
            <p:cNvSpPr>
              <a:spLocks noChangeArrowheads="1"/>
            </p:cNvSpPr>
            <p:nvPr/>
          </p:nvSpPr>
          <p:spPr bwMode="auto">
            <a:xfrm>
              <a:off x="3293" y="2157"/>
              <a:ext cx="289" cy="287"/>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ДОО</a:t>
              </a:r>
            </a:p>
            <a:p>
              <a:pPr algn="ctr">
                <a:defRPr/>
              </a:pPr>
              <a:r>
                <a:rPr lang="ru-RU" sz="1200"/>
                <a:t>Сентябрята</a:t>
              </a:r>
            </a:p>
          </p:txBody>
        </p:sp>
        <p:sp>
          <p:nvSpPr>
            <p:cNvPr id="25" name="_s20557"/>
            <p:cNvSpPr>
              <a:spLocks noChangeArrowheads="1"/>
            </p:cNvSpPr>
            <p:nvPr/>
          </p:nvSpPr>
          <p:spPr bwMode="auto">
            <a:xfrm>
              <a:off x="2914" y="1550"/>
              <a:ext cx="294" cy="287"/>
            </a:xfrm>
            <a:prstGeom prst="rect">
              <a:avLst/>
            </a:prstGeom>
            <a:gradFill rotWithShape="0">
              <a:gsLst>
                <a:gs pos="0">
                  <a:schemeClr val="accent1"/>
                </a:gs>
                <a:gs pos="100000">
                  <a:schemeClr val="bg1"/>
                </a:gs>
              </a:gsLst>
              <a:path path="rect">
                <a:fillToRect l="100000" b="100000"/>
              </a:path>
            </a:gradFill>
            <a:ln w="9525">
              <a:solidFill>
                <a:schemeClr val="folHlink"/>
              </a:solidFill>
              <a:miter lim="800000"/>
              <a:headEnd/>
              <a:tailEnd/>
            </a:ln>
            <a:effectLst>
              <a:outerShdw dist="63500" dir="19387806" algn="ctr" rotWithShape="0">
                <a:schemeClr val="folHlink"/>
              </a:outerShdw>
            </a:effectLst>
          </p:spPr>
          <p:txBody>
            <a:bodyPr wrap="none" lIns="0" tIns="0" rIns="0" bIns="0" anchor="ctr"/>
            <a:lstStyle/>
            <a:p>
              <a:pPr algn="ctr">
                <a:defRPr/>
              </a:pPr>
              <a:r>
                <a:rPr lang="ru-RU" sz="1000"/>
                <a:t>Совещания при директоре</a:t>
              </a:r>
            </a:p>
          </p:txBody>
        </p:sp>
        <p:sp>
          <p:nvSpPr>
            <p:cNvPr id="26" name="_s20566"/>
            <p:cNvSpPr>
              <a:spLocks noChangeArrowheads="1"/>
            </p:cNvSpPr>
            <p:nvPr/>
          </p:nvSpPr>
          <p:spPr bwMode="auto">
            <a:xfrm>
              <a:off x="2944" y="2157"/>
              <a:ext cx="305" cy="416"/>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dirty="0"/>
                <a:t>Административные </a:t>
              </a:r>
            </a:p>
            <a:p>
              <a:pPr algn="ctr">
                <a:defRPr/>
              </a:pPr>
              <a:r>
                <a:rPr lang="ru-RU" sz="1200" dirty="0"/>
                <a:t>и производственные </a:t>
              </a:r>
            </a:p>
            <a:p>
              <a:pPr algn="ctr">
                <a:defRPr/>
              </a:pPr>
              <a:r>
                <a:rPr lang="ru-RU" sz="1200" dirty="0"/>
                <a:t>совещания</a:t>
              </a:r>
            </a:p>
          </p:txBody>
        </p:sp>
        <p:sp>
          <p:nvSpPr>
            <p:cNvPr id="27" name="_s20568"/>
            <p:cNvSpPr>
              <a:spLocks noChangeArrowheads="1"/>
            </p:cNvSpPr>
            <p:nvPr/>
          </p:nvSpPr>
          <p:spPr bwMode="auto">
            <a:xfrm>
              <a:off x="3266" y="3007"/>
              <a:ext cx="294" cy="288"/>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Методический совет</a:t>
              </a:r>
            </a:p>
          </p:txBody>
        </p:sp>
        <p:sp>
          <p:nvSpPr>
            <p:cNvPr id="28" name="_s20570"/>
            <p:cNvSpPr>
              <a:spLocks noChangeArrowheads="1"/>
            </p:cNvSpPr>
            <p:nvPr/>
          </p:nvSpPr>
          <p:spPr bwMode="auto">
            <a:xfrm>
              <a:off x="3257" y="2653"/>
              <a:ext cx="294" cy="287"/>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a:t>Методические </a:t>
              </a:r>
            </a:p>
            <a:p>
              <a:pPr algn="ctr">
                <a:defRPr/>
              </a:pPr>
              <a:r>
                <a:rPr lang="ru-RU" sz="1200"/>
                <a:t>объединения</a:t>
              </a:r>
            </a:p>
          </p:txBody>
        </p:sp>
        <p:sp>
          <p:nvSpPr>
            <p:cNvPr id="29" name="_s20572"/>
            <p:cNvSpPr>
              <a:spLocks noChangeArrowheads="1"/>
            </p:cNvSpPr>
            <p:nvPr/>
          </p:nvSpPr>
          <p:spPr bwMode="auto">
            <a:xfrm>
              <a:off x="2946" y="3220"/>
              <a:ext cx="303" cy="411"/>
            </a:xfrm>
            <a:prstGeom prst="rect">
              <a:avLst/>
            </a:prstGeom>
            <a:gradFill rotWithShape="0">
              <a:gsLst>
                <a:gs pos="0">
                  <a:schemeClr val="bg1"/>
                </a:gs>
                <a:gs pos="100000">
                  <a:schemeClr val="bg1"/>
                </a:gs>
              </a:gsLst>
              <a:path path="rect">
                <a:fillToRect l="100000" b="100000"/>
              </a:path>
            </a:gradFill>
            <a:ln w="9525">
              <a:solidFill>
                <a:schemeClr val="tx1"/>
              </a:solidFill>
              <a:miter lim="800000"/>
              <a:headEnd/>
              <a:tailEnd/>
            </a:ln>
            <a:effectLst>
              <a:outerShdw dist="63500" dir="19387806" algn="ctr" rotWithShape="0">
                <a:schemeClr val="accent1"/>
              </a:outerShdw>
            </a:effectLst>
          </p:spPr>
          <p:txBody>
            <a:bodyPr wrap="none" lIns="0" tIns="0" rIns="0" bIns="0" anchor="ctr"/>
            <a:lstStyle/>
            <a:p>
              <a:pPr algn="ctr">
                <a:defRPr/>
              </a:pPr>
              <a:r>
                <a:rPr lang="ru-RU" sz="1200" dirty="0"/>
                <a:t>Совещания </a:t>
              </a:r>
            </a:p>
            <a:p>
              <a:pPr algn="ctr">
                <a:defRPr/>
              </a:pPr>
              <a:r>
                <a:rPr lang="ru-RU" sz="1200" dirty="0"/>
                <a:t>заместителей </a:t>
              </a:r>
            </a:p>
            <a:p>
              <a:pPr algn="ctr">
                <a:defRPr/>
              </a:pPr>
              <a:r>
                <a:rPr lang="ru-RU" sz="1200" dirty="0"/>
                <a:t>директора</a:t>
              </a:r>
            </a:p>
          </p:txBody>
        </p:sp>
      </p:grpSp>
      <p:sp>
        <p:nvSpPr>
          <p:cNvPr id="30" name="Прямоугольник 29"/>
          <p:cNvSpPr/>
          <p:nvPr/>
        </p:nvSpPr>
        <p:spPr>
          <a:xfrm>
            <a:off x="0" y="5072074"/>
            <a:ext cx="9144000" cy="2154436"/>
          </a:xfrm>
          <a:prstGeom prst="rect">
            <a:avLst/>
          </a:prstGeom>
        </p:spPr>
        <p:txBody>
          <a:bodyPr wrap="square">
            <a:spAutoFit/>
          </a:bodyPr>
          <a:lstStyle/>
          <a:p>
            <a:pPr eaLnBrk="1" hangingPunct="1">
              <a:buFont typeface="Wingdings" pitchFamily="2" charset="2"/>
              <a:buNone/>
            </a:pPr>
            <a:r>
              <a:rPr lang="ru-RU" dirty="0" smtClean="0">
                <a:latin typeface="Times New Roman" pitchFamily="18" charset="0"/>
                <a:cs typeface="Times New Roman" pitchFamily="18" charset="0"/>
              </a:rPr>
              <a:t>Деятельность всех органов соуправления школы регламентируется локальными актами и зафиксирована в Уставе школы. Сформировалась управленческая команда единомышленников из числа руководителей и педагогов школы, родителей обучающихся, а также представителей общественности нашего микрорайона.</a:t>
            </a:r>
          </a:p>
          <a:p>
            <a:pPr eaLnBrk="1" hangingPunct="1">
              <a:buFont typeface="Wingdings" pitchFamily="2" charset="2"/>
              <a:buNone/>
            </a:pPr>
            <a:r>
              <a:rPr lang="ru-RU" dirty="0" smtClean="0">
                <a:latin typeface="Times New Roman" pitchFamily="18" charset="0"/>
                <a:cs typeface="Times New Roman" pitchFamily="18" charset="0"/>
              </a:rPr>
              <a:t>Родители как участники образовательного процессе включены в управление школьной жизнью через родительские комитеты классов и школы, родительские собрания.</a:t>
            </a:r>
          </a:p>
          <a:p>
            <a:pPr eaLnBrk="1" hangingPunct="1"/>
            <a:endParaRPr lang="ru-RU" sz="2600" dirty="0" smtClean="0"/>
          </a:p>
        </p:txBody>
      </p:sp>
      <p:sp>
        <p:nvSpPr>
          <p:cNvPr id="48" name="Номер слайда 47"/>
          <p:cNvSpPr>
            <a:spLocks noGrp="1"/>
          </p:cNvSpPr>
          <p:nvPr>
            <p:ph type="sldNum" sz="quarter" idx="12"/>
          </p:nvPr>
        </p:nvSpPr>
        <p:spPr/>
        <p:txBody>
          <a:bodyPr/>
          <a:lstStyle/>
          <a:p>
            <a:pPr>
              <a:defRPr/>
            </a:pPr>
            <a:fld id="{CB02178D-6F38-451D-95DF-44D080F83C66}" type="slidenum">
              <a:rPr lang="ru-RU" smtClean="0"/>
              <a:pPr>
                <a:defRPr/>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28596" y="500042"/>
            <a:ext cx="8229600" cy="4525963"/>
          </a:xfrm>
        </p:spPr>
        <p:txBody>
          <a:bodyPr>
            <a:normAutofit/>
          </a:bodyPr>
          <a:lstStyle/>
          <a:p>
            <a:pPr eaLnBrk="1" hangingPunct="1">
              <a:lnSpc>
                <a:spcPct val="90000"/>
              </a:lnSpc>
              <a:buFont typeface="Wingdings" pitchFamily="2" charset="2"/>
              <a:buNone/>
            </a:pPr>
            <a:r>
              <a:rPr lang="ru-RU" sz="1800" dirty="0" smtClean="0">
                <a:latin typeface="Times New Roman" pitchFamily="18" charset="0"/>
                <a:cs typeface="Times New Roman" pitchFamily="18" charset="0"/>
              </a:rPr>
              <a:t>С 2011 года  по настоящее время педагогический коллектив ГБОУ СОШ №591 реализует Программу развития «Наша школа» и работает над следующими целевыми проектами:</a:t>
            </a:r>
          </a:p>
          <a:p>
            <a:pPr eaLnBrk="1" hangingPunct="1">
              <a:lnSpc>
                <a:spcPct val="90000"/>
              </a:lnSpc>
              <a:buFont typeface="Arial" charset="0"/>
              <a:buChar char="•"/>
            </a:pP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Гуманитарные педагогические технологии</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a:t>
            </a:r>
          </a:p>
          <a:p>
            <a:pPr eaLnBrk="1" hangingPunct="1">
              <a:lnSpc>
                <a:spcPct val="90000"/>
              </a:lnSpc>
              <a:buFont typeface="Arial" charset="0"/>
              <a:buChar char="•"/>
            </a:pP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Социально-педагогическое сопровождение образовательного процесса</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a:t>
            </a:r>
          </a:p>
          <a:p>
            <a:pPr eaLnBrk="1" hangingPunct="1">
              <a:lnSpc>
                <a:spcPct val="90000"/>
              </a:lnSpc>
              <a:buFont typeface="Arial" charset="0"/>
              <a:buChar char="•"/>
            </a:pP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Исследовательская деятельность обучающихся</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a:t>
            </a:r>
          </a:p>
          <a:p>
            <a:pPr eaLnBrk="1" hangingPunct="1">
              <a:lnSpc>
                <a:spcPct val="90000"/>
              </a:lnSpc>
              <a:buFont typeface="Arial" charset="0"/>
              <a:buChar char="•"/>
            </a:pP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Спорт и здоровый образ жизни</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a:t>
            </a:r>
          </a:p>
          <a:p>
            <a:pPr eaLnBrk="1" hangingPunct="1">
              <a:lnSpc>
                <a:spcPct val="90000"/>
              </a:lnSpc>
              <a:buFont typeface="Arial" charset="0"/>
              <a:buChar char="•"/>
            </a:pP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Вместе сможем всё</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a:t>
            </a:r>
          </a:p>
          <a:p>
            <a:pPr eaLnBrk="1" hangingPunct="1">
              <a:lnSpc>
                <a:spcPct val="90000"/>
              </a:lnSpc>
              <a:buFont typeface="Arial" charset="0"/>
              <a:buChar char="•"/>
            </a:pP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Информационная школа</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a:t>
            </a:r>
          </a:p>
          <a:p>
            <a:pPr eaLnBrk="1" hangingPunct="1">
              <a:lnSpc>
                <a:spcPct val="90000"/>
              </a:lnSpc>
              <a:buFont typeface="Arial" charset="0"/>
              <a:buChar char="•"/>
            </a:pP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С чего начинается Родина</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p:txBody>
      </p:sp>
      <p:pic>
        <p:nvPicPr>
          <p:cNvPr id="15363" name="Picture 3" descr="DSC06807"/>
          <p:cNvPicPr>
            <a:picLocks noChangeAspect="1" noChangeArrowheads="1"/>
          </p:cNvPicPr>
          <p:nvPr/>
        </p:nvPicPr>
        <p:blipFill>
          <a:blip r:embed="rId2" cstate="email"/>
          <a:srcRect/>
          <a:stretch>
            <a:fillRect/>
          </a:stretch>
        </p:blipFill>
        <p:spPr bwMode="auto">
          <a:xfrm>
            <a:off x="4178646" y="3143249"/>
            <a:ext cx="4679634" cy="26432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14</a:t>
            </a:fld>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611560" y="1340768"/>
            <a:ext cx="8001000" cy="4413250"/>
          </a:xfrm>
        </p:spPr>
        <p:txBody>
          <a:bodyPr/>
          <a:lstStyle/>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гуманизация</a:t>
            </a:r>
            <a:r>
              <a:rPr lang="ru-RU" sz="1600" dirty="0" smtClean="0">
                <a:latin typeface="Times New Roman" pitchFamily="18" charset="0"/>
                <a:cs typeface="Times New Roman" pitchFamily="18" charset="0"/>
              </a:rPr>
              <a:t> образования;</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индивидуализация и дифференциация образовательного процесса;</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демократизация управления школой и взаимоотношений учительского и ученического коллективов.</a:t>
            </a:r>
          </a:p>
          <a:p>
            <a:pPr algn="just" eaLnBrk="1" hangingPunct="1">
              <a:lnSpc>
                <a:spcPct val="80000"/>
              </a:lnSpc>
              <a:buFont typeface="Wingdings" pitchFamily="2" charset="2"/>
              <a:buNone/>
            </a:pPr>
            <a:r>
              <a:rPr lang="ru-RU" sz="1600" b="1" dirty="0" smtClean="0">
                <a:latin typeface="Times New Roman" pitchFamily="18" charset="0"/>
                <a:cs typeface="Times New Roman" pitchFamily="18" charset="0"/>
              </a:rPr>
              <a:t>Основные задачи Программы:</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создание модели гуманитарного образовательного пространства школы;</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разработка системы современных технологий, адекватных ценностно-смысловой направленности образовательного процесса и обеспечивающих полноценное развитие личности ребенка, его самореализацию;</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подготовка нормативно-правовых локальных актов образовательного учреждения, направленных на новые образовательные стандарты;</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разработка и реализация целевых проектов;</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создание системы  обучения учителей, ориентированной на профессиональное совершенствование мастерства опытных педагогов и профессиональное становление молодых учителей в условиях перехода на стандарты второго поколения.</a:t>
            </a:r>
          </a:p>
        </p:txBody>
      </p:sp>
      <p:sp>
        <p:nvSpPr>
          <p:cNvPr id="16386" name="Rectangle 2"/>
          <p:cNvSpPr>
            <a:spLocks noGrp="1" noChangeArrowheads="1"/>
          </p:cNvSpPr>
          <p:nvPr>
            <p:ph type="title"/>
          </p:nvPr>
        </p:nvSpPr>
        <p:spPr/>
        <p:txBody>
          <a:bodyPr>
            <a:normAutofit/>
          </a:bodyPr>
          <a:lstStyle/>
          <a:p>
            <a:pPr algn="ctr" eaLnBrk="1" hangingPunct="1"/>
            <a:r>
              <a:rPr lang="ru-RU" sz="2400" i="1" dirty="0" smtClean="0">
                <a:latin typeface="Times New Roman" pitchFamily="18" charset="0"/>
                <a:cs typeface="Times New Roman" pitchFamily="18" charset="0"/>
              </a:rPr>
              <a:t>Основные принципы </a:t>
            </a:r>
            <a:br>
              <a:rPr lang="ru-RU" sz="2400" i="1" dirty="0" smtClean="0">
                <a:latin typeface="Times New Roman" pitchFamily="18" charset="0"/>
                <a:cs typeface="Times New Roman" pitchFamily="18" charset="0"/>
              </a:rPr>
            </a:br>
            <a:r>
              <a:rPr lang="ru-RU" sz="2400" i="1" dirty="0" smtClean="0">
                <a:latin typeface="Times New Roman" pitchFamily="18" charset="0"/>
                <a:cs typeface="Times New Roman" pitchFamily="18" charset="0"/>
              </a:rPr>
              <a:t>проектирования и реализации Программы:</a:t>
            </a:r>
          </a:p>
        </p:txBody>
      </p:sp>
      <p:pic>
        <p:nvPicPr>
          <p:cNvPr id="4" name="Picture 4"/>
          <p:cNvPicPr>
            <a:picLocks noChangeAspect="1" noChangeArrowheads="1"/>
          </p:cNvPicPr>
          <p:nvPr/>
        </p:nvPicPr>
        <p:blipFill>
          <a:blip r:embed="rId3" cstate="email"/>
          <a:srcRect/>
          <a:stretch>
            <a:fillRect/>
          </a:stretch>
        </p:blipFill>
        <p:spPr bwMode="auto">
          <a:xfrm>
            <a:off x="6188980" y="4857760"/>
            <a:ext cx="2666987" cy="2000240"/>
          </a:xfrm>
          <a:prstGeom prst="ellipse">
            <a:avLst/>
          </a:prstGeom>
          <a:ln>
            <a:noFill/>
          </a:ln>
          <a:effectLst>
            <a:softEdge rad="63500"/>
          </a:effectLst>
        </p:spPr>
      </p:pic>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15</a:t>
            </a:fld>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95288" y="1700213"/>
            <a:ext cx="8497887" cy="4392612"/>
          </a:xfrm>
        </p:spPr>
        <p:txBody>
          <a:bodyPr>
            <a:normAutofit lnSpcReduction="10000"/>
          </a:bodyPr>
          <a:lstStyle/>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Школа в своей деятельности руководствуется принципами гуманизма и демократии, приоритетом общечеловеческих ценностей, светскости образования, его общедоступности и открытости с учетом профессионального определения самого ребенка и его семьи.</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Основные цели образовательной программы:</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создание условий для реализации гражданами Российской Федерации гарантированного государством права на получение общедоступного и бесплатного общего образования всех трех ступеней обучения;</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создание условий для обучения и воспитания обучающихся в интересах личности, общества и государства;</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создание благоприятных условий для разностороннего развития личности, в том числе возможности самореализации личности, удовлетворения потребности обучающегося в самообразовании и получении дополнительного образования; сохранение и укрепление здоровья обучающихся.</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Адресность программы:</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Программа адресована учащимся 1-11 классов.</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Срок обучения – 11 лет.</a:t>
            </a:r>
          </a:p>
        </p:txBody>
      </p:sp>
      <p:sp>
        <p:nvSpPr>
          <p:cNvPr id="13314" name="Rectangle 2"/>
          <p:cNvSpPr>
            <a:spLocks noGrp="1" noChangeArrowheads="1"/>
          </p:cNvSpPr>
          <p:nvPr>
            <p:ph type="title"/>
          </p:nvPr>
        </p:nvSpPr>
        <p:spPr/>
        <p:txBody>
          <a:bodyPr>
            <a:normAutofit/>
          </a:bodyPr>
          <a:lstStyle/>
          <a:p>
            <a:pPr algn="ctr"/>
            <a:r>
              <a:rPr lang="ru-RU" sz="24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a:t>
            </a:r>
            <a:r>
              <a:rPr lang="ru-RU" sz="2400" i="1" dirty="0" smtClean="0">
                <a:effectLst>
                  <a:outerShdw blurRad="38100" dist="38100" dir="2700000" algn="tl">
                    <a:srgbClr val="000000">
                      <a:alpha val="43137"/>
                    </a:srgbClr>
                  </a:outerShdw>
                </a:effectLst>
                <a:latin typeface="Times New Roman"/>
                <a:ea typeface="Calibri"/>
                <a:cs typeface="Times New Roman"/>
              </a:rPr>
              <a:t>Ресурсное обеспечение образовательного процесса</a:t>
            </a:r>
            <a:r>
              <a:rPr lang="ru-RU" sz="2400" dirty="0" smtClean="0">
                <a:latin typeface="Times New Roman"/>
                <a:ea typeface="Calibri"/>
                <a:cs typeface="Times New Roman"/>
              </a:rPr>
              <a:t/>
            </a:r>
            <a:br>
              <a:rPr lang="ru-RU" sz="2400" dirty="0" smtClean="0">
                <a:latin typeface="Times New Roman"/>
                <a:ea typeface="Calibri"/>
                <a:cs typeface="Times New Roman"/>
              </a:rPr>
            </a:br>
            <a:endParaRPr lang="ru-RU" sz="2400" b="1" i="1" dirty="0" smtClean="0">
              <a:solidFill>
                <a:schemeClr val="tx1"/>
              </a:solidFill>
              <a:latin typeface="Times New Roman" pitchFamily="18" charset="0"/>
              <a:cs typeface="Times New Roman" pitchFamily="18" charset="0"/>
            </a:endParaRPr>
          </a:p>
        </p:txBody>
      </p:sp>
      <p:pic>
        <p:nvPicPr>
          <p:cNvPr id="61442" name="Picture 2" descr="http://cs312625.vk.me/v312625070/a24/xtu9eREI_Tg.jpg"/>
          <p:cNvPicPr>
            <a:picLocks noChangeAspect="1" noChangeArrowheads="1"/>
          </p:cNvPicPr>
          <p:nvPr/>
        </p:nvPicPr>
        <p:blipFill>
          <a:blip r:embed="rId2" cstate="email"/>
          <a:srcRect/>
          <a:stretch>
            <a:fillRect/>
          </a:stretch>
        </p:blipFill>
        <p:spPr bwMode="auto">
          <a:xfrm>
            <a:off x="6444208" y="5013176"/>
            <a:ext cx="2411760" cy="15971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16</a:t>
            </a:fld>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357158" y="0"/>
            <a:ext cx="8643998" cy="6267472"/>
          </a:xfrm>
        </p:spPr>
        <p:txBody>
          <a:bodyPr>
            <a:normAutofit lnSpcReduction="10000"/>
          </a:bodyPr>
          <a:lstStyle/>
          <a:p>
            <a:pPr>
              <a:buNone/>
            </a:pPr>
            <a:r>
              <a:rPr lang="ru-RU" sz="1600" dirty="0" smtClean="0">
                <a:latin typeface="Times New Roman" pitchFamily="18" charset="0"/>
                <a:cs typeface="Times New Roman" pitchFamily="18" charset="0"/>
              </a:rPr>
              <a:t>		Основной стратегической идеей школы является идея реализации личностно-ориентированного образования. При организации личностно-ориентированного образования мы учитываем условия и факторы, которые определяют процесс формирования личности человека. Этими условиями и факторами являются: </a:t>
            </a:r>
          </a:p>
          <a:p>
            <a:pPr>
              <a:buFont typeface="Wingdings" pitchFamily="2" charset="2"/>
              <a:buChar char="v"/>
            </a:pPr>
            <a:r>
              <a:rPr lang="ru-RU" sz="1600" dirty="0" smtClean="0">
                <a:latin typeface="Times New Roman" pitchFamily="18" charset="0"/>
                <a:cs typeface="Times New Roman" pitchFamily="18" charset="0"/>
              </a:rPr>
              <a:t>природные задатки человека, определяющие возможности развития его личностных способностей и черт характера;</a:t>
            </a:r>
          </a:p>
          <a:p>
            <a:pPr>
              <a:buFont typeface="Wingdings" pitchFamily="2" charset="2"/>
              <a:buChar char="v"/>
            </a:pPr>
            <a:r>
              <a:rPr lang="ru-RU" sz="1600" dirty="0" smtClean="0">
                <a:latin typeface="Times New Roman" pitchFamily="18" charset="0"/>
                <a:cs typeface="Times New Roman" pitchFamily="18" charset="0"/>
              </a:rPr>
              <a:t>особенности семьи и ее отношение к ребенку;</a:t>
            </a:r>
          </a:p>
          <a:p>
            <a:pPr>
              <a:buFont typeface="Wingdings" pitchFamily="2" charset="2"/>
              <a:buChar char="v"/>
            </a:pPr>
            <a:r>
              <a:rPr lang="ru-RU" sz="1600" dirty="0" smtClean="0">
                <a:latin typeface="Times New Roman" pitchFamily="18" charset="0"/>
                <a:cs typeface="Times New Roman" pitchFamily="18" charset="0"/>
              </a:rPr>
              <a:t>социальная среда, в которой живет и развивается человек;</a:t>
            </a:r>
          </a:p>
          <a:p>
            <a:pPr>
              <a:buFont typeface="Wingdings" pitchFamily="2" charset="2"/>
              <a:buChar char="v"/>
            </a:pPr>
            <a:r>
              <a:rPr lang="ru-RU" sz="1600" dirty="0" smtClean="0">
                <a:latin typeface="Times New Roman" pitchFamily="18" charset="0"/>
                <a:cs typeface="Times New Roman" pitchFamily="18" charset="0"/>
              </a:rPr>
              <a:t>воспитательное учреждение, в котором получает образование человек.</a:t>
            </a:r>
          </a:p>
          <a:p>
            <a:pPr>
              <a:buNone/>
            </a:pP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Система личностно-ориентированного образования в нашей школе состоит из следующих подсистем:</a:t>
            </a:r>
          </a:p>
          <a:p>
            <a:pPr>
              <a:buFont typeface="Wingdings" pitchFamily="2" charset="2"/>
              <a:buChar char="v"/>
            </a:pPr>
            <a:r>
              <a:rPr lang="ru-RU" sz="1600" dirty="0" smtClean="0">
                <a:latin typeface="Times New Roman" pitchFamily="18" charset="0"/>
                <a:cs typeface="Times New Roman" pitchFamily="18" charset="0"/>
              </a:rPr>
              <a:t>психолого-педагогическое сопровождение развития ребенка;</a:t>
            </a:r>
          </a:p>
          <a:p>
            <a:pPr>
              <a:buFont typeface="Wingdings" pitchFamily="2" charset="2"/>
              <a:buChar char="v"/>
            </a:pPr>
            <a:r>
              <a:rPr lang="ru-RU" sz="1600" dirty="0" smtClean="0">
                <a:latin typeface="Times New Roman" pitchFamily="18" charset="0"/>
                <a:cs typeface="Times New Roman" pitchFamily="18" charset="0"/>
              </a:rPr>
              <a:t>занятия по выбору, кружки, элективные курсы, профили, НОУ «Эврика»;</a:t>
            </a:r>
          </a:p>
          <a:p>
            <a:pPr>
              <a:buFont typeface="Wingdings" pitchFamily="2" charset="2"/>
              <a:buChar char="v"/>
            </a:pPr>
            <a:r>
              <a:rPr lang="ru-RU" sz="1600" dirty="0" smtClean="0">
                <a:latin typeface="Times New Roman" pitchFamily="18" charset="0"/>
                <a:cs typeface="Times New Roman" pitchFamily="18" charset="0"/>
              </a:rPr>
              <a:t>внеурочная работа школы;</a:t>
            </a:r>
          </a:p>
          <a:p>
            <a:pPr>
              <a:buFont typeface="Wingdings" pitchFamily="2" charset="2"/>
              <a:buChar char="v"/>
            </a:pPr>
            <a:r>
              <a:rPr lang="ru-RU" sz="1600" dirty="0" smtClean="0">
                <a:latin typeface="Times New Roman" pitchFamily="18" charset="0"/>
                <a:cs typeface="Times New Roman" pitchFamily="18" charset="0"/>
              </a:rPr>
              <a:t>самообразование;</a:t>
            </a:r>
          </a:p>
          <a:p>
            <a:pPr>
              <a:buFont typeface="Wingdings" pitchFamily="2" charset="2"/>
              <a:buChar char="v"/>
            </a:pPr>
            <a:r>
              <a:rPr lang="ru-RU" sz="1600" dirty="0" smtClean="0">
                <a:latin typeface="Times New Roman" pitchFamily="18" charset="0"/>
                <a:cs typeface="Times New Roman" pitchFamily="18" charset="0"/>
              </a:rPr>
              <a:t>общешкольное ученическое самоуправление;</a:t>
            </a:r>
          </a:p>
          <a:p>
            <a:pPr>
              <a:buFont typeface="Wingdings" pitchFamily="2" charset="2"/>
              <a:buChar char="v"/>
            </a:pPr>
            <a:r>
              <a:rPr lang="ru-RU" sz="1600" dirty="0" smtClean="0">
                <a:latin typeface="Times New Roman" pitchFamily="18" charset="0"/>
                <a:cs typeface="Times New Roman" pitchFamily="18" charset="0"/>
              </a:rPr>
              <a:t>сохранение и укрепление здоровья обучающихся, социальная адаптация ребенка.</a:t>
            </a:r>
          </a:p>
          <a:p>
            <a:pPr>
              <a:buNone/>
            </a:pPr>
            <a:endParaRPr lang="ru-RU"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Личностно-ориетированное</a:t>
            </a:r>
            <a:r>
              <a:rPr lang="ru-RU" sz="1600" dirty="0" smtClean="0">
                <a:latin typeface="Times New Roman" pitchFamily="18" charset="0"/>
                <a:cs typeface="Times New Roman" pitchFamily="18" charset="0"/>
              </a:rPr>
              <a:t> образование в школе направлено на воспитание каждого ученика внутренне свободной личностью, ищущей свое место в обществе в соответствии со своими задатками, формирующимися ценностными ориентациями, интересами и склонностями с тем, чтобы жить осмысленной и творческой жизнью.</a:t>
            </a:r>
          </a:p>
          <a:p>
            <a:pPr>
              <a:buNone/>
            </a:pP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F9695071-7410-42C1-A5A6-B9DB2EAB2972}" type="slidenum">
              <a:rPr lang="ru-RU" smtClean="0"/>
              <a:pPr>
                <a:defRPr/>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233" name="Group 217"/>
          <p:cNvGraphicFramePr>
            <a:graphicFrameLocks noGrp="1"/>
          </p:cNvGraphicFramePr>
          <p:nvPr>
            <p:ph/>
          </p:nvPr>
        </p:nvGraphicFramePr>
        <p:xfrm>
          <a:off x="1571604" y="1071546"/>
          <a:ext cx="7358114" cy="5059680"/>
        </p:xfrm>
        <a:graphic>
          <a:graphicData uri="http://schemas.openxmlformats.org/drawingml/2006/table">
            <a:tbl>
              <a:tblPr>
                <a:tableStyleId>{775DCB02-9BB8-47FD-8907-85C794F793BA}</a:tableStyleId>
              </a:tblPr>
              <a:tblGrid>
                <a:gridCol w="785818"/>
                <a:gridCol w="2214578"/>
                <a:gridCol w="2075567"/>
                <a:gridCol w="2282151"/>
              </a:tblGrid>
              <a:tr h="561531">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 </a:t>
                      </a:r>
                      <a:r>
                        <a:rPr kumimoji="0" lang="ru-RU" sz="1400" u="none" strike="noStrike" cap="none" normalizeH="0" baseline="0" dirty="0" err="1" smtClean="0">
                          <a:ln>
                            <a:noFill/>
                          </a:ln>
                          <a:effectLst/>
                        </a:rPr>
                        <a:t>п</a:t>
                      </a:r>
                      <a:r>
                        <a:rPr kumimoji="0" lang="ru-RU" sz="1400" u="none" strike="noStrike" cap="none" normalizeH="0" baseline="0" dirty="0" smtClean="0">
                          <a:ln>
                            <a:noFill/>
                          </a:ln>
                          <a:effectLst/>
                        </a:rPr>
                        <a:t>/</a:t>
                      </a:r>
                      <a:r>
                        <a:rPr kumimoji="0" lang="ru-RU" sz="1400" u="none" strike="noStrike" cap="none" normalizeH="0" baseline="0" dirty="0" err="1" smtClean="0">
                          <a:ln>
                            <a:noFill/>
                          </a:ln>
                          <a:effectLst/>
                        </a:rPr>
                        <a:t>п</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Вид образовательной программы</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Требования к состоянию здоровья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Требования уровня подготовки учащихся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r>
              <a:tr h="724596">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1.</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Базовая образовательная программа (начальная школа)</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1-4 группы здоровья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Любой уровень школьной зрелости</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r>
              <a:tr h="1053177">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2.</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Базовая образовательная программа (</a:t>
                      </a:r>
                      <a:r>
                        <a:rPr kumimoji="0" lang="en-US" sz="1400" u="none" strike="noStrike" cap="none" normalizeH="0" baseline="0" smtClean="0">
                          <a:ln>
                            <a:noFill/>
                          </a:ln>
                          <a:effectLst/>
                        </a:rPr>
                        <a:t>V</a:t>
                      </a:r>
                      <a:r>
                        <a:rPr kumimoji="0" lang="ru-RU" sz="1400" u="none" strike="noStrike" cap="none" normalizeH="0" baseline="0" smtClean="0">
                          <a:ln>
                            <a:noFill/>
                          </a:ln>
                          <a:effectLst/>
                        </a:rPr>
                        <a:t>-</a:t>
                      </a:r>
                      <a:r>
                        <a:rPr kumimoji="0" lang="en-US" sz="1400" u="none" strike="noStrike" cap="none" normalizeH="0" baseline="0" smtClean="0">
                          <a:ln>
                            <a:noFill/>
                          </a:ln>
                          <a:effectLst/>
                        </a:rPr>
                        <a:t>IX</a:t>
                      </a:r>
                      <a:r>
                        <a:rPr kumimoji="0" lang="ru-RU" sz="1400" u="none" strike="noStrike" cap="none" normalizeH="0" baseline="0" smtClean="0">
                          <a:ln>
                            <a:noFill/>
                          </a:ln>
                          <a:effectLst/>
                        </a:rPr>
                        <a:t> классы)</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1-4 группы здоровья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Освоение базовой образовательной программы </a:t>
                      </a:r>
                      <a:r>
                        <a:rPr kumimoji="0" lang="en-US" sz="1400" u="none" strike="noStrike" cap="none" normalizeH="0" baseline="0" smtClean="0">
                          <a:ln>
                            <a:noFill/>
                          </a:ln>
                          <a:effectLst/>
                        </a:rPr>
                        <a:t>II</a:t>
                      </a:r>
                      <a:r>
                        <a:rPr kumimoji="0" lang="ru-RU" sz="1400" u="none" strike="noStrike" cap="none" normalizeH="0" baseline="0" smtClean="0">
                          <a:ln>
                            <a:noFill/>
                          </a:ln>
                          <a:effectLst/>
                        </a:rPr>
                        <a:t> ступени и прохождение итоговой аттестации</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r>
              <a:tr h="1053177">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3.</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Базовая образовательная программа (</a:t>
                      </a:r>
                      <a:r>
                        <a:rPr kumimoji="0" lang="en-US" sz="1400" u="none" strike="noStrike" cap="none" normalizeH="0" baseline="0" smtClean="0">
                          <a:ln>
                            <a:noFill/>
                          </a:ln>
                          <a:effectLst/>
                        </a:rPr>
                        <a:t>X</a:t>
                      </a:r>
                      <a:r>
                        <a:rPr kumimoji="0" lang="ru-RU" sz="1400" u="none" strike="noStrike" cap="none" normalizeH="0" baseline="0" smtClean="0">
                          <a:ln>
                            <a:noFill/>
                          </a:ln>
                          <a:effectLst/>
                        </a:rPr>
                        <a:t>-</a:t>
                      </a:r>
                      <a:r>
                        <a:rPr kumimoji="0" lang="en-US" sz="1400" u="none" strike="noStrike" cap="none" normalizeH="0" baseline="0" smtClean="0">
                          <a:ln>
                            <a:noFill/>
                          </a:ln>
                          <a:effectLst/>
                        </a:rPr>
                        <a:t>XI</a:t>
                      </a:r>
                      <a:r>
                        <a:rPr kumimoji="0" lang="ru-RU" sz="1400" u="none" strike="noStrike" cap="none" normalizeH="0" baseline="0" smtClean="0">
                          <a:ln>
                            <a:noFill/>
                          </a:ln>
                          <a:effectLst/>
                        </a:rPr>
                        <a:t> классы)</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rPr>
                        <a:t>1-4 группы здоровья</a:t>
                      </a:r>
                      <a:endParaRPr kumimoji="0" lang="ru-RU" sz="18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Освоение базовой образовательной программы </a:t>
                      </a:r>
                      <a:r>
                        <a:rPr kumimoji="0" lang="en-US" sz="1400" u="none" strike="noStrike" cap="none" normalizeH="0" baseline="0" dirty="0" smtClean="0">
                          <a:ln>
                            <a:noFill/>
                          </a:ln>
                          <a:effectLst/>
                        </a:rPr>
                        <a:t>III</a:t>
                      </a:r>
                      <a:r>
                        <a:rPr kumimoji="0" lang="ru-RU" sz="1400" u="none" strike="noStrike" cap="none" normalizeH="0" baseline="0" dirty="0" smtClean="0">
                          <a:ln>
                            <a:noFill/>
                          </a:ln>
                          <a:effectLst/>
                        </a:rPr>
                        <a:t> ступени и прохождение итоговой аттестации</a:t>
                      </a:r>
                      <a:endParaRPr kumimoji="0" lang="ru-RU" sz="1800" b="0" i="0" u="none" strike="noStrike" cap="none" normalizeH="0" baseline="0" dirty="0" smtClean="0">
                        <a:ln>
                          <a:noFill/>
                        </a:ln>
                        <a:solidFill>
                          <a:schemeClr val="tx1"/>
                        </a:solidFill>
                        <a:effectLst/>
                        <a:latin typeface="Trebuchet MS" pitchFamily="34" charset="0"/>
                      </a:endParaRPr>
                    </a:p>
                  </a:txBody>
                  <a:tcPr anchor="ctr" horzOverflow="overflow"/>
                </a:tc>
              </a:tr>
            </a:tbl>
          </a:graphicData>
        </a:graphic>
      </p:graphicFrame>
      <p:pic>
        <p:nvPicPr>
          <p:cNvPr id="60418" name="Picture 2" descr="http://cs307307.vk.me/v307307070/45da/nkHED5tImG4.jpg"/>
          <p:cNvPicPr>
            <a:picLocks noChangeAspect="1" noChangeArrowheads="1"/>
          </p:cNvPicPr>
          <p:nvPr/>
        </p:nvPicPr>
        <p:blipFill>
          <a:blip r:embed="rId2" cstate="email"/>
          <a:srcRect/>
          <a:stretch>
            <a:fillRect/>
          </a:stretch>
        </p:blipFill>
        <p:spPr bwMode="auto">
          <a:xfrm>
            <a:off x="0" y="0"/>
            <a:ext cx="1835696" cy="2772497"/>
          </a:xfrm>
          <a:prstGeom prst="rect">
            <a:avLst/>
          </a:prstGeom>
          <a:ln>
            <a:noFill/>
          </a:ln>
          <a:effectLst>
            <a:softEdge rad="317500"/>
          </a:effectLst>
        </p:spPr>
      </p:pic>
      <p:sp>
        <p:nvSpPr>
          <p:cNvPr id="4" name="TextBox 3"/>
          <p:cNvSpPr txBox="1"/>
          <p:nvPr/>
        </p:nvSpPr>
        <p:spPr>
          <a:xfrm>
            <a:off x="1857356" y="214290"/>
            <a:ext cx="6858048" cy="830997"/>
          </a:xfrm>
          <a:prstGeom prst="rect">
            <a:avLst/>
          </a:prstGeom>
          <a:noFill/>
        </p:spPr>
        <p:txBody>
          <a:bodyPr wrap="square" rtlCol="0">
            <a:spAutoFit/>
          </a:bodyPr>
          <a:lstStyle/>
          <a:p>
            <a:pPr algn="ctr"/>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Характеристика образовательных программ по ступеням обучения:</a:t>
            </a:r>
            <a:endParaRPr lang="ru-RU"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F9695071-7410-42C1-A5A6-B9DB2EAB2972}" type="slidenum">
              <a:rPr lang="ru-RU" smtClean="0"/>
              <a:pPr>
                <a:defRPr/>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normAutofit/>
          </a:bodyPr>
          <a:lstStyle/>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сохранить и укрепить физическое и психическое здоровье и безопасность обучающихся, обеспечить их эмоциональное благополучие;</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развить творческие способности обучающихся с учетом их индивидуальных особенностей; сохранить и поддержать индивидуальности каждого ребенка;</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сформировать у младших школьников основы теоретического и практического мышления и сознания; дать им опыт осуществления различных видов деятельности;</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создать педагогические условия, обеспечивающие не только успешное образование на данной ступени, но и широкий перенос средств, освоенных в начальной школе, на следующие ступени образования и во внешкольную практику;</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помочь обучающимся овладеть основами грамотности в различных ее проявлениях (учебной, двигательной, духовно-нравственной, социально-гражданской, визуально-художественной, языковой, математической, естественнонаучной, технологической);</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дать каждому обучающемуся опыт и средства ощущать себя субъектом отношений с людьми, с миром и с собой, способным к самореализации в образовательных и других видах деятельности.</a:t>
            </a:r>
          </a:p>
        </p:txBody>
      </p:sp>
      <p:sp>
        <p:nvSpPr>
          <p:cNvPr id="20482" name="Rectangle 2"/>
          <p:cNvSpPr>
            <a:spLocks noGrp="1" noChangeArrowheads="1"/>
          </p:cNvSpPr>
          <p:nvPr>
            <p:ph type="title"/>
          </p:nvPr>
        </p:nvSpPr>
        <p:spPr/>
        <p:txBody>
          <a:bodyPr>
            <a:normAutofit/>
          </a:bodyPr>
          <a:lstStyle/>
          <a:p>
            <a:pPr algn="ctr" eaLnBrk="1" hangingPunct="1"/>
            <a:r>
              <a:rPr lang="ru-RU" sz="2400" i="1" dirty="0" smtClean="0">
                <a:effectLst/>
                <a:latin typeface="Times New Roman" pitchFamily="18" charset="0"/>
                <a:cs typeface="Times New Roman" pitchFamily="18" charset="0"/>
              </a:rPr>
              <a:t>Цели начального общего образования</a:t>
            </a:r>
            <a:r>
              <a:rPr lang="en-US" sz="2400" i="1" dirty="0" smtClean="0">
                <a:effectLst/>
                <a:latin typeface="Times New Roman" pitchFamily="18" charset="0"/>
                <a:cs typeface="Times New Roman" pitchFamily="18" charset="0"/>
              </a:rPr>
              <a:t>,</a:t>
            </a:r>
            <a:r>
              <a:rPr lang="ru-RU" sz="2400" i="1" dirty="0" smtClean="0">
                <a:effectLst/>
                <a:latin typeface="Times New Roman" pitchFamily="18" charset="0"/>
                <a:cs typeface="Times New Roman" pitchFamily="18" charset="0"/>
              </a:rPr>
              <a:t> заложенные во ФГОС НОО: </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19</a:t>
            </a:fld>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68313" y="1700213"/>
            <a:ext cx="8158162" cy="4608512"/>
          </a:xfrm>
        </p:spPr>
        <p:txBody>
          <a:bodyPr/>
          <a:lstStyle/>
          <a:p>
            <a:pPr algn="just" eaLnBrk="1" hangingPunct="1">
              <a:lnSpc>
                <a:spcPct val="80000"/>
              </a:lnSpc>
              <a:buFont typeface="Wingdings" pitchFamily="2" charset="2"/>
              <a:buNone/>
            </a:pPr>
            <a:r>
              <a:rPr lang="en-US" sz="1900" dirty="0" smtClean="0"/>
              <a:t>	</a:t>
            </a:r>
            <a:r>
              <a:rPr lang="ru-RU" sz="1900" dirty="0" smtClean="0"/>
              <a:t>	</a:t>
            </a:r>
            <a:r>
              <a:rPr lang="ru-RU" sz="1800" dirty="0" smtClean="0">
                <a:latin typeface="Times New Roman" pitchFamily="18" charset="0"/>
                <a:cs typeface="Times New Roman" pitchFamily="18" charset="0"/>
              </a:rPr>
              <a:t>Данный доклад содержит информацию об основных результатах за 2012-2013 учебный год и перспективах развития образовательного учреждения.</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Содержание доклада мы</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по-прежнему</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адресуем родителям и законным представителям, выбирающим нашу школу для своего ребенка, обучающимся, коллегам.</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Обеспечивая информационную открытость нашего образовательного учреждения посредством публичного доклада, мы надеемся на увеличение числа социальных партнеров, а также количества обучающихся, выбирающих нашу школу.</a:t>
            </a:r>
          </a:p>
          <a:p>
            <a:pPr algn="just">
              <a:lnSpc>
                <a:spcPct val="80000"/>
              </a:lnSpc>
              <a:buNone/>
            </a:pPr>
            <a:r>
              <a:rPr lang="ru-RU" sz="1800" dirty="0" smtClean="0">
                <a:latin typeface="Times New Roman" pitchFamily="18" charset="0"/>
                <a:cs typeface="Times New Roman" pitchFamily="18" charset="0"/>
              </a:rPr>
              <a:t>      Администрация ОУ и педагогический коллектив стремится к созданию условий для раскрытия личностного потенциала обучающихся: воспитания в них интереса к знаниям</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стремления к духовному росту и здоровому образу жизни; к подготовке школьников к профессиональной деятельности с учётом модернизации и инновационного развития страны.</a:t>
            </a:r>
          </a:p>
          <a:p>
            <a:pPr algn="just">
              <a:lnSpc>
                <a:spcPct val="80000"/>
              </a:lnSpc>
              <a:buNone/>
            </a:pPr>
            <a:r>
              <a:rPr lang="en-US"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Надеемся, что для наших учеников учение, этапы школьного образования станут источниками формирования самостоятельности, ответственности и гражданской зрелости.</a:t>
            </a:r>
          </a:p>
          <a:p>
            <a:pPr eaLnBrk="1" hangingPunct="1">
              <a:lnSpc>
                <a:spcPct val="80000"/>
              </a:lnSpc>
              <a:buFont typeface="Wingdings" pitchFamily="2" charset="2"/>
              <a:buNone/>
            </a:pPr>
            <a:endParaRPr lang="ru-RU" sz="1800" dirty="0" smtClean="0">
              <a:latin typeface="Times New Roman" pitchFamily="18" charset="0"/>
              <a:cs typeface="Times New Roman" pitchFamily="18" charset="0"/>
            </a:endParaRPr>
          </a:p>
        </p:txBody>
      </p:sp>
      <p:pic>
        <p:nvPicPr>
          <p:cNvPr id="81922" name="Picture 2" descr="http://cs309723.vk.me/v309723070/3546/dLSUbf8mqEM.jpg"/>
          <p:cNvPicPr>
            <a:picLocks noChangeAspect="1" noChangeArrowheads="1"/>
          </p:cNvPicPr>
          <p:nvPr/>
        </p:nvPicPr>
        <p:blipFill>
          <a:blip r:embed="rId2" cstate="email"/>
          <a:srcRect/>
          <a:stretch>
            <a:fillRect/>
          </a:stretch>
        </p:blipFill>
        <p:spPr bwMode="auto">
          <a:xfrm>
            <a:off x="214282" y="357166"/>
            <a:ext cx="2500896" cy="1656184"/>
          </a:xfrm>
          <a:prstGeom prst="rect">
            <a:avLst/>
          </a:prstGeom>
          <a:ln>
            <a:noFill/>
          </a:ln>
          <a:effectLst>
            <a:softEdge rad="317500"/>
          </a:effectLst>
        </p:spPr>
      </p:pic>
      <p:pic>
        <p:nvPicPr>
          <p:cNvPr id="4" name="Picture 2" descr="http://cs410722.vk.me/v410722070/29c4/9cZfWqz0UQ8.jpg"/>
          <p:cNvPicPr>
            <a:picLocks noChangeAspect="1" noChangeArrowheads="1"/>
          </p:cNvPicPr>
          <p:nvPr/>
        </p:nvPicPr>
        <p:blipFill>
          <a:blip r:embed="rId3" cstate="email"/>
          <a:srcRect/>
          <a:stretch>
            <a:fillRect/>
          </a:stretch>
        </p:blipFill>
        <p:spPr bwMode="auto">
          <a:xfrm rot="612761">
            <a:off x="6055095" y="192476"/>
            <a:ext cx="2895790" cy="1918461"/>
          </a:xfrm>
          <a:prstGeom prst="rect">
            <a:avLst/>
          </a:prstGeom>
          <a:ln>
            <a:noFill/>
          </a:ln>
          <a:effectLst>
            <a:softEdge rad="317500"/>
          </a:effectLst>
        </p:spPr>
      </p:pic>
      <p:sp>
        <p:nvSpPr>
          <p:cNvPr id="5" name="TextBox 4"/>
          <p:cNvSpPr txBox="1"/>
          <p:nvPr/>
        </p:nvSpPr>
        <p:spPr>
          <a:xfrm>
            <a:off x="2857488" y="785794"/>
            <a:ext cx="3429024" cy="646331"/>
          </a:xfrm>
          <a:prstGeom prst="rect">
            <a:avLst/>
          </a:prstGeom>
          <a:noFill/>
        </p:spPr>
        <p:txBody>
          <a:bodyPr wrap="square" rtlCol="0">
            <a:spAutoFit/>
          </a:bodyPr>
          <a:lstStyle/>
          <a:p>
            <a:r>
              <a:rPr lang="ru-RU" dirty="0" smtClean="0">
                <a:latin typeface="Times New Roman" pitchFamily="18" charset="0"/>
                <a:cs typeface="Times New Roman" pitchFamily="18" charset="0"/>
              </a:rPr>
              <a:t>Уважаемые гости нашего сайта!</a:t>
            </a:r>
          </a:p>
          <a:p>
            <a:endParaRPr lang="ru-RU" dirty="0"/>
          </a:p>
        </p:txBody>
      </p:sp>
      <p:sp>
        <p:nvSpPr>
          <p:cNvPr id="6" name="TextBox 5"/>
          <p:cNvSpPr txBox="1"/>
          <p:nvPr/>
        </p:nvSpPr>
        <p:spPr>
          <a:xfrm>
            <a:off x="4357686" y="5929330"/>
            <a:ext cx="4786314" cy="923330"/>
          </a:xfrm>
          <a:prstGeom prst="rect">
            <a:avLst/>
          </a:prstGeom>
          <a:noFill/>
        </p:spPr>
        <p:txBody>
          <a:bodyPr wrap="square" rtlCol="0">
            <a:spAutoFit/>
          </a:bodyPr>
          <a:lstStyle/>
          <a:p>
            <a:r>
              <a:rPr lang="ru-RU" dirty="0" smtClean="0">
                <a:latin typeface="Times New Roman" pitchFamily="18" charset="0"/>
                <a:cs typeface="Times New Roman" pitchFamily="18" charset="0"/>
              </a:rPr>
              <a:t>С уважением, Л.П. </a:t>
            </a:r>
            <a:r>
              <a:rPr lang="ru-RU" dirty="0" err="1" smtClean="0">
                <a:latin typeface="Times New Roman" pitchFamily="18" charset="0"/>
                <a:cs typeface="Times New Roman" pitchFamily="18" charset="0"/>
              </a:rPr>
              <a:t>Чепелкина</a:t>
            </a:r>
            <a:r>
              <a:rPr lang="ru-RU" dirty="0" smtClean="0">
                <a:latin typeface="Times New Roman" pitchFamily="18" charset="0"/>
                <a:cs typeface="Times New Roman" pitchFamily="18" charset="0"/>
              </a:rPr>
              <a:t>, директор ГБОУ СОШ №591, Заслуженный учитель РФ</a:t>
            </a:r>
          </a:p>
          <a:p>
            <a:endParaRPr lang="ru-RU" dirty="0"/>
          </a:p>
        </p:txBody>
      </p:sp>
      <p:sp>
        <p:nvSpPr>
          <p:cNvPr id="7" name="Номер слайда 6"/>
          <p:cNvSpPr>
            <a:spLocks noGrp="1"/>
          </p:cNvSpPr>
          <p:nvPr>
            <p:ph type="sldNum" sz="quarter" idx="12"/>
          </p:nvPr>
        </p:nvSpPr>
        <p:spPr/>
        <p:txBody>
          <a:bodyPr/>
          <a:lstStyle/>
          <a:p>
            <a:pPr>
              <a:defRPr/>
            </a:pPr>
            <a:fld id="{55FFFF87-47F9-4AE3-8C97-3A4F2DC666DE}"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email"/>
          <a:srcRect/>
          <a:stretch>
            <a:fillRect/>
          </a:stretch>
        </p:blipFill>
        <p:spPr bwMode="auto">
          <a:xfrm>
            <a:off x="2000232" y="5058000"/>
            <a:ext cx="3134328" cy="1800000"/>
          </a:xfrm>
          <a:prstGeom prst="rect">
            <a:avLst/>
          </a:prstGeom>
          <a:noFill/>
          <a:ln w="9525">
            <a:noFill/>
            <a:miter lim="800000"/>
            <a:headEnd/>
            <a:tailEnd/>
          </a:ln>
          <a:effectLst/>
        </p:spPr>
      </p:pic>
      <p:sp>
        <p:nvSpPr>
          <p:cNvPr id="2" name="Заголовок 1"/>
          <p:cNvSpPr>
            <a:spLocks noGrp="1"/>
          </p:cNvSpPr>
          <p:nvPr>
            <p:ph type="title"/>
          </p:nvPr>
        </p:nvSpPr>
        <p:spPr>
          <a:xfrm>
            <a:off x="428596" y="500042"/>
            <a:ext cx="7467600" cy="1143000"/>
          </a:xfrm>
        </p:spPr>
        <p:txBody>
          <a:bodyPr>
            <a:noAutofit/>
          </a:bodyPr>
          <a:lstStyle/>
          <a:p>
            <a:pPr algn="ctr"/>
            <a:r>
              <a:rPr lang="ru-RU" sz="2400" b="1" i="1" u="sng" dirty="0" smtClean="0">
                <a:latin typeface="Times New Roman" pitchFamily="18" charset="0"/>
                <a:cs typeface="Times New Roman" pitchFamily="18" charset="0"/>
              </a:rPr>
              <a:t>Материально-техническое обеспечение перехода ОУ на ФГОС</a:t>
            </a:r>
            <a:r>
              <a:rPr lang="ru-RU" sz="2400" i="1" dirty="0" smtClean="0">
                <a:latin typeface="Times New Roman" pitchFamily="18" charset="0"/>
                <a:cs typeface="Times New Roman" pitchFamily="18" charset="0"/>
              </a:rPr>
              <a:t/>
            </a:r>
            <a:br>
              <a:rPr lang="ru-RU" sz="2400" i="1" dirty="0" smtClean="0">
                <a:latin typeface="Times New Roman" pitchFamily="18" charset="0"/>
                <a:cs typeface="Times New Roman" pitchFamily="18" charset="0"/>
              </a:rPr>
            </a:br>
            <a:endParaRPr lang="ru-RU" sz="2400" i="1" dirty="0">
              <a:latin typeface="Times New Roman" pitchFamily="18" charset="0"/>
              <a:cs typeface="Times New Roman" pitchFamily="18" charset="0"/>
            </a:endParaRPr>
          </a:p>
        </p:txBody>
      </p:sp>
      <p:pic>
        <p:nvPicPr>
          <p:cNvPr id="1027" name="Picture 3" descr="K:\кабинеты\P1030265.JPG"/>
          <p:cNvPicPr>
            <a:picLocks noChangeAspect="1" noChangeArrowheads="1"/>
          </p:cNvPicPr>
          <p:nvPr/>
        </p:nvPicPr>
        <p:blipFill>
          <a:blip r:embed="rId3" cstate="email"/>
          <a:srcRect/>
          <a:stretch>
            <a:fillRect/>
          </a:stretch>
        </p:blipFill>
        <p:spPr bwMode="auto">
          <a:xfrm>
            <a:off x="4929190" y="3786190"/>
            <a:ext cx="3840000" cy="2880000"/>
          </a:xfrm>
          <a:prstGeom prst="rect">
            <a:avLst/>
          </a:prstGeom>
          <a:ln>
            <a:noFill/>
          </a:ln>
          <a:effectLst>
            <a:softEdge rad="112500"/>
          </a:effectLst>
        </p:spPr>
      </p:pic>
      <p:pic>
        <p:nvPicPr>
          <p:cNvPr id="1026" name="Picture 2" descr="K:\кабинеты\P1030260.JPG"/>
          <p:cNvPicPr>
            <a:picLocks noGrp="1" noChangeAspect="1" noChangeArrowheads="1"/>
          </p:cNvPicPr>
          <p:nvPr>
            <p:ph sz="quarter" idx="1"/>
          </p:nvPr>
        </p:nvPicPr>
        <p:blipFill>
          <a:blip r:embed="rId4" cstate="email"/>
          <a:srcRect/>
          <a:stretch>
            <a:fillRect/>
          </a:stretch>
        </p:blipFill>
        <p:spPr bwMode="auto">
          <a:xfrm>
            <a:off x="428596" y="1428736"/>
            <a:ext cx="4848000" cy="3636000"/>
          </a:xfrm>
          <a:prstGeom prst="rect">
            <a:avLst/>
          </a:prstGeom>
          <a:ln>
            <a:noFill/>
          </a:ln>
          <a:effectLst>
            <a:softEdge rad="112500"/>
          </a:effectLst>
        </p:spPr>
      </p:pic>
      <p:pic>
        <p:nvPicPr>
          <p:cNvPr id="1028" name="Picture 4"/>
          <p:cNvPicPr>
            <a:picLocks noChangeAspect="1" noChangeArrowheads="1"/>
          </p:cNvPicPr>
          <p:nvPr/>
        </p:nvPicPr>
        <p:blipFill>
          <a:blip r:embed="rId5" cstate="email"/>
          <a:srcRect/>
          <a:stretch>
            <a:fillRect/>
          </a:stretch>
        </p:blipFill>
        <p:spPr bwMode="auto">
          <a:xfrm>
            <a:off x="5572132" y="1500174"/>
            <a:ext cx="3002806" cy="2232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email"/>
          <a:srcRect/>
          <a:stretch>
            <a:fillRect/>
          </a:stretch>
        </p:blipFill>
        <p:spPr bwMode="auto">
          <a:xfrm>
            <a:off x="142844" y="5058000"/>
            <a:ext cx="1935484" cy="1800000"/>
          </a:xfrm>
          <a:prstGeom prst="rect">
            <a:avLst/>
          </a:prstGeom>
          <a:noFill/>
          <a:ln w="9525">
            <a:noFill/>
            <a:miter lim="800000"/>
            <a:headEnd/>
            <a:tailEnd/>
          </a:ln>
          <a:effectLst/>
        </p:spPr>
      </p:pic>
      <p:sp>
        <p:nvSpPr>
          <p:cNvPr id="8" name="Номер слайда 7"/>
          <p:cNvSpPr>
            <a:spLocks noGrp="1"/>
          </p:cNvSpPr>
          <p:nvPr>
            <p:ph type="sldNum" sz="quarter" idx="12"/>
          </p:nvPr>
        </p:nvSpPr>
        <p:spPr/>
        <p:txBody>
          <a:bodyPr/>
          <a:lstStyle/>
          <a:p>
            <a:pPr>
              <a:defRPr/>
            </a:pPr>
            <a:fld id="{55FFFF87-47F9-4AE3-8C97-3A4F2DC666DE}" type="slidenum">
              <a:rPr lang="ru-RU" smtClean="0"/>
              <a:pPr>
                <a:defRPr/>
              </a:pPr>
              <a:t>20</a:t>
            </a:fld>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429684" cy="1143000"/>
          </a:xfrm>
        </p:spPr>
        <p:txBody>
          <a:bodyPr>
            <a:normAutofit/>
          </a:bodyPr>
          <a:lstStyle/>
          <a:p>
            <a:r>
              <a:rPr lang="ru-RU" sz="2400" i="1" dirty="0" smtClean="0">
                <a:latin typeface="Times New Roman" pitchFamily="18" charset="0"/>
                <a:cs typeface="Times New Roman" pitchFamily="18" charset="0"/>
              </a:rPr>
              <a:t>Задачи внеурочной деятельности в начальной школе</a:t>
            </a:r>
            <a:endParaRPr lang="ru-RU" sz="2400" i="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457200" y="1428736"/>
            <a:ext cx="8472518" cy="5045216"/>
          </a:xfrm>
        </p:spPr>
        <p:txBody>
          <a:bodyPr>
            <a:normAutofit/>
          </a:bodyPr>
          <a:lstStyle/>
          <a:p>
            <a:r>
              <a:rPr lang="ru-RU" sz="1800" dirty="0" smtClean="0">
                <a:latin typeface="Times New Roman" pitchFamily="18" charset="0"/>
                <a:cs typeface="Times New Roman" pitchFamily="18" charset="0"/>
              </a:rPr>
              <a:t>Сформировать мотивацию учения, ориентированную на удовлетворение познавательных интересов.</a:t>
            </a:r>
          </a:p>
          <a:p>
            <a:r>
              <a:rPr lang="ru-RU" sz="1800" dirty="0" smtClean="0">
                <a:latin typeface="Times New Roman" pitchFamily="18" charset="0"/>
                <a:cs typeface="Times New Roman" pitchFamily="18" charset="0"/>
              </a:rPr>
              <a:t>Сформировать приемы умственных действий</a:t>
            </a:r>
          </a:p>
          <a:p>
            <a:r>
              <a:rPr lang="ru-RU" sz="1800" dirty="0" smtClean="0">
                <a:latin typeface="Times New Roman" pitchFamily="18" charset="0"/>
                <a:cs typeface="Times New Roman" pitchFamily="18" charset="0"/>
              </a:rPr>
              <a:t>Развивать образное мышление.</a:t>
            </a:r>
          </a:p>
          <a:p>
            <a:r>
              <a:rPr lang="ru-RU" sz="1800" dirty="0" smtClean="0">
                <a:latin typeface="Times New Roman" pitchFamily="18" charset="0"/>
                <a:cs typeface="Times New Roman" pitchFamily="18" charset="0"/>
              </a:rPr>
              <a:t>Развивать речь, умение высказывать и обосновывать свои суждения.</a:t>
            </a:r>
          </a:p>
          <a:p>
            <a:r>
              <a:rPr lang="ru-RU" sz="1800" dirty="0" smtClean="0">
                <a:latin typeface="Times New Roman" pitchFamily="18" charset="0"/>
                <a:cs typeface="Times New Roman" pitchFamily="18" charset="0"/>
              </a:rPr>
              <a:t>Развивать творческие способности.</a:t>
            </a:r>
          </a:p>
          <a:p>
            <a:r>
              <a:rPr lang="ru-RU" sz="1800" dirty="0" smtClean="0">
                <a:latin typeface="Times New Roman" pitchFamily="18" charset="0"/>
                <a:cs typeface="Times New Roman" pitchFamily="18" charset="0"/>
              </a:rPr>
              <a:t>Увеличивать концентрацию внимания и объема памяти.</a:t>
            </a:r>
          </a:p>
          <a:p>
            <a:r>
              <a:rPr lang="ru-RU" sz="1800" dirty="0" smtClean="0">
                <a:latin typeface="Times New Roman" pitchFamily="18" charset="0"/>
                <a:cs typeface="Times New Roman" pitchFamily="18" charset="0"/>
              </a:rPr>
              <a:t>Содействовать воспитанию интереса к предметам и процессу познания в целом.</a:t>
            </a:r>
          </a:p>
          <a:p>
            <a:endParaRPr lang="ru-RU" sz="1800" dirty="0" smtClean="0">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21</a:t>
            </a:fld>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pPr algn="ctr"/>
            <a:r>
              <a:rPr lang="ru-RU" sz="2400" i="1" dirty="0" smtClean="0">
                <a:latin typeface="Times New Roman" pitchFamily="18" charset="0"/>
                <a:cs typeface="Times New Roman" pitchFamily="18" charset="0"/>
              </a:rPr>
              <a:t>Основные направления внеурочной деятельности в начальной школе</a:t>
            </a:r>
            <a:endParaRPr lang="ru-RU" sz="2400"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sz="quarter" idx="1"/>
          </p:nvPr>
        </p:nvGraphicFramePr>
        <p:xfrm>
          <a:off x="1285852" y="1047314"/>
          <a:ext cx="6357982" cy="5810686"/>
        </p:xfrm>
        <a:graphic>
          <a:graphicData uri="http://schemas.openxmlformats.org/drawingml/2006/table">
            <a:tbl>
              <a:tblPr>
                <a:tableStyleId>{69CF1AB2-1976-4502-BF36-3FF5EA218861}</a:tableStyleId>
              </a:tblPr>
              <a:tblGrid>
                <a:gridCol w="3178659"/>
                <a:gridCol w="3179323"/>
              </a:tblGrid>
              <a:tr h="269575">
                <a:tc>
                  <a:txBody>
                    <a:bodyPr/>
                    <a:lstStyle/>
                    <a:p>
                      <a:pPr algn="ctr">
                        <a:lnSpc>
                          <a:spcPct val="115000"/>
                        </a:lnSpc>
                        <a:spcAft>
                          <a:spcPts val="0"/>
                        </a:spcAft>
                      </a:pPr>
                      <a:r>
                        <a:rPr lang="ru-RU" sz="1500" u="sng" dirty="0" smtClean="0"/>
                        <a:t>Направления</a:t>
                      </a:r>
                      <a:endParaRPr lang="ru-RU" sz="1000" dirty="0">
                        <a:latin typeface="Calibri"/>
                        <a:ea typeface="Calibri"/>
                        <a:cs typeface="Times New Roman"/>
                      </a:endParaRPr>
                    </a:p>
                  </a:txBody>
                  <a:tcPr marL="64253" marR="64253" marT="0" marB="0"/>
                </a:tc>
                <a:tc>
                  <a:txBody>
                    <a:bodyPr/>
                    <a:lstStyle/>
                    <a:p>
                      <a:pPr algn="ctr">
                        <a:lnSpc>
                          <a:spcPct val="115000"/>
                        </a:lnSpc>
                        <a:spcAft>
                          <a:spcPts val="0"/>
                        </a:spcAft>
                      </a:pPr>
                      <a:r>
                        <a:rPr lang="ru-RU" sz="1500" u="sng"/>
                        <a:t>Программа</a:t>
                      </a:r>
                      <a:endParaRPr lang="ru-RU" sz="1000">
                        <a:latin typeface="Calibri"/>
                        <a:ea typeface="Calibri"/>
                        <a:cs typeface="Times New Roman"/>
                      </a:endParaRPr>
                    </a:p>
                  </a:txBody>
                  <a:tcPr marL="64253" marR="64253" marT="0" marB="0"/>
                </a:tc>
              </a:tr>
              <a:tr h="1179390">
                <a:tc>
                  <a:txBody>
                    <a:bodyPr/>
                    <a:lstStyle/>
                    <a:p>
                      <a:pPr algn="ctr">
                        <a:lnSpc>
                          <a:spcPct val="115000"/>
                        </a:lnSpc>
                        <a:spcAft>
                          <a:spcPts val="0"/>
                        </a:spcAft>
                      </a:pPr>
                      <a:r>
                        <a:rPr lang="ru-RU" sz="1300" dirty="0"/>
                        <a:t>Духовно-нравственное</a:t>
                      </a:r>
                      <a:endParaRPr lang="ru-RU" sz="1000" dirty="0">
                        <a:latin typeface="Calibri"/>
                        <a:ea typeface="Calibri"/>
                        <a:cs typeface="Times New Roman"/>
                      </a:endParaRPr>
                    </a:p>
                  </a:txBody>
                  <a:tcPr marL="64253" marR="64253" marT="0" marB="0"/>
                </a:tc>
                <a:tc>
                  <a:txBody>
                    <a:bodyPr/>
                    <a:lstStyle/>
                    <a:p>
                      <a:pPr algn="ctr">
                        <a:lnSpc>
                          <a:spcPct val="115000"/>
                        </a:lnSpc>
                        <a:spcAft>
                          <a:spcPts val="0"/>
                        </a:spcAft>
                      </a:pPr>
                      <a:r>
                        <a:rPr lang="ru-RU" sz="1300" dirty="0"/>
                        <a:t>«Храни тепло родного очага»</a:t>
                      </a:r>
                      <a:endParaRPr lang="ru-RU" sz="1000" dirty="0"/>
                    </a:p>
                    <a:p>
                      <a:pPr algn="ctr">
                        <a:lnSpc>
                          <a:spcPct val="115000"/>
                        </a:lnSpc>
                        <a:spcAft>
                          <a:spcPts val="0"/>
                        </a:spcAft>
                      </a:pPr>
                      <a:r>
                        <a:rPr lang="ru-RU" sz="1300" dirty="0"/>
                        <a:t>Воспитание патриотизма, любви к Родин, воспитание гражданина, любовь к родному краю, к Санкт- Петербургу</a:t>
                      </a:r>
                      <a:endParaRPr lang="ru-RU" sz="1000" dirty="0">
                        <a:latin typeface="Calibri"/>
                        <a:ea typeface="Calibri"/>
                        <a:cs typeface="Times New Roman"/>
                      </a:endParaRPr>
                    </a:p>
                  </a:txBody>
                  <a:tcPr marL="64253" marR="64253" marT="0" marB="0"/>
                </a:tc>
              </a:tr>
              <a:tr h="235878">
                <a:tc>
                  <a:txBody>
                    <a:bodyPr/>
                    <a:lstStyle/>
                    <a:p>
                      <a:pPr algn="ctr">
                        <a:lnSpc>
                          <a:spcPct val="115000"/>
                        </a:lnSpc>
                        <a:spcAft>
                          <a:spcPts val="0"/>
                        </a:spcAft>
                      </a:pPr>
                      <a:r>
                        <a:rPr lang="ru-RU" sz="1300"/>
                        <a:t>Спортивно-оздоровительное</a:t>
                      </a:r>
                      <a:endParaRPr lang="ru-RU" sz="1000">
                        <a:latin typeface="Calibri"/>
                        <a:ea typeface="Calibri"/>
                        <a:cs typeface="Times New Roman"/>
                      </a:endParaRPr>
                    </a:p>
                  </a:txBody>
                  <a:tcPr marL="64253" marR="64253" marT="0" marB="0"/>
                </a:tc>
                <a:tc>
                  <a:txBody>
                    <a:bodyPr/>
                    <a:lstStyle/>
                    <a:p>
                      <a:pPr algn="ctr">
                        <a:lnSpc>
                          <a:spcPct val="115000"/>
                        </a:lnSpc>
                        <a:spcAft>
                          <a:spcPts val="0"/>
                        </a:spcAft>
                      </a:pPr>
                      <a:r>
                        <a:rPr lang="ru-RU" sz="1300"/>
                        <a:t>«Ловкие, быстрые. Смелые»</a:t>
                      </a:r>
                      <a:endParaRPr lang="ru-RU" sz="1000">
                        <a:latin typeface="Calibri"/>
                        <a:ea typeface="Calibri"/>
                        <a:cs typeface="Times New Roman"/>
                      </a:endParaRPr>
                    </a:p>
                  </a:txBody>
                  <a:tcPr marL="64253" marR="64253" marT="0" marB="0"/>
                </a:tc>
              </a:tr>
              <a:tr h="1153383">
                <a:tc>
                  <a:txBody>
                    <a:bodyPr/>
                    <a:lstStyle/>
                    <a:p>
                      <a:pPr algn="ctr">
                        <a:lnSpc>
                          <a:spcPct val="115000"/>
                        </a:lnSpc>
                        <a:spcAft>
                          <a:spcPts val="0"/>
                        </a:spcAft>
                      </a:pPr>
                      <a:r>
                        <a:rPr lang="ru-RU" sz="1300" u="sng"/>
                        <a:t>Общекультурное</a:t>
                      </a:r>
                      <a:endParaRPr lang="ru-RU" sz="1000">
                        <a:latin typeface="Calibri"/>
                        <a:ea typeface="Calibri"/>
                        <a:cs typeface="Times New Roman"/>
                      </a:endParaRPr>
                    </a:p>
                  </a:txBody>
                  <a:tcPr marL="64253" marR="64253" marT="0" marB="0"/>
                </a:tc>
                <a:tc>
                  <a:txBody>
                    <a:bodyPr/>
                    <a:lstStyle/>
                    <a:p>
                      <a:pPr marL="228600" algn="ctr">
                        <a:lnSpc>
                          <a:spcPct val="115000"/>
                        </a:lnSpc>
                        <a:spcAft>
                          <a:spcPts val="0"/>
                        </a:spcAft>
                      </a:pPr>
                      <a:r>
                        <a:rPr lang="ru-RU" sz="1300" dirty="0"/>
                        <a:t>«Хоровое пение» кружок</a:t>
                      </a:r>
                      <a:endParaRPr lang="ru-RU" sz="1000" dirty="0"/>
                    </a:p>
                    <a:p>
                      <a:pPr marL="228600" algn="ctr">
                        <a:lnSpc>
                          <a:spcPct val="115000"/>
                        </a:lnSpc>
                        <a:spcAft>
                          <a:spcPts val="0"/>
                        </a:spcAft>
                      </a:pPr>
                      <a:r>
                        <a:rPr lang="ru-RU" sz="1300"/>
                        <a:t>Гаврилова Виктория </a:t>
                      </a:r>
                      <a:r>
                        <a:rPr lang="ru-RU" sz="1300" smtClean="0"/>
                        <a:t>Викторовна</a:t>
                      </a:r>
                    </a:p>
                    <a:p>
                      <a:pPr marL="228600" algn="ctr">
                        <a:lnSpc>
                          <a:spcPct val="115000"/>
                        </a:lnSpc>
                        <a:spcAft>
                          <a:spcPts val="0"/>
                        </a:spcAft>
                      </a:pPr>
                      <a:endParaRPr lang="ru-RU" sz="1000"/>
                    </a:p>
                    <a:p>
                      <a:pPr marL="228600" algn="ctr">
                        <a:lnSpc>
                          <a:spcPct val="115000"/>
                        </a:lnSpc>
                        <a:spcAft>
                          <a:spcPts val="0"/>
                        </a:spcAft>
                      </a:pPr>
                      <a:r>
                        <a:rPr lang="ru-RU" sz="1300" dirty="0"/>
                        <a:t>«Возвращение к истокам»</a:t>
                      </a:r>
                      <a:endParaRPr lang="ru-RU" sz="1000" dirty="0"/>
                    </a:p>
                    <a:p>
                      <a:pPr marL="228600" algn="ctr">
                        <a:lnSpc>
                          <a:spcPct val="115000"/>
                        </a:lnSpc>
                        <a:spcAft>
                          <a:spcPts val="0"/>
                        </a:spcAft>
                      </a:pPr>
                      <a:r>
                        <a:rPr lang="ru-RU" sz="1300" dirty="0"/>
                        <a:t>Остова Тамара Анатольевна</a:t>
                      </a:r>
                      <a:endParaRPr lang="ru-RU" sz="1000" dirty="0">
                        <a:latin typeface="Calibri"/>
                        <a:ea typeface="Calibri"/>
                        <a:cs typeface="Times New Roman"/>
                      </a:endParaRPr>
                    </a:p>
                  </a:txBody>
                  <a:tcPr marL="64253" marR="64253" marT="0" marB="0"/>
                </a:tc>
              </a:tr>
              <a:tr h="919605">
                <a:tc>
                  <a:txBody>
                    <a:bodyPr/>
                    <a:lstStyle/>
                    <a:p>
                      <a:pPr algn="ctr">
                        <a:lnSpc>
                          <a:spcPct val="115000"/>
                        </a:lnSpc>
                        <a:spcAft>
                          <a:spcPts val="0"/>
                        </a:spcAft>
                      </a:pPr>
                      <a:r>
                        <a:rPr lang="ru-RU" sz="1300" u="sng"/>
                        <a:t>Научно-познавательное</a:t>
                      </a:r>
                      <a:endParaRPr lang="ru-RU" sz="1000">
                        <a:latin typeface="Calibri"/>
                        <a:ea typeface="Calibri"/>
                        <a:cs typeface="Times New Roman"/>
                      </a:endParaRPr>
                    </a:p>
                  </a:txBody>
                  <a:tcPr marL="64253" marR="64253" marT="0" marB="0"/>
                </a:tc>
                <a:tc>
                  <a:txBody>
                    <a:bodyPr/>
                    <a:lstStyle/>
                    <a:p>
                      <a:pPr marL="228600" algn="ctr">
                        <a:lnSpc>
                          <a:spcPct val="115000"/>
                        </a:lnSpc>
                        <a:spcAft>
                          <a:spcPts val="0"/>
                        </a:spcAft>
                      </a:pPr>
                      <a:r>
                        <a:rPr lang="ru-RU" sz="1300"/>
                        <a:t>«Мудрость в книгах живет»,	   «Удивительный мир природы»</a:t>
                      </a:r>
                      <a:endParaRPr lang="ru-RU" sz="1000"/>
                    </a:p>
                    <a:p>
                      <a:pPr marL="228600" algn="ctr">
                        <a:lnSpc>
                          <a:spcPct val="115000"/>
                        </a:lnSpc>
                        <a:spcAft>
                          <a:spcPts val="0"/>
                        </a:spcAft>
                      </a:pPr>
                      <a:r>
                        <a:rPr lang="ru-RU" sz="1300"/>
                        <a:t>«Красуйся град Петров!»</a:t>
                      </a:r>
                      <a:endParaRPr lang="ru-RU" sz="1000">
                        <a:latin typeface="Calibri"/>
                        <a:ea typeface="Calibri"/>
                        <a:cs typeface="Times New Roman"/>
                      </a:endParaRPr>
                    </a:p>
                  </a:txBody>
                  <a:tcPr marL="64253" marR="64253" marT="0" marB="0"/>
                </a:tc>
              </a:tr>
              <a:tr h="1179390">
                <a:tc>
                  <a:txBody>
                    <a:bodyPr/>
                    <a:lstStyle/>
                    <a:p>
                      <a:pPr algn="ctr">
                        <a:lnSpc>
                          <a:spcPct val="115000"/>
                        </a:lnSpc>
                        <a:spcAft>
                          <a:spcPts val="0"/>
                        </a:spcAft>
                      </a:pPr>
                      <a:r>
                        <a:rPr lang="ru-RU" sz="1300" u="sng"/>
                        <a:t>Социальное</a:t>
                      </a:r>
                      <a:endParaRPr lang="ru-RU" sz="1000">
                        <a:latin typeface="Calibri"/>
                        <a:ea typeface="Calibri"/>
                        <a:cs typeface="Times New Roman"/>
                      </a:endParaRPr>
                    </a:p>
                  </a:txBody>
                  <a:tcPr marL="64253" marR="64253" marT="0" marB="0"/>
                </a:tc>
                <a:tc>
                  <a:txBody>
                    <a:bodyPr/>
                    <a:lstStyle/>
                    <a:p>
                      <a:pPr marL="228600" algn="ctr">
                        <a:lnSpc>
                          <a:spcPct val="115000"/>
                        </a:lnSpc>
                        <a:spcAft>
                          <a:spcPts val="0"/>
                        </a:spcAft>
                      </a:pPr>
                      <a:r>
                        <a:rPr lang="ru-RU" sz="1300" dirty="0"/>
                        <a:t>«</a:t>
                      </a:r>
                      <a:r>
                        <a:rPr lang="ru-RU" sz="1300" dirty="0" err="1"/>
                        <a:t>Книжкин</a:t>
                      </a:r>
                      <a:r>
                        <a:rPr lang="ru-RU" sz="1300" dirty="0"/>
                        <a:t> Айболит»</a:t>
                      </a:r>
                      <a:endParaRPr lang="ru-RU" sz="1000" dirty="0"/>
                    </a:p>
                    <a:p>
                      <a:pPr marL="228600" algn="ctr">
                        <a:lnSpc>
                          <a:spcPct val="115000"/>
                        </a:lnSpc>
                        <a:spcAft>
                          <a:spcPts val="0"/>
                        </a:spcAft>
                      </a:pPr>
                      <a:r>
                        <a:rPr lang="ru-RU" sz="1300" dirty="0" err="1"/>
                        <a:t>Цехановская</a:t>
                      </a:r>
                      <a:r>
                        <a:rPr lang="ru-RU" sz="1300" dirty="0"/>
                        <a:t> Яна Борисовна</a:t>
                      </a:r>
                      <a:endParaRPr lang="ru-RU" sz="1000" dirty="0"/>
                    </a:p>
                    <a:p>
                      <a:pPr marL="228600" algn="ctr">
                        <a:lnSpc>
                          <a:spcPct val="115000"/>
                        </a:lnSpc>
                        <a:spcAft>
                          <a:spcPts val="0"/>
                        </a:spcAft>
                      </a:pPr>
                      <a:endParaRPr lang="ru-RU" sz="1300" dirty="0" smtClean="0"/>
                    </a:p>
                    <a:p>
                      <a:pPr marL="228600" algn="ctr">
                        <a:lnSpc>
                          <a:spcPct val="115000"/>
                        </a:lnSpc>
                        <a:spcAft>
                          <a:spcPts val="0"/>
                        </a:spcAft>
                      </a:pPr>
                      <a:r>
                        <a:rPr lang="ru-RU" sz="1300" dirty="0" smtClean="0"/>
                        <a:t>ОПП</a:t>
                      </a:r>
                      <a:endParaRPr lang="ru-RU" sz="1000" dirty="0"/>
                    </a:p>
                    <a:p>
                      <a:pPr marL="228600" algn="ctr">
                        <a:lnSpc>
                          <a:spcPct val="115000"/>
                        </a:lnSpc>
                        <a:spcAft>
                          <a:spcPts val="0"/>
                        </a:spcAft>
                      </a:pPr>
                      <a:r>
                        <a:rPr lang="ru-RU" sz="1300" dirty="0"/>
                        <a:t>(общественно-полезная </a:t>
                      </a:r>
                      <a:r>
                        <a:rPr lang="ru-RU" sz="1300" dirty="0" smtClean="0"/>
                        <a:t>практика)</a:t>
                      </a:r>
                      <a:endParaRPr lang="ru-RU" sz="1000" dirty="0">
                        <a:latin typeface="Calibri"/>
                        <a:ea typeface="Calibri"/>
                        <a:cs typeface="Times New Roman"/>
                      </a:endParaRPr>
                    </a:p>
                  </a:txBody>
                  <a:tcPr marL="64253" marR="64253" marT="0" marB="0"/>
                </a:tc>
              </a:tr>
              <a:tr h="685827">
                <a:tc>
                  <a:txBody>
                    <a:bodyPr/>
                    <a:lstStyle/>
                    <a:p>
                      <a:pPr algn="ctr">
                        <a:lnSpc>
                          <a:spcPct val="115000"/>
                        </a:lnSpc>
                        <a:spcAft>
                          <a:spcPts val="0"/>
                        </a:spcAft>
                      </a:pPr>
                      <a:r>
                        <a:rPr lang="ru-RU" sz="1300"/>
                        <a:t>Общеинтеллектуальное</a:t>
                      </a:r>
                      <a:endParaRPr lang="ru-RU" sz="1000">
                        <a:latin typeface="Calibri"/>
                        <a:ea typeface="Calibri"/>
                        <a:cs typeface="Times New Roman"/>
                      </a:endParaRPr>
                    </a:p>
                  </a:txBody>
                  <a:tcPr marL="64253" marR="64253" marT="0" marB="0"/>
                </a:tc>
                <a:tc>
                  <a:txBody>
                    <a:bodyPr/>
                    <a:lstStyle/>
                    <a:p>
                      <a:pPr marL="228600" algn="ctr">
                        <a:lnSpc>
                          <a:spcPct val="115000"/>
                        </a:lnSpc>
                        <a:spcAft>
                          <a:spcPts val="0"/>
                        </a:spcAft>
                      </a:pPr>
                      <a:r>
                        <a:rPr lang="ru-RU" sz="1300" dirty="0"/>
                        <a:t>Долгосрочный проект «</a:t>
                      </a:r>
                      <a:r>
                        <a:rPr lang="ru-RU" sz="1300" dirty="0" err="1"/>
                        <a:t>Портфолио</a:t>
                      </a:r>
                      <a:endParaRPr lang="ru-RU" sz="1000" dirty="0"/>
                    </a:p>
                    <a:p>
                      <a:pPr marL="228600" algn="ctr">
                        <a:lnSpc>
                          <a:spcPct val="115000"/>
                        </a:lnSpc>
                        <a:spcAft>
                          <a:spcPts val="0"/>
                        </a:spcAft>
                      </a:pPr>
                      <a:r>
                        <a:rPr lang="ru-RU" sz="1300" dirty="0"/>
                        <a:t>школьника»</a:t>
                      </a:r>
                      <a:endParaRPr lang="ru-RU" sz="1000" dirty="0">
                        <a:latin typeface="Calibri"/>
                        <a:ea typeface="Calibri"/>
                        <a:cs typeface="Times New Roman"/>
                      </a:endParaRPr>
                    </a:p>
                  </a:txBody>
                  <a:tcPr marL="64253" marR="64253" marT="0" marB="0"/>
                </a:tc>
              </a:tr>
            </a:tbl>
          </a:graphicData>
        </a:graphic>
      </p:graphicFrame>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22</a:t>
            </a:fld>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Содержимое 2"/>
          <p:cNvSpPr>
            <a:spLocks noGrp="1"/>
          </p:cNvSpPr>
          <p:nvPr>
            <p:ph idx="1"/>
          </p:nvPr>
        </p:nvSpPr>
        <p:spPr/>
        <p:txBody>
          <a:bodyPr/>
          <a:lstStyle/>
          <a:p>
            <a:pPr>
              <a:buNone/>
            </a:pPr>
            <a:r>
              <a:rPr lang="ru-RU" sz="1800" dirty="0" smtClean="0">
                <a:latin typeface="Times New Roman" pitchFamily="18" charset="0"/>
                <a:cs typeface="Times New Roman" pitchFamily="18" charset="0"/>
              </a:rPr>
              <a:t>    Учебный план на 2012-2013 учебный  год был  ориентирован на 4-летний нормативный срок освоения образовательных программ начального общего образования и реализовывался:</a:t>
            </a:r>
          </a:p>
          <a:p>
            <a:pPr>
              <a:buFont typeface="Wingdings" pitchFamily="2" charset="2"/>
              <a:buNone/>
            </a:pPr>
            <a:r>
              <a:rPr lang="ru-RU" sz="1800" dirty="0" smtClean="0">
                <a:latin typeface="Times New Roman" pitchFamily="18" charset="0"/>
                <a:cs typeface="Times New Roman" pitchFamily="18" charset="0"/>
              </a:rPr>
              <a:t>	- для 1-2-х классов в соответствии с требованиями ФГОС НОО (</a:t>
            </a:r>
            <a:r>
              <a:rPr lang="ru-RU" sz="1800" dirty="0" err="1" smtClean="0">
                <a:latin typeface="Times New Roman" pitchFamily="18" charset="0"/>
                <a:cs typeface="Times New Roman" pitchFamily="18" charset="0"/>
              </a:rPr>
              <a:t>далее-ФГОС</a:t>
            </a:r>
            <a:r>
              <a:rPr lang="ru-RU" sz="1800" dirty="0" smtClean="0">
                <a:latin typeface="Times New Roman" pitchFamily="18" charset="0"/>
                <a:cs typeface="Times New Roman" pitchFamily="18" charset="0"/>
              </a:rPr>
              <a:t>), утвержденными приказом Министерства образования и науки РФ от 06.10.09 №373; зарегистрированного Минюстом России 22.12.09, регистрационный №17785</a:t>
            </a:r>
          </a:p>
          <a:p>
            <a:pPr>
              <a:buFont typeface="Wingdings" pitchFamily="2" charset="2"/>
              <a:buNone/>
            </a:pPr>
            <a:r>
              <a:rPr lang="ru-RU" sz="1800" dirty="0" smtClean="0">
                <a:latin typeface="Times New Roman" pitchFamily="18" charset="0"/>
                <a:cs typeface="Times New Roman" pitchFamily="18" charset="0"/>
              </a:rPr>
              <a:t>	-для 3-4-х классов в соответствии с Федеральным базисным учебным планом. Реализация учебного плана основывается на современном содержании образования, отраженном в образовательных программах </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Перспектива</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в 1-2-х классах; система </a:t>
            </a:r>
            <a:r>
              <a:rPr lang="ru-RU" sz="1800" dirty="0" err="1" smtClean="0">
                <a:latin typeface="Times New Roman" pitchFamily="18" charset="0"/>
                <a:cs typeface="Times New Roman" pitchFamily="18" charset="0"/>
              </a:rPr>
              <a:t>Л.В.Занкова</a:t>
            </a:r>
            <a:r>
              <a:rPr lang="ru-RU" sz="1800" dirty="0" smtClean="0">
                <a:latin typeface="Times New Roman" pitchFamily="18" charset="0"/>
                <a:cs typeface="Times New Roman" pitchFamily="18" charset="0"/>
              </a:rPr>
              <a:t> в 3-4-х классах.</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buFont typeface="Wingdings" pitchFamily="2" charset="2"/>
              <a:buNone/>
            </a:pPr>
            <a:endParaRPr lang="ru-RU" sz="1800" dirty="0" smtClean="0"/>
          </a:p>
        </p:txBody>
      </p:sp>
      <p:sp>
        <p:nvSpPr>
          <p:cNvPr id="21506"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Учебный план начальной школы</a:t>
            </a:r>
          </a:p>
        </p:txBody>
      </p:sp>
      <p:pic>
        <p:nvPicPr>
          <p:cNvPr id="55298" name="Picture 2" descr="http://cs307307.vk.me/v307307070/4565/0l7XZms8nd4.jpg"/>
          <p:cNvPicPr>
            <a:picLocks noChangeAspect="1" noChangeArrowheads="1"/>
          </p:cNvPicPr>
          <p:nvPr/>
        </p:nvPicPr>
        <p:blipFill>
          <a:blip r:embed="rId2" cstate="email"/>
          <a:srcRect/>
          <a:stretch>
            <a:fillRect/>
          </a:stretch>
        </p:blipFill>
        <p:spPr bwMode="auto">
          <a:xfrm>
            <a:off x="5724128" y="4581128"/>
            <a:ext cx="3232538" cy="2140704"/>
          </a:xfrm>
          <a:prstGeom prst="rect">
            <a:avLst/>
          </a:prstGeom>
          <a:ln>
            <a:noFill/>
          </a:ln>
          <a:effectLst>
            <a:softEdge rad="317500"/>
          </a:effectLst>
        </p:spPr>
      </p:pic>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23</a:t>
            </a:fld>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Содержимое 2"/>
          <p:cNvSpPr>
            <a:spLocks noGrp="1"/>
          </p:cNvSpPr>
          <p:nvPr>
            <p:ph idx="1"/>
          </p:nvPr>
        </p:nvSpPr>
        <p:spPr/>
        <p:txBody>
          <a:bodyPr>
            <a:normAutofit/>
          </a:bodyPr>
          <a:lstStyle/>
          <a:p>
            <a:pPr algn="just">
              <a:buNone/>
            </a:pPr>
            <a:r>
              <a:rPr lang="ru-RU" sz="1600" dirty="0" smtClean="0">
                <a:latin typeface="Times New Roman" pitchFamily="18" charset="0"/>
                <a:cs typeface="Times New Roman" pitchFamily="18" charset="0"/>
              </a:rPr>
              <a:t>                    Федеральный компонент учебного плана полностью реализовывал компонент государственного образовательного стандарта, который соответствовал единству образовательного пространства Российской Федерации и гарантировал овладение обучающимися необходимым минимумом знаний, умений и навыков, обеспечивающих возможности продолжения  образования.</a:t>
            </a:r>
          </a:p>
          <a:p>
            <a:pPr algn="just">
              <a:buNone/>
            </a:pPr>
            <a:r>
              <a:rPr lang="ru-RU" sz="1600" dirty="0" smtClean="0">
                <a:latin typeface="Times New Roman" pitchFamily="18" charset="0"/>
                <a:cs typeface="Times New Roman" pitchFamily="18" charset="0"/>
              </a:rPr>
              <a:t>      Региональный компонент учебного плана предусматривал обязательное изучение курсов «История и культура Санкт-Петербурга» (5-9 классы), «Основы безопасности жизнедеятельности» (5-7,9 классы)</a:t>
            </a:r>
          </a:p>
          <a:p>
            <a:pPr algn="just">
              <a:buNone/>
            </a:pPr>
            <a:r>
              <a:rPr lang="ru-RU" sz="1600" dirty="0" smtClean="0">
                <a:latin typeface="Times New Roman" pitchFamily="18" charset="0"/>
                <a:cs typeface="Times New Roman" pitchFamily="18" charset="0"/>
              </a:rPr>
              <a:t>          Часы компонента образовательного учреждения использовались на увеличение количества часов, отводимых на отдельные предметы, указанные в федеральном компоненте  учебного плана. Они распределялись с учётом избранного профиля, кадрового потенциала, пожеланий обучающихся и родителей.</a:t>
            </a:r>
          </a:p>
          <a:p>
            <a:pPr>
              <a:buNone/>
            </a:pPr>
            <a:r>
              <a:rPr lang="ru-RU" sz="1600" dirty="0" smtClean="0">
                <a:latin typeface="Times New Roman" pitchFamily="18" charset="0"/>
                <a:cs typeface="Times New Roman" pitchFamily="18" charset="0"/>
              </a:rPr>
              <a:t>       </a:t>
            </a:r>
          </a:p>
        </p:txBody>
      </p:sp>
      <p:sp>
        <p:nvSpPr>
          <p:cNvPr id="22530"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Учебный план основной школы</a:t>
            </a:r>
            <a:endParaRPr lang="ru-RU" sz="2400" dirty="0" smtClean="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24</a:t>
            </a:fld>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474345"/>
            <a:ext cx="8215370" cy="3724096"/>
          </a:xfrm>
          <a:prstGeom prst="rect">
            <a:avLst/>
          </a:prstGeom>
        </p:spPr>
        <p:txBody>
          <a:bodyPr wrap="square">
            <a:spAutoFit/>
          </a:bodyPr>
          <a:lstStyle/>
          <a:p>
            <a:pPr algn="ctr">
              <a:buNone/>
            </a:pPr>
            <a:r>
              <a:rPr lang="ru-RU" sz="2400" b="1" i="1" dirty="0" err="1"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Предпрофильная</a:t>
            </a:r>
            <a:r>
              <a:rPr lang="ru-RU" sz="24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подготовка.</a:t>
            </a:r>
          </a:p>
          <a:p>
            <a:pPr algn="ctr">
              <a:buNone/>
            </a:pPr>
            <a:endParaRPr lang="ru-RU" sz="2800" b="1" i="1" dirty="0" smtClean="0">
              <a:solidFill>
                <a:schemeClr val="tx2"/>
              </a:solidFill>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Учебный план предусматривал проведение </a:t>
            </a:r>
            <a:r>
              <a:rPr lang="ru-RU" dirty="0" err="1" smtClean="0">
                <a:latin typeface="Times New Roman" pitchFamily="18" charset="0"/>
                <a:cs typeface="Times New Roman" pitchFamily="18" charset="0"/>
              </a:rPr>
              <a:t>предпрофильной</a:t>
            </a:r>
            <a:r>
              <a:rPr lang="ru-RU" dirty="0" smtClean="0">
                <a:latin typeface="Times New Roman" pitchFamily="18" charset="0"/>
                <a:cs typeface="Times New Roman" pitchFamily="18" charset="0"/>
              </a:rPr>
              <a:t> подготовки в </a:t>
            </a:r>
          </a:p>
          <a:p>
            <a:pPr algn="just">
              <a:buNone/>
            </a:pPr>
            <a:r>
              <a:rPr lang="ru-RU" dirty="0" smtClean="0">
                <a:latin typeface="Times New Roman" pitchFamily="18" charset="0"/>
                <a:cs typeface="Times New Roman" pitchFamily="18" charset="0"/>
              </a:rPr>
              <a:t>9 -</a:t>
            </a:r>
            <a:r>
              <a:rPr lang="ru-RU" dirty="0" err="1" smtClean="0">
                <a:latin typeface="Times New Roman" pitchFamily="18" charset="0"/>
                <a:cs typeface="Times New Roman" pitchFamily="18" charset="0"/>
              </a:rPr>
              <a:t>ых</a:t>
            </a:r>
            <a:r>
              <a:rPr lang="ru-RU" dirty="0" smtClean="0">
                <a:latin typeface="Times New Roman" pitchFamily="18" charset="0"/>
                <a:cs typeface="Times New Roman" pitchFamily="18" charset="0"/>
              </a:rPr>
              <a:t> классах, на которую отводилось 102 часа. Часы учебного предмета «Технология» (68 часов из федерального компонента) использовались на реализацию учебных курсу по выбору (элективных курсов). Из регионального компонента учебного плана 34 часа использовались на организацию </a:t>
            </a:r>
            <a:r>
              <a:rPr lang="ru-RU" dirty="0" err="1" smtClean="0">
                <a:latin typeface="Times New Roman" pitchFamily="18" charset="0"/>
                <a:cs typeface="Times New Roman" pitchFamily="18" charset="0"/>
              </a:rPr>
              <a:t>профориентационной</a:t>
            </a:r>
            <a:r>
              <a:rPr lang="ru-RU" dirty="0" smtClean="0">
                <a:latin typeface="Times New Roman" pitchFamily="18" charset="0"/>
                <a:cs typeface="Times New Roman" pitchFamily="18" charset="0"/>
              </a:rPr>
              <a:t> и информационной работы.</a:t>
            </a:r>
          </a:p>
          <a:p>
            <a:pPr algn="just">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Предпрофильная</a:t>
            </a:r>
            <a:r>
              <a:rPr lang="ru-RU" dirty="0" smtClean="0">
                <a:latin typeface="Times New Roman" pitchFamily="18" charset="0"/>
                <a:cs typeface="Times New Roman" pitchFamily="18" charset="0"/>
              </a:rPr>
              <a:t> подготовка представляла собой систему педагогической, психологической, информационной и организационной поддержки обучающихся, направленную на их самоопределение в отношении выбора профиля обучения на ступени среднего (полного) общего образования.</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25</a:t>
            </a:fld>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57166"/>
            <a:ext cx="8715404" cy="1754326"/>
          </a:xfrm>
          <a:prstGeom prst="rect">
            <a:avLst/>
          </a:prstGeom>
        </p:spPr>
        <p:txBody>
          <a:bodyPr wrap="square">
            <a:spAutoFit/>
          </a:bodyPr>
          <a:lstStyle/>
          <a:p>
            <a:pPr algn="just">
              <a:buNone/>
            </a:pPr>
            <a:r>
              <a:rPr lang="ru-RU" dirty="0" smtClean="0">
                <a:latin typeface="Times New Roman" pitchFamily="18" charset="0"/>
                <a:cs typeface="Times New Roman" pitchFamily="18" charset="0"/>
              </a:rPr>
              <a:t>      На ступени основного общего образования образовательное учреждение организовало пробные элективные курсы (предметно-ориентированные пробы), которые дали возможность апробировать разное предметное содержание  с целью самоопределения , проверяли готовность и способность обучающихся осваивать выбранный предмет  на повышенном уровне, создавали условия для подготовки к экзаменам (по выбору ) по предметам будущего профиля.</a:t>
            </a:r>
            <a:endParaRPr lang="ru-RU" dirty="0">
              <a:latin typeface="Times New Roman" pitchFamily="18" charset="0"/>
              <a:cs typeface="Times New Roman" pitchFamily="18" charset="0"/>
            </a:endParaRPr>
          </a:p>
        </p:txBody>
      </p:sp>
      <p:sp>
        <p:nvSpPr>
          <p:cNvPr id="5" name="Заголовок 1"/>
          <p:cNvSpPr>
            <a:spLocks noGrp="1"/>
          </p:cNvSpPr>
          <p:nvPr>
            <p:ph type="title"/>
          </p:nvPr>
        </p:nvSpPr>
        <p:spPr>
          <a:xfrm>
            <a:off x="571472" y="2357430"/>
            <a:ext cx="8229600" cy="1143000"/>
          </a:xfrm>
        </p:spPr>
        <p:txBody>
          <a:bodyPr>
            <a:normAutofit/>
          </a:bodyPr>
          <a:lstStyle/>
          <a:p>
            <a:pPr algn="ctr"/>
            <a:r>
              <a:rPr lang="ru-RU" sz="2400" i="1" dirty="0" smtClean="0">
                <a:solidFill>
                  <a:schemeClr val="tx1"/>
                </a:solidFill>
                <a:effectLst/>
                <a:latin typeface="Times New Roman" pitchFamily="18" charset="0"/>
                <a:cs typeface="Times New Roman" pitchFamily="18" charset="0"/>
              </a:rPr>
              <a:t>Элективные курсы для обучающихся 9-ых  классов</a:t>
            </a:r>
            <a:endParaRPr lang="ru-RU" sz="2400" i="1" dirty="0">
              <a:solidFill>
                <a:schemeClr val="tx1"/>
              </a:solidFill>
              <a:effectLst/>
              <a:latin typeface="Times New Roman" pitchFamily="18" charset="0"/>
              <a:cs typeface="Times New Roman" pitchFamily="18" charset="0"/>
            </a:endParaRPr>
          </a:p>
        </p:txBody>
      </p:sp>
      <p:graphicFrame>
        <p:nvGraphicFramePr>
          <p:cNvPr id="6" name="Содержимое 3"/>
          <p:cNvGraphicFramePr>
            <a:graphicFrameLocks noGrp="1"/>
          </p:cNvGraphicFramePr>
          <p:nvPr>
            <p:ph idx="1"/>
          </p:nvPr>
        </p:nvGraphicFramePr>
        <p:xfrm>
          <a:off x="571472" y="3500438"/>
          <a:ext cx="8229600" cy="1539240"/>
        </p:xfrm>
        <a:graphic>
          <a:graphicData uri="http://schemas.openxmlformats.org/drawingml/2006/table">
            <a:tbl>
              <a:tblPr firstRow="1" bandRow="1">
                <a:tableStyleId>{5A111915-BE36-4E01-A7E5-04B1672EAD32}</a:tableStyleId>
              </a:tblPr>
              <a:tblGrid>
                <a:gridCol w="1231148"/>
                <a:gridCol w="4255252"/>
                <a:gridCol w="2743200"/>
              </a:tblGrid>
              <a:tr h="370840">
                <a:tc>
                  <a:txBody>
                    <a:bodyPr/>
                    <a:lstStyle/>
                    <a:p>
                      <a:r>
                        <a:rPr lang="ru-RU" dirty="0" smtClean="0"/>
                        <a:t>№ </a:t>
                      </a:r>
                      <a:r>
                        <a:rPr lang="ru-RU" dirty="0" err="1" smtClean="0"/>
                        <a:t>п</a:t>
                      </a:r>
                      <a:r>
                        <a:rPr lang="ru-RU" dirty="0" smtClean="0"/>
                        <a:t>/</a:t>
                      </a:r>
                      <a:r>
                        <a:rPr lang="ru-RU" dirty="0" err="1" smtClean="0"/>
                        <a:t>п</a:t>
                      </a:r>
                      <a:endParaRPr lang="ru-RU" dirty="0"/>
                    </a:p>
                  </a:txBody>
                  <a:tcPr marL="94053" marR="94053"/>
                </a:tc>
                <a:tc>
                  <a:txBody>
                    <a:bodyPr/>
                    <a:lstStyle/>
                    <a:p>
                      <a:r>
                        <a:rPr lang="ru-RU" dirty="0" smtClean="0"/>
                        <a:t>Название элективного курса</a:t>
                      </a:r>
                      <a:endParaRPr lang="ru-RU" dirty="0"/>
                    </a:p>
                  </a:txBody>
                  <a:tcPr marL="94053" marR="94053"/>
                </a:tc>
                <a:tc>
                  <a:txBody>
                    <a:bodyPr/>
                    <a:lstStyle/>
                    <a:p>
                      <a:r>
                        <a:rPr lang="ru-RU" dirty="0" smtClean="0"/>
                        <a:t>Кол-во часов</a:t>
                      </a:r>
                      <a:endParaRPr lang="ru-RU" dirty="0"/>
                    </a:p>
                  </a:txBody>
                  <a:tcPr marL="94053" marR="94053"/>
                </a:tc>
              </a:tr>
              <a:tr h="370840">
                <a:tc>
                  <a:txBody>
                    <a:bodyPr/>
                    <a:lstStyle/>
                    <a:p>
                      <a:r>
                        <a:rPr lang="ru-RU" dirty="0" smtClean="0"/>
                        <a:t>1.</a:t>
                      </a:r>
                      <a:endParaRPr lang="ru-RU" dirty="0"/>
                    </a:p>
                  </a:txBody>
                  <a:tcPr marL="94053" marR="94053"/>
                </a:tc>
                <a:tc>
                  <a:txBody>
                    <a:bodyPr/>
                    <a:lstStyle/>
                    <a:p>
                      <a:pPr algn="ctr">
                        <a:spcAft>
                          <a:spcPts val="0"/>
                        </a:spcAft>
                      </a:pPr>
                      <a:r>
                        <a:rPr lang="ru-RU" sz="1400" dirty="0">
                          <a:latin typeface="Times New Roman"/>
                          <a:ea typeface="Times New Roman"/>
                          <a:cs typeface="Times New Roman"/>
                        </a:rPr>
                        <a:t>«Математика для каждого»</a:t>
                      </a:r>
                      <a:endParaRPr lang="ru-RU" sz="1200" dirty="0">
                        <a:latin typeface="Times New Roman"/>
                        <a:ea typeface="Times New Roman"/>
                        <a:cs typeface="Times New Roman"/>
                      </a:endParaRPr>
                    </a:p>
                  </a:txBody>
                  <a:tcPr marL="68580" marR="68580" marT="0" marB="0"/>
                </a:tc>
                <a:tc>
                  <a:txBody>
                    <a:bodyPr/>
                    <a:lstStyle/>
                    <a:p>
                      <a:pPr algn="ctr">
                        <a:spcAft>
                          <a:spcPts val="0"/>
                        </a:spcAft>
                      </a:pPr>
                      <a:r>
                        <a:rPr lang="ru-RU" sz="1400">
                          <a:latin typeface="Times New Roman"/>
                          <a:ea typeface="Times New Roman"/>
                          <a:cs typeface="Times New Roman"/>
                        </a:rPr>
                        <a:t>34</a:t>
                      </a:r>
                      <a:endParaRPr lang="ru-RU" sz="1200">
                        <a:latin typeface="Times New Roman"/>
                        <a:ea typeface="Times New Roman"/>
                        <a:cs typeface="Times New Roman"/>
                      </a:endParaRPr>
                    </a:p>
                  </a:txBody>
                  <a:tcPr marL="68580" marR="68580" marT="0" marB="0"/>
                </a:tc>
              </a:tr>
              <a:tr h="370840">
                <a:tc>
                  <a:txBody>
                    <a:bodyPr/>
                    <a:lstStyle/>
                    <a:p>
                      <a:r>
                        <a:rPr lang="ru-RU" dirty="0" smtClean="0"/>
                        <a:t>2.</a:t>
                      </a:r>
                      <a:endParaRPr lang="ru-RU" dirty="0"/>
                    </a:p>
                  </a:txBody>
                  <a:tcPr marL="94053" marR="94053"/>
                </a:tc>
                <a:tc>
                  <a:txBody>
                    <a:bodyPr/>
                    <a:lstStyle/>
                    <a:p>
                      <a:pPr algn="ctr">
                        <a:spcAft>
                          <a:spcPts val="0"/>
                        </a:spcAft>
                      </a:pPr>
                      <a:r>
                        <a:rPr lang="ru-RU" sz="1400">
                          <a:latin typeface="Times New Roman"/>
                          <a:ea typeface="Times New Roman"/>
                          <a:cs typeface="Times New Roman"/>
                        </a:rPr>
                        <a:t>«Культура речи»</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a:latin typeface="Times New Roman"/>
                          <a:ea typeface="Times New Roman"/>
                          <a:cs typeface="Times New Roman"/>
                        </a:rPr>
                        <a:t>17</a:t>
                      </a:r>
                      <a:endParaRPr lang="ru-RU" sz="1200">
                        <a:latin typeface="Times New Roman"/>
                        <a:ea typeface="Times New Roman"/>
                        <a:cs typeface="Times New Roman"/>
                      </a:endParaRPr>
                    </a:p>
                  </a:txBody>
                  <a:tcPr marL="68580" marR="68580" marT="0" marB="0"/>
                </a:tc>
              </a:tr>
              <a:tr h="370840">
                <a:tc>
                  <a:txBody>
                    <a:bodyPr/>
                    <a:lstStyle/>
                    <a:p>
                      <a:r>
                        <a:rPr lang="ru-RU" dirty="0" smtClean="0"/>
                        <a:t>3.</a:t>
                      </a:r>
                      <a:endParaRPr lang="ru-RU" dirty="0"/>
                    </a:p>
                  </a:txBody>
                  <a:tcPr marL="94053" marR="94053"/>
                </a:tc>
                <a:tc>
                  <a:txBody>
                    <a:bodyPr/>
                    <a:lstStyle/>
                    <a:p>
                      <a:pPr algn="ctr">
                        <a:spcAft>
                          <a:spcPts val="0"/>
                        </a:spcAft>
                      </a:pPr>
                      <a:r>
                        <a:rPr lang="ru-RU" sz="1400">
                          <a:latin typeface="Times New Roman"/>
                          <a:ea typeface="Times New Roman"/>
                          <a:cs typeface="Times New Roman"/>
                        </a:rPr>
                        <a:t>«Цифровая обработка изображений в </a:t>
                      </a:r>
                      <a:r>
                        <a:rPr lang="en-US" sz="1400">
                          <a:latin typeface="Times New Roman"/>
                          <a:ea typeface="Times New Roman"/>
                          <a:cs typeface="Times New Roman"/>
                        </a:rPr>
                        <a:t>Adobe Photoshop</a:t>
                      </a:r>
                      <a:r>
                        <a:rPr lang="ru-RU" sz="1400">
                          <a:latin typeface="Times New Roman"/>
                          <a:ea typeface="Times New Roman"/>
                          <a:cs typeface="Times New Roman"/>
                        </a:rPr>
                        <a:t>»</a:t>
                      </a:r>
                      <a:endParaRPr lang="ru-RU" sz="1200">
                        <a:latin typeface="Times New Roman"/>
                        <a:ea typeface="Times New Roman"/>
                        <a:cs typeface="Times New Roman"/>
                      </a:endParaRPr>
                    </a:p>
                  </a:txBody>
                  <a:tcPr marL="68580" marR="68580" marT="0" marB="0"/>
                </a:tc>
                <a:tc>
                  <a:txBody>
                    <a:bodyPr/>
                    <a:lstStyle/>
                    <a:p>
                      <a:pPr algn="ctr">
                        <a:spcAft>
                          <a:spcPts val="0"/>
                        </a:spcAft>
                      </a:pPr>
                      <a:r>
                        <a:rPr lang="ru-RU" sz="1400" dirty="0">
                          <a:latin typeface="Times New Roman"/>
                          <a:ea typeface="Times New Roman"/>
                          <a:cs typeface="Times New Roman"/>
                        </a:rPr>
                        <a:t>17</a:t>
                      </a:r>
                      <a:endParaRPr lang="ru-RU" sz="1200" dirty="0">
                        <a:latin typeface="Times New Roman"/>
                        <a:ea typeface="Times New Roman"/>
                        <a:cs typeface="Times New Roman"/>
                      </a:endParaRPr>
                    </a:p>
                  </a:txBody>
                  <a:tcPr marL="68580" marR="68580" marT="0" marB="0"/>
                </a:tc>
              </a:tr>
            </a:tbl>
          </a:graphicData>
        </a:graphic>
      </p:graphicFrame>
      <p:sp>
        <p:nvSpPr>
          <p:cNvPr id="7" name="Номер слайда 6"/>
          <p:cNvSpPr>
            <a:spLocks noGrp="1"/>
          </p:cNvSpPr>
          <p:nvPr>
            <p:ph type="sldNum" sz="quarter" idx="12"/>
          </p:nvPr>
        </p:nvSpPr>
        <p:spPr/>
        <p:txBody>
          <a:bodyPr/>
          <a:lstStyle/>
          <a:p>
            <a:pPr>
              <a:defRPr/>
            </a:pPr>
            <a:fld id="{55FFFF87-47F9-4AE3-8C97-3A4F2DC666DE}" type="slidenum">
              <a:rPr lang="ru-RU" smtClean="0"/>
              <a:pPr>
                <a:defRPr/>
              </a:pPr>
              <a:t>26</a:t>
            </a:fld>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Содержимое 2"/>
          <p:cNvSpPr>
            <a:spLocks noGrp="1"/>
          </p:cNvSpPr>
          <p:nvPr>
            <p:ph idx="1"/>
          </p:nvPr>
        </p:nvSpPr>
        <p:spPr/>
        <p:txBody>
          <a:bodyPr>
            <a:normAutofit/>
          </a:bodyPr>
          <a:lstStyle/>
          <a:p>
            <a:pPr algn="just">
              <a:buFont typeface="Wingdings" pitchFamily="2" charset="2"/>
              <a:buChar char="v"/>
            </a:pPr>
            <a:r>
              <a:rPr lang="ru-RU" sz="1800" dirty="0" smtClean="0">
                <a:latin typeface="Times New Roman" pitchFamily="18" charset="0"/>
                <a:cs typeface="Times New Roman" pitchFamily="18" charset="0"/>
              </a:rPr>
              <a:t>Общеобразовательное учреждение является однопрофильным и реализует информационно-технологический профиль. Модель профильного обучения предполагает стандартизацию двух уровней изучения учебных предметов: базисного и профильного , включения в компонент  образовательного учреждения элективных курсов.</a:t>
            </a:r>
          </a:p>
          <a:p>
            <a:pPr algn="just">
              <a:buFont typeface="Wingdings" pitchFamily="2" charset="2"/>
              <a:buChar char="v"/>
            </a:pPr>
            <a:r>
              <a:rPr lang="ru-RU" sz="1800" dirty="0" smtClean="0">
                <a:latin typeface="Times New Roman" pitchFamily="18" charset="0"/>
                <a:cs typeface="Times New Roman" pitchFamily="18" charset="0"/>
              </a:rPr>
              <a:t>Учебный план образовательного учреждения для 10 классов сконструирован для информационно-технологического профиля. К числу обязательных учебных предметов, изучаемых  на базовом уровне ) инвариантная часть), относятся «Русский язык», «Литература», «Иностранный язык (английский), «История», «Обществознание», «Физика», «Химия», «Биология», «Физическая культура»</a:t>
            </a:r>
          </a:p>
          <a:p>
            <a:pPr algn="just">
              <a:buFont typeface="Wingdings" pitchFamily="2" charset="2"/>
              <a:buChar char="v"/>
            </a:pPr>
            <a:r>
              <a:rPr lang="ru-RU" sz="1800" dirty="0" smtClean="0">
                <a:latin typeface="Times New Roman" pitchFamily="18" charset="0"/>
                <a:cs typeface="Times New Roman" pitchFamily="18" charset="0"/>
              </a:rPr>
              <a:t>В соответствии с информационно-технологическим профилем на профильном уровне изучаются «Математика» (Алгебра и начала анализа», «Геометрия»- 6 часов в неделю), «Информатика и ИКТ» (4 часа в неделю)</a:t>
            </a:r>
          </a:p>
        </p:txBody>
      </p:sp>
      <p:sp>
        <p:nvSpPr>
          <p:cNvPr id="24578" name="Заголовок 1"/>
          <p:cNvSpPr>
            <a:spLocks noGrp="1"/>
          </p:cNvSpPr>
          <p:nvPr>
            <p:ph type="title"/>
          </p:nvPr>
        </p:nvSpPr>
        <p:spPr/>
        <p:txBody>
          <a:bodyPr>
            <a:normAutofit/>
          </a:bodyPr>
          <a:lstStyle/>
          <a:p>
            <a:pPr algn="ctr"/>
            <a:r>
              <a:rPr lang="ru-RU" sz="2400" i="1" dirty="0" smtClean="0">
                <a:effectLst/>
                <a:latin typeface="Times New Roman" pitchFamily="18" charset="0"/>
                <a:cs typeface="Times New Roman" pitchFamily="18" charset="0"/>
              </a:rPr>
              <a:t>Учебный план средней школы</a:t>
            </a:r>
            <a:endParaRPr lang="ru-RU" sz="2400" dirty="0" smtClean="0">
              <a:effectLst/>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27</a:t>
            </a:fld>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buFont typeface="Wingdings" pitchFamily="2" charset="2"/>
              <a:buChar char="v"/>
            </a:pPr>
            <a:r>
              <a:rPr lang="ru-RU" sz="1800" dirty="0" smtClean="0">
                <a:latin typeface="Times New Roman" pitchFamily="18" charset="0"/>
                <a:cs typeface="Times New Roman" pitchFamily="18" charset="0"/>
              </a:rPr>
              <a:t>На ступени среднего (полного) общего образования организованы различные виды элективных учебных курсов профильного обучения.</a:t>
            </a:r>
          </a:p>
          <a:p>
            <a:pPr algn="just">
              <a:buFont typeface="Wingdings" pitchFamily="2" charset="2"/>
              <a:buChar char="v"/>
            </a:pPr>
            <a:r>
              <a:rPr lang="ru-RU" sz="1800" dirty="0" smtClean="0">
                <a:latin typeface="Times New Roman" pitchFamily="18" charset="0"/>
                <a:cs typeface="Times New Roman" pitchFamily="18" charset="0"/>
              </a:rPr>
              <a:t>Предметные элективные курсы решали задачи углубления,  расширения знания </a:t>
            </a:r>
            <a:r>
              <a:rPr lang="ru-RU" sz="1800" dirty="0" err="1" smtClean="0">
                <a:latin typeface="Times New Roman" pitchFamily="18" charset="0"/>
                <a:cs typeface="Times New Roman" pitchFamily="18" charset="0"/>
              </a:rPr>
              <a:t>знания</a:t>
            </a:r>
            <a:r>
              <a:rPr lang="ru-RU" sz="1800" dirty="0" smtClean="0">
                <a:latin typeface="Times New Roman" pitchFamily="18" charset="0"/>
                <a:cs typeface="Times New Roman" pitchFamily="18" charset="0"/>
              </a:rPr>
              <a:t> учебного предмета , в том числе: элективные курсы, направленные на углублённое изучение предмета  или отдельных разделов учебного предмета.</a:t>
            </a:r>
          </a:p>
          <a:p>
            <a:pPr algn="just">
              <a:buFont typeface="Wingdings" pitchFamily="2" charset="2"/>
              <a:buChar char="v"/>
            </a:pPr>
            <a:r>
              <a:rPr lang="ru-RU" sz="1800" dirty="0" smtClean="0">
                <a:latin typeface="Times New Roman" pitchFamily="18" charset="0"/>
                <a:cs typeface="Times New Roman" pitchFamily="18" charset="0"/>
              </a:rPr>
              <a:t>Репетиционные элективные курсы, задачами которых являлись: ликвидация  имеющихся «пробелов в знаниях» по предметам избранного профиля за предыдущие годы, подготовка к сдаче единого государственного экзамена  (ЕГЭ) по предметам на базовом уровне по отдельным, НАИБОЛЕЕ СЛОЖНЫМ  РАЗДЕЛАМ УЧЕБНЫХ ПРОГРАММ.</a:t>
            </a:r>
          </a:p>
          <a:p>
            <a:pPr algn="just">
              <a:buFont typeface="Wingdings" pitchFamily="2" charset="2"/>
              <a:buChar char="v"/>
            </a:pPr>
            <a:r>
              <a:rPr lang="ru-RU" sz="1800" dirty="0" smtClean="0">
                <a:latin typeface="Times New Roman" pitchFamily="18" charset="0"/>
                <a:cs typeface="Times New Roman" pitchFamily="18" charset="0"/>
              </a:rPr>
              <a:t>Образовательное учреждение обеспечивает обучающимся возможность выбора элективных курсов.</a:t>
            </a:r>
          </a:p>
          <a:p>
            <a:endParaRPr lang="ru-RU" sz="1400" dirty="0"/>
          </a:p>
        </p:txBody>
      </p:sp>
      <p:sp>
        <p:nvSpPr>
          <p:cNvPr id="4" name="Заголовок 3"/>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Элективные курсы для обучающихся 10 –11 -</a:t>
            </a:r>
            <a:r>
              <a:rPr lang="ru-RU" sz="2400" i="1" dirty="0" err="1" smtClean="0">
                <a:latin typeface="Times New Roman" pitchFamily="18" charset="0"/>
                <a:cs typeface="Times New Roman" pitchFamily="18" charset="0"/>
              </a:rPr>
              <a:t>ых</a:t>
            </a:r>
            <a:r>
              <a:rPr lang="ru-RU" sz="2400" i="1" dirty="0" smtClean="0">
                <a:latin typeface="Times New Roman" pitchFamily="18" charset="0"/>
                <a:cs typeface="Times New Roman" pitchFamily="18" charset="0"/>
              </a:rPr>
              <a:t> классов</a:t>
            </a:r>
            <a:endParaRPr lang="ru-RU" sz="2400" i="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28</a:t>
            </a:fld>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0" y="1857364"/>
          <a:ext cx="8472516" cy="4297680"/>
        </p:xfrm>
        <a:graphic>
          <a:graphicData uri="http://schemas.openxmlformats.org/drawingml/2006/table">
            <a:tbl>
              <a:tblPr firstRow="1" bandRow="1">
                <a:tableStyleId>{5A111915-BE36-4E01-A7E5-04B1672EAD32}</a:tableStyleId>
              </a:tblPr>
              <a:tblGrid>
                <a:gridCol w="1038733"/>
                <a:gridCol w="4609610"/>
                <a:gridCol w="2824173"/>
              </a:tblGrid>
              <a:tr h="187393">
                <a:tc>
                  <a:txBody>
                    <a:bodyPr/>
                    <a:lstStyle/>
                    <a:p>
                      <a:r>
                        <a:rPr lang="ru-RU" dirty="0" smtClean="0"/>
                        <a:t>№</a:t>
                      </a:r>
                      <a:r>
                        <a:rPr lang="ru-RU" dirty="0" err="1" smtClean="0"/>
                        <a:t>п</a:t>
                      </a:r>
                      <a:r>
                        <a:rPr lang="ru-RU" dirty="0" smtClean="0"/>
                        <a:t>/</a:t>
                      </a:r>
                      <a:r>
                        <a:rPr lang="ru-RU" dirty="0" err="1" smtClean="0"/>
                        <a:t>п</a:t>
                      </a:r>
                      <a:endParaRPr lang="ru-RU" dirty="0"/>
                    </a:p>
                  </a:txBody>
                  <a:tcPr marL="94053" marR="94053"/>
                </a:tc>
                <a:tc>
                  <a:txBody>
                    <a:bodyPr/>
                    <a:lstStyle/>
                    <a:p>
                      <a:r>
                        <a:rPr lang="ru-RU" dirty="0" smtClean="0"/>
                        <a:t>Название элективного курса</a:t>
                      </a:r>
                      <a:endParaRPr lang="ru-RU" dirty="0"/>
                    </a:p>
                  </a:txBody>
                  <a:tcPr marL="94053" marR="94053"/>
                </a:tc>
                <a:tc>
                  <a:txBody>
                    <a:bodyPr/>
                    <a:lstStyle/>
                    <a:p>
                      <a:r>
                        <a:rPr lang="ru-RU" dirty="0" smtClean="0"/>
                        <a:t>Кол-во часов</a:t>
                      </a:r>
                      <a:endParaRPr lang="ru-RU" dirty="0"/>
                    </a:p>
                  </a:txBody>
                  <a:tcPr marL="94053" marR="94053"/>
                </a:tc>
              </a:tr>
              <a:tr h="327937">
                <a:tc>
                  <a:txBody>
                    <a:bodyPr/>
                    <a:lstStyle/>
                    <a:p>
                      <a:r>
                        <a:rPr lang="ru-RU" dirty="0" smtClean="0"/>
                        <a:t>1.</a:t>
                      </a:r>
                      <a:endParaRPr lang="ru-RU" dirty="0"/>
                    </a:p>
                  </a:txBody>
                  <a:tcPr marL="94053" marR="94053"/>
                </a:tc>
                <a:tc>
                  <a:txBody>
                    <a:bodyPr/>
                    <a:lstStyle/>
                    <a:p>
                      <a:r>
                        <a:rPr lang="ru-RU" dirty="0" smtClean="0"/>
                        <a:t>«Государство и общество в России 19-20 веков»</a:t>
                      </a:r>
                      <a:endParaRPr lang="ru-RU" dirty="0"/>
                    </a:p>
                  </a:txBody>
                  <a:tcPr marL="94053" marR="94053"/>
                </a:tc>
                <a:tc>
                  <a:txBody>
                    <a:bodyPr/>
                    <a:lstStyle/>
                    <a:p>
                      <a:r>
                        <a:rPr lang="ru-RU" dirty="0" smtClean="0"/>
                        <a:t>35</a:t>
                      </a:r>
                      <a:endParaRPr lang="ru-RU" dirty="0"/>
                    </a:p>
                  </a:txBody>
                  <a:tcPr marL="94053" marR="94053"/>
                </a:tc>
              </a:tr>
              <a:tr h="187393">
                <a:tc>
                  <a:txBody>
                    <a:bodyPr/>
                    <a:lstStyle/>
                    <a:p>
                      <a:r>
                        <a:rPr lang="ru-RU" dirty="0" smtClean="0"/>
                        <a:t>2.</a:t>
                      </a:r>
                      <a:endParaRPr lang="ru-RU" dirty="0"/>
                    </a:p>
                  </a:txBody>
                  <a:tcPr marL="94053" marR="94053"/>
                </a:tc>
                <a:tc>
                  <a:txBody>
                    <a:bodyPr/>
                    <a:lstStyle/>
                    <a:p>
                      <a:r>
                        <a:rPr lang="ru-RU" dirty="0" smtClean="0"/>
                        <a:t>«Компьютерная графика»</a:t>
                      </a:r>
                      <a:endParaRPr lang="ru-RU" dirty="0"/>
                    </a:p>
                  </a:txBody>
                  <a:tcPr marL="94053" marR="94053"/>
                </a:tc>
                <a:tc>
                  <a:txBody>
                    <a:bodyPr/>
                    <a:lstStyle/>
                    <a:p>
                      <a:r>
                        <a:rPr lang="ru-RU" dirty="0" smtClean="0"/>
                        <a:t>70 (10-11 </a:t>
                      </a:r>
                      <a:r>
                        <a:rPr lang="ru-RU" dirty="0" err="1" smtClean="0"/>
                        <a:t>кл</a:t>
                      </a:r>
                      <a:r>
                        <a:rPr lang="ru-RU" dirty="0" smtClean="0"/>
                        <a:t>.)</a:t>
                      </a:r>
                      <a:endParaRPr lang="ru-RU" dirty="0"/>
                    </a:p>
                  </a:txBody>
                  <a:tcPr marL="94053" marR="94053"/>
                </a:tc>
              </a:tr>
              <a:tr h="468481">
                <a:tc>
                  <a:txBody>
                    <a:bodyPr/>
                    <a:lstStyle/>
                    <a:p>
                      <a:r>
                        <a:rPr lang="ru-RU" dirty="0" smtClean="0"/>
                        <a:t>3.</a:t>
                      </a:r>
                      <a:endParaRPr lang="ru-RU" dirty="0"/>
                    </a:p>
                  </a:txBody>
                  <a:tcPr marL="94053" marR="94053"/>
                </a:tc>
                <a:tc>
                  <a:txBody>
                    <a:bodyPr/>
                    <a:lstStyle/>
                    <a:p>
                      <a:r>
                        <a:rPr lang="ru-RU" dirty="0" smtClean="0"/>
                        <a:t>«Актуальны вопросы обществознания: подготовка к ЕГЭ»</a:t>
                      </a:r>
                    </a:p>
                    <a:p>
                      <a:endParaRPr lang="ru-RU" dirty="0"/>
                    </a:p>
                  </a:txBody>
                  <a:tcPr marL="94053" marR="94053"/>
                </a:tc>
                <a:tc>
                  <a:txBody>
                    <a:bodyPr/>
                    <a:lstStyle/>
                    <a:p>
                      <a:r>
                        <a:rPr lang="ru-RU" dirty="0" smtClean="0"/>
                        <a:t>70 (10-11кл.)</a:t>
                      </a:r>
                      <a:endParaRPr lang="ru-RU" dirty="0"/>
                    </a:p>
                  </a:txBody>
                  <a:tcPr marL="94053" marR="94053"/>
                </a:tc>
              </a:tr>
              <a:tr h="327937">
                <a:tc>
                  <a:txBody>
                    <a:bodyPr/>
                    <a:lstStyle/>
                    <a:p>
                      <a:r>
                        <a:rPr lang="ru-RU" dirty="0" smtClean="0"/>
                        <a:t>4.</a:t>
                      </a:r>
                      <a:endParaRPr lang="ru-RU" dirty="0"/>
                    </a:p>
                  </a:txBody>
                  <a:tcPr marL="94053" marR="94053"/>
                </a:tc>
                <a:tc>
                  <a:txBody>
                    <a:bodyPr/>
                    <a:lstStyle/>
                    <a:p>
                      <a:r>
                        <a:rPr lang="ru-RU" dirty="0" smtClean="0"/>
                        <a:t>«Стилистический практикум</a:t>
                      </a:r>
                      <a:r>
                        <a:rPr lang="ru-RU" baseline="0" dirty="0" smtClean="0"/>
                        <a:t> по русскому языку»</a:t>
                      </a:r>
                      <a:endParaRPr lang="ru-RU" dirty="0"/>
                    </a:p>
                  </a:txBody>
                  <a:tcPr marL="94053" marR="94053"/>
                </a:tc>
                <a:tc>
                  <a:txBody>
                    <a:bodyPr/>
                    <a:lstStyle/>
                    <a:p>
                      <a:r>
                        <a:rPr lang="ru-RU" dirty="0" smtClean="0"/>
                        <a:t>34</a:t>
                      </a:r>
                      <a:endParaRPr lang="ru-RU" dirty="0"/>
                    </a:p>
                  </a:txBody>
                  <a:tcPr marL="94053" marR="94053"/>
                </a:tc>
              </a:tr>
              <a:tr h="187393">
                <a:tc>
                  <a:txBody>
                    <a:bodyPr/>
                    <a:lstStyle/>
                    <a:p>
                      <a:r>
                        <a:rPr lang="ru-RU" dirty="0" smtClean="0"/>
                        <a:t>5.</a:t>
                      </a:r>
                      <a:endParaRPr lang="ru-RU" dirty="0"/>
                    </a:p>
                  </a:txBody>
                  <a:tcPr marL="94053" marR="94053"/>
                </a:tc>
                <a:tc>
                  <a:txBody>
                    <a:bodyPr/>
                    <a:lstStyle/>
                    <a:p>
                      <a:r>
                        <a:rPr lang="ru-RU" dirty="0" smtClean="0"/>
                        <a:t>«Культура здоровья»</a:t>
                      </a:r>
                      <a:endParaRPr lang="ru-RU" dirty="0"/>
                    </a:p>
                  </a:txBody>
                  <a:tcPr marL="94053" marR="94053"/>
                </a:tc>
                <a:tc>
                  <a:txBody>
                    <a:bodyPr/>
                    <a:lstStyle/>
                    <a:p>
                      <a:r>
                        <a:rPr lang="ru-RU" dirty="0" smtClean="0"/>
                        <a:t>34</a:t>
                      </a:r>
                      <a:endParaRPr lang="ru-RU" dirty="0"/>
                    </a:p>
                  </a:txBody>
                  <a:tcPr marL="94053" marR="94053"/>
                </a:tc>
              </a:tr>
              <a:tr h="327937">
                <a:tc>
                  <a:txBody>
                    <a:bodyPr/>
                    <a:lstStyle/>
                    <a:p>
                      <a:r>
                        <a:rPr lang="ru-RU" dirty="0" smtClean="0"/>
                        <a:t>6.</a:t>
                      </a:r>
                      <a:endParaRPr lang="ru-RU" dirty="0"/>
                    </a:p>
                  </a:txBody>
                  <a:tcPr marL="94053" marR="94053"/>
                </a:tc>
                <a:tc>
                  <a:txBody>
                    <a:bodyPr/>
                    <a:lstStyle/>
                    <a:p>
                      <a:r>
                        <a:rPr lang="ru-RU" dirty="0" smtClean="0"/>
                        <a:t>«ОТ ТОЖДЕСТВЕННЫХ ПРЕОБРАЗОВАНИЙ К ФУНКЦИЯМ</a:t>
                      </a:r>
                      <a:endParaRPr lang="ru-RU" dirty="0"/>
                    </a:p>
                  </a:txBody>
                  <a:tcPr marL="94053" marR="94053"/>
                </a:tc>
                <a:tc>
                  <a:txBody>
                    <a:bodyPr/>
                    <a:lstStyle/>
                    <a:p>
                      <a:r>
                        <a:rPr lang="ru-RU" dirty="0" smtClean="0"/>
                        <a:t>32</a:t>
                      </a:r>
                      <a:endParaRPr lang="ru-RU" dirty="0"/>
                    </a:p>
                  </a:txBody>
                  <a:tcPr marL="94053" marR="94053"/>
                </a:tc>
              </a:tr>
              <a:tr h="187393">
                <a:tc>
                  <a:txBody>
                    <a:bodyPr/>
                    <a:lstStyle/>
                    <a:p>
                      <a:r>
                        <a:rPr lang="ru-RU" dirty="0" smtClean="0"/>
                        <a:t>7.</a:t>
                      </a:r>
                      <a:endParaRPr lang="ru-RU" dirty="0"/>
                    </a:p>
                  </a:txBody>
                  <a:tcPr marL="94053" marR="94053"/>
                </a:tc>
                <a:tc>
                  <a:txBody>
                    <a:bodyPr/>
                    <a:lstStyle/>
                    <a:p>
                      <a:r>
                        <a:rPr lang="ru-RU" dirty="0" smtClean="0"/>
                        <a:t>«Решение</a:t>
                      </a:r>
                      <a:r>
                        <a:rPr lang="ru-RU" baseline="0" dirty="0" smtClean="0"/>
                        <a:t> задач по физике</a:t>
                      </a:r>
                      <a:r>
                        <a:rPr lang="ru-RU" dirty="0" smtClean="0"/>
                        <a:t>»</a:t>
                      </a:r>
                      <a:endParaRPr lang="ru-RU" dirty="0"/>
                    </a:p>
                  </a:txBody>
                  <a:tcPr marL="94053" marR="94053"/>
                </a:tc>
                <a:tc>
                  <a:txBody>
                    <a:bodyPr/>
                    <a:lstStyle/>
                    <a:p>
                      <a:r>
                        <a:rPr lang="ru-RU" dirty="0" smtClean="0"/>
                        <a:t>34</a:t>
                      </a:r>
                      <a:endParaRPr lang="ru-RU" dirty="0"/>
                    </a:p>
                  </a:txBody>
                  <a:tcPr marL="94053" marR="94053"/>
                </a:tc>
              </a:tr>
            </a:tbl>
          </a:graphicData>
        </a:graphic>
      </p:graphicFrame>
      <p:sp>
        <p:nvSpPr>
          <p:cNvPr id="5" name="Прямоугольник 4"/>
          <p:cNvSpPr/>
          <p:nvPr/>
        </p:nvSpPr>
        <p:spPr>
          <a:xfrm>
            <a:off x="2285984" y="428604"/>
            <a:ext cx="4714908" cy="830997"/>
          </a:xfrm>
          <a:prstGeom prst="rect">
            <a:avLst/>
          </a:prstGeom>
        </p:spPr>
        <p:txBody>
          <a:bodyPr wrap="square">
            <a:spAutoFit/>
          </a:bodyPr>
          <a:lstStyle/>
          <a:p>
            <a:pPr algn="ctr"/>
            <a:r>
              <a:rPr lang="ru-RU" sz="2400" b="1" i="1" dirty="0" smtClean="0">
                <a:latin typeface="Times New Roman" pitchFamily="18" charset="0"/>
                <a:cs typeface="Times New Roman" pitchFamily="18" charset="0"/>
              </a:rPr>
              <a:t>Элективные курсы для обучающихся 10 – </a:t>
            </a:r>
            <a:r>
              <a:rPr lang="ru-RU" sz="2400" b="1" i="1" dirty="0" err="1" smtClean="0">
                <a:latin typeface="Times New Roman" pitchFamily="18" charset="0"/>
                <a:cs typeface="Times New Roman" pitchFamily="18" charset="0"/>
              </a:rPr>
              <a:t>ых</a:t>
            </a:r>
            <a:r>
              <a:rPr lang="ru-RU" sz="2400" b="1" i="1" dirty="0" smtClean="0">
                <a:latin typeface="Times New Roman" pitchFamily="18" charset="0"/>
                <a:cs typeface="Times New Roman" pitchFamily="18" charset="0"/>
              </a:rPr>
              <a:t> классов</a:t>
            </a:r>
            <a:endParaRPr lang="ru-RU" sz="2400" b="1" dirty="0"/>
          </a:p>
        </p:txBody>
      </p:sp>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29</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8992" y="0"/>
            <a:ext cx="2757478" cy="500042"/>
          </a:xfrm>
        </p:spPr>
        <p:txBody>
          <a:bodyPr>
            <a:normAutofit/>
          </a:bodyPr>
          <a:lstStyle/>
          <a:p>
            <a:r>
              <a:rPr lang="ru-RU" sz="2400" i="1" dirty="0" smtClean="0">
                <a:latin typeface="Times New Roman" pitchFamily="18" charset="0"/>
                <a:cs typeface="Times New Roman" pitchFamily="18" charset="0"/>
              </a:rPr>
              <a:t>Оглавление</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graphicFrame>
        <p:nvGraphicFramePr>
          <p:cNvPr id="9" name="Содержимое 8"/>
          <p:cNvGraphicFramePr>
            <a:graphicFrameLocks noGrp="1"/>
          </p:cNvGraphicFramePr>
          <p:nvPr>
            <p:ph idx="1"/>
          </p:nvPr>
        </p:nvGraphicFramePr>
        <p:xfrm>
          <a:off x="428596" y="478536"/>
          <a:ext cx="8501122" cy="6379464"/>
        </p:xfrm>
        <a:graphic>
          <a:graphicData uri="http://schemas.openxmlformats.org/drawingml/2006/table">
            <a:tbl>
              <a:tblPr/>
              <a:tblGrid>
                <a:gridCol w="500066"/>
                <a:gridCol w="7286676"/>
                <a:gridCol w="714380"/>
              </a:tblGrid>
              <a:tr h="214314">
                <a:tc>
                  <a:txBody>
                    <a:bodyPr/>
                    <a:lstStyle/>
                    <a:p>
                      <a:pPr>
                        <a:lnSpc>
                          <a:spcPct val="115000"/>
                        </a:lnSpc>
                        <a:spcAft>
                          <a:spcPts val="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latin typeface="Times New Roman"/>
                          <a:ea typeface="Calibri"/>
                          <a:cs typeface="Times New Roman"/>
                        </a:rPr>
                        <a:t>Введение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Calibri"/>
                          <a:cs typeface="Times New Roman"/>
                        </a:rPr>
                        <a:t>5-8</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a:latin typeface="Times New Roman"/>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Общая характеристика </a:t>
                      </a:r>
                      <a:r>
                        <a:rPr lang="ru-RU" sz="1400" b="1" dirty="0" smtClean="0">
                          <a:latin typeface="Times New Roman"/>
                          <a:ea typeface="Calibri"/>
                          <a:cs typeface="Times New Roman"/>
                        </a:rPr>
                        <a:t>учреждения</a:t>
                      </a:r>
                    </a:p>
                    <a:p>
                      <a:pPr>
                        <a:lnSpc>
                          <a:spcPct val="115000"/>
                        </a:lnSpc>
                        <a:spcAft>
                          <a:spcPts val="0"/>
                        </a:spcAft>
                      </a:pPr>
                      <a:r>
                        <a:rPr lang="ru-RU" sz="1400" dirty="0" smtClean="0">
                          <a:latin typeface="Times New Roman"/>
                          <a:ea typeface="Calibri"/>
                          <a:cs typeface="Times New Roman"/>
                        </a:rPr>
                        <a:t>Тип, вид, статус учреждения</a:t>
                      </a:r>
                    </a:p>
                    <a:p>
                      <a:pPr>
                        <a:lnSpc>
                          <a:spcPct val="115000"/>
                        </a:lnSpc>
                        <a:spcAft>
                          <a:spcPts val="0"/>
                        </a:spcAft>
                      </a:pPr>
                      <a:r>
                        <a:rPr lang="ru-RU" sz="1400" dirty="0" smtClean="0">
                          <a:latin typeface="Times New Roman"/>
                          <a:ea typeface="Calibri"/>
                          <a:cs typeface="Times New Roman"/>
                        </a:rPr>
                        <a:t>Лицензия на образовательную деятельность, государственная аккредитация</a:t>
                      </a:r>
                    </a:p>
                    <a:p>
                      <a:pPr>
                        <a:lnSpc>
                          <a:spcPct val="115000"/>
                        </a:lnSpc>
                        <a:spcAft>
                          <a:spcPts val="0"/>
                        </a:spcAft>
                      </a:pPr>
                      <a:r>
                        <a:rPr lang="ru-RU" sz="1400" dirty="0" smtClean="0">
                          <a:latin typeface="Times New Roman"/>
                          <a:ea typeface="Calibri"/>
                          <a:cs typeface="Times New Roman"/>
                        </a:rPr>
                        <a:t>Администрация</a:t>
                      </a:r>
                    </a:p>
                    <a:p>
                      <a:pPr>
                        <a:lnSpc>
                          <a:spcPct val="115000"/>
                        </a:lnSpc>
                        <a:spcAft>
                          <a:spcPts val="0"/>
                        </a:spcAft>
                      </a:pPr>
                      <a:r>
                        <a:rPr lang="ru-RU" sz="1400" baseline="0" dirty="0" smtClean="0">
                          <a:latin typeface="Times New Roman"/>
                          <a:ea typeface="Calibri"/>
                          <a:cs typeface="Times New Roman"/>
                        </a:rPr>
                        <a:t>Характеристика контингента обучающихся</a:t>
                      </a:r>
                    </a:p>
                    <a:p>
                      <a:pPr>
                        <a:lnSpc>
                          <a:spcPct val="115000"/>
                        </a:lnSpc>
                        <a:spcAft>
                          <a:spcPts val="0"/>
                        </a:spcAft>
                      </a:pPr>
                      <a:r>
                        <a:rPr lang="ru-RU" sz="1400" baseline="0" dirty="0" smtClean="0">
                          <a:latin typeface="Times New Roman"/>
                          <a:ea typeface="Calibri"/>
                          <a:cs typeface="Times New Roman"/>
                        </a:rPr>
                        <a:t>Формы обеспечения государственно – общественного характера управления</a:t>
                      </a:r>
                    </a:p>
                    <a:p>
                      <a:pPr>
                        <a:lnSpc>
                          <a:spcPct val="115000"/>
                        </a:lnSpc>
                        <a:spcAft>
                          <a:spcPts val="0"/>
                        </a:spcAft>
                      </a:pPr>
                      <a:r>
                        <a:rPr lang="ru-RU" sz="1400" baseline="0" dirty="0" smtClean="0">
                          <a:latin typeface="Times New Roman"/>
                          <a:ea typeface="Calibri"/>
                          <a:cs typeface="Times New Roman"/>
                        </a:rPr>
                        <a:t>Основные принципы проектирования и реализации Программы развития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smtClean="0">
                          <a:latin typeface="Times New Roman"/>
                          <a:ea typeface="Calibri"/>
                          <a:cs typeface="Times New Roman"/>
                        </a:rPr>
                        <a:t>9-15</a:t>
                      </a:r>
                      <a:endParaRPr lang="ru-RU" sz="1400" dirty="0" smtClean="0">
                        <a:latin typeface="Times New Roman"/>
                        <a:ea typeface="Calibri"/>
                        <a:cs typeface="Times New Roman"/>
                      </a:endParaRPr>
                    </a:p>
                    <a:p>
                      <a:pPr>
                        <a:lnSpc>
                          <a:spcPct val="115000"/>
                        </a:lnSpc>
                        <a:spcAft>
                          <a:spcPts val="0"/>
                        </a:spcAft>
                      </a:pPr>
                      <a:endParaRPr lang="ru-RU" sz="1400" dirty="0" smtClean="0">
                        <a:latin typeface="Times New Roman"/>
                        <a:ea typeface="Calibri"/>
                        <a:cs typeface="Times New Roman"/>
                      </a:endParaRPr>
                    </a:p>
                    <a:p>
                      <a:pPr>
                        <a:lnSpc>
                          <a:spcPct val="115000"/>
                        </a:lnSpc>
                        <a:spcAft>
                          <a:spcPts val="0"/>
                        </a:spcAft>
                      </a:pP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11</a:t>
                      </a:r>
                    </a:p>
                    <a:p>
                      <a:pPr>
                        <a:lnSpc>
                          <a:spcPct val="115000"/>
                        </a:lnSpc>
                        <a:spcAft>
                          <a:spcPts val="0"/>
                        </a:spcAft>
                      </a:pPr>
                      <a:r>
                        <a:rPr lang="ru-RU" sz="1400" dirty="0" smtClean="0">
                          <a:latin typeface="Times New Roman"/>
                          <a:ea typeface="Calibri"/>
                          <a:cs typeface="Times New Roman"/>
                        </a:rPr>
                        <a:t>12</a:t>
                      </a:r>
                    </a:p>
                    <a:p>
                      <a:pPr>
                        <a:lnSpc>
                          <a:spcPct val="115000"/>
                        </a:lnSpc>
                        <a:spcAft>
                          <a:spcPts val="0"/>
                        </a:spcAft>
                      </a:pPr>
                      <a:r>
                        <a:rPr lang="ru-RU" sz="1400" dirty="0" smtClean="0">
                          <a:latin typeface="Times New Roman"/>
                          <a:ea typeface="Calibri"/>
                          <a:cs typeface="Times New Roman"/>
                        </a:rPr>
                        <a:t>13</a:t>
                      </a:r>
                    </a:p>
                    <a:p>
                      <a:pPr>
                        <a:lnSpc>
                          <a:spcPct val="115000"/>
                        </a:lnSpc>
                        <a:spcAft>
                          <a:spcPts val="0"/>
                        </a:spcAft>
                      </a:pPr>
                      <a:r>
                        <a:rPr lang="ru-RU" sz="1400" dirty="0" smtClean="0">
                          <a:latin typeface="Times New Roman"/>
                          <a:ea typeface="Calibri"/>
                          <a:cs typeface="Times New Roman"/>
                        </a:rPr>
                        <a:t>15</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a:latin typeface="Times New Roman"/>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smtClean="0">
                          <a:latin typeface="Times New Roman"/>
                          <a:ea typeface="Calibri"/>
                          <a:cs typeface="Times New Roman"/>
                        </a:rPr>
                        <a:t>Ресурсное обеспечение образовательного процесса</a:t>
                      </a:r>
                    </a:p>
                    <a:p>
                      <a:pPr>
                        <a:lnSpc>
                          <a:spcPct val="115000"/>
                        </a:lnSpc>
                        <a:spcAft>
                          <a:spcPts val="0"/>
                        </a:spcAft>
                      </a:pPr>
                      <a:r>
                        <a:rPr lang="ru-RU" sz="1400" dirty="0" smtClean="0">
                          <a:latin typeface="Times New Roman"/>
                          <a:ea typeface="Calibri"/>
                          <a:cs typeface="Times New Roman"/>
                        </a:rPr>
                        <a:t>Основные цели образовательной программы</a:t>
                      </a:r>
                    </a:p>
                    <a:p>
                      <a:pPr>
                        <a:lnSpc>
                          <a:spcPct val="115000"/>
                        </a:lnSpc>
                        <a:spcAft>
                          <a:spcPts val="0"/>
                        </a:spcAft>
                      </a:pPr>
                      <a:r>
                        <a:rPr lang="ru-RU" sz="1400" dirty="0" smtClean="0">
                          <a:latin typeface="Times New Roman"/>
                          <a:ea typeface="Calibri"/>
                          <a:cs typeface="Times New Roman"/>
                        </a:rPr>
                        <a:t>Цели начального общего образования,</a:t>
                      </a:r>
                      <a:r>
                        <a:rPr lang="ru-RU" sz="1400" baseline="0" dirty="0" smtClean="0">
                          <a:latin typeface="Times New Roman"/>
                          <a:ea typeface="Calibri"/>
                          <a:cs typeface="Times New Roman"/>
                        </a:rPr>
                        <a:t> заложенного во ФГОС  НОО</a:t>
                      </a:r>
                    </a:p>
                    <a:p>
                      <a:pPr>
                        <a:lnSpc>
                          <a:spcPct val="115000"/>
                        </a:lnSpc>
                        <a:spcAft>
                          <a:spcPts val="0"/>
                        </a:spcAft>
                      </a:pPr>
                      <a:r>
                        <a:rPr lang="ru-RU" sz="1400" dirty="0" smtClean="0">
                          <a:latin typeface="Times New Roman"/>
                          <a:ea typeface="Calibri"/>
                          <a:cs typeface="Times New Roman"/>
                        </a:rPr>
                        <a:t>Материально-техническое</a:t>
                      </a:r>
                      <a:r>
                        <a:rPr lang="ru-RU" sz="1400" baseline="0" dirty="0" smtClean="0">
                          <a:latin typeface="Times New Roman"/>
                          <a:ea typeface="Calibri"/>
                          <a:cs typeface="Times New Roman"/>
                        </a:rPr>
                        <a:t> обеспечение перехода ОУ на ФГОС</a:t>
                      </a:r>
                    </a:p>
                    <a:p>
                      <a:pPr>
                        <a:lnSpc>
                          <a:spcPct val="115000"/>
                        </a:lnSpc>
                        <a:spcAft>
                          <a:spcPts val="0"/>
                        </a:spcAft>
                      </a:pPr>
                      <a:r>
                        <a:rPr lang="ru-RU" sz="1400" baseline="0" dirty="0" smtClean="0">
                          <a:latin typeface="Times New Roman"/>
                          <a:ea typeface="Calibri"/>
                          <a:cs typeface="Times New Roman"/>
                        </a:rPr>
                        <a:t>Задачи внеурочной деятельности и ее основные направления в начальной школе</a:t>
                      </a:r>
                    </a:p>
                    <a:p>
                      <a:pPr>
                        <a:lnSpc>
                          <a:spcPct val="115000"/>
                        </a:lnSpc>
                        <a:spcAft>
                          <a:spcPts val="0"/>
                        </a:spcAft>
                      </a:pPr>
                      <a:r>
                        <a:rPr lang="ru-RU" sz="1400" dirty="0" smtClean="0">
                          <a:latin typeface="Times New Roman"/>
                          <a:ea typeface="Calibri"/>
                          <a:cs typeface="Times New Roman"/>
                        </a:rPr>
                        <a:t>Учебные планы</a:t>
                      </a:r>
                    </a:p>
                    <a:p>
                      <a:pPr>
                        <a:lnSpc>
                          <a:spcPct val="115000"/>
                        </a:lnSpc>
                        <a:spcAft>
                          <a:spcPts val="0"/>
                        </a:spcAft>
                      </a:pPr>
                      <a:r>
                        <a:rPr lang="ru-RU" sz="1400" dirty="0" smtClean="0">
                          <a:latin typeface="Times New Roman"/>
                          <a:ea typeface="Calibri"/>
                          <a:cs typeface="Times New Roman"/>
                        </a:rPr>
                        <a:t>Элективные курсы</a:t>
                      </a:r>
                    </a:p>
                    <a:p>
                      <a:pPr>
                        <a:lnSpc>
                          <a:spcPct val="115000"/>
                        </a:lnSpc>
                        <a:spcAft>
                          <a:spcPts val="0"/>
                        </a:spcAft>
                      </a:pPr>
                      <a:r>
                        <a:rPr lang="ru-RU" sz="1400" dirty="0" smtClean="0">
                          <a:latin typeface="Times New Roman"/>
                          <a:ea typeface="Calibri"/>
                          <a:cs typeface="Times New Roman"/>
                        </a:rPr>
                        <a:t>Ожидаемые конечные результаты</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Calibri"/>
                          <a:cs typeface="Times New Roman"/>
                        </a:rPr>
                        <a:t>16-31</a:t>
                      </a:r>
                    </a:p>
                    <a:p>
                      <a:pPr>
                        <a:lnSpc>
                          <a:spcPct val="115000"/>
                        </a:lnSpc>
                        <a:spcAft>
                          <a:spcPts val="0"/>
                        </a:spcAft>
                      </a:pP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19</a:t>
                      </a:r>
                    </a:p>
                    <a:p>
                      <a:pPr>
                        <a:lnSpc>
                          <a:spcPct val="115000"/>
                        </a:lnSpc>
                        <a:spcAft>
                          <a:spcPts val="0"/>
                        </a:spcAft>
                      </a:pPr>
                      <a:r>
                        <a:rPr lang="ru-RU" sz="1400" dirty="0" smtClean="0">
                          <a:latin typeface="Times New Roman"/>
                          <a:ea typeface="Calibri"/>
                          <a:cs typeface="Times New Roman"/>
                        </a:rPr>
                        <a:t>20</a:t>
                      </a:r>
                    </a:p>
                    <a:p>
                      <a:pPr>
                        <a:lnSpc>
                          <a:spcPct val="115000"/>
                        </a:lnSpc>
                        <a:spcAft>
                          <a:spcPts val="0"/>
                        </a:spcAft>
                      </a:pPr>
                      <a:r>
                        <a:rPr lang="ru-RU" sz="1400" dirty="0" smtClean="0">
                          <a:latin typeface="Times New Roman"/>
                          <a:ea typeface="Calibri"/>
                          <a:cs typeface="Times New Roman"/>
                        </a:rPr>
                        <a:t>21</a:t>
                      </a:r>
                    </a:p>
                    <a:p>
                      <a:pPr>
                        <a:lnSpc>
                          <a:spcPct val="115000"/>
                        </a:lnSpc>
                        <a:spcAft>
                          <a:spcPts val="0"/>
                        </a:spcAft>
                      </a:pPr>
                      <a:r>
                        <a:rPr lang="ru-RU" sz="1400" dirty="0" smtClean="0">
                          <a:latin typeface="Times New Roman"/>
                          <a:ea typeface="Calibri"/>
                          <a:cs typeface="Times New Roman"/>
                        </a:rPr>
                        <a:t>23</a:t>
                      </a:r>
                    </a:p>
                    <a:p>
                      <a:pPr>
                        <a:lnSpc>
                          <a:spcPct val="115000"/>
                        </a:lnSpc>
                        <a:spcAft>
                          <a:spcPts val="0"/>
                        </a:spcAft>
                      </a:pPr>
                      <a:r>
                        <a:rPr lang="ru-RU" sz="1400" dirty="0" smtClean="0">
                          <a:latin typeface="Times New Roman"/>
                          <a:ea typeface="Calibri"/>
                          <a:cs typeface="Times New Roman"/>
                        </a:rPr>
                        <a:t>26</a:t>
                      </a:r>
                    </a:p>
                    <a:p>
                      <a:pPr>
                        <a:lnSpc>
                          <a:spcPct val="115000"/>
                        </a:lnSpc>
                        <a:spcAft>
                          <a:spcPts val="0"/>
                        </a:spcAft>
                      </a:pPr>
                      <a:r>
                        <a:rPr lang="ru-RU" sz="1400" dirty="0" smtClean="0">
                          <a:latin typeface="Times New Roman"/>
                          <a:ea typeface="Calibri"/>
                          <a:cs typeface="Times New Roman"/>
                        </a:rPr>
                        <a:t>31</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a:latin typeface="Times New Roman"/>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latin typeface="Times New Roman"/>
                          <a:ea typeface="Calibri"/>
                          <a:cs typeface="Times New Roman"/>
                        </a:rPr>
                        <a:t>Условия осуществления образовательного </a:t>
                      </a:r>
                      <a:r>
                        <a:rPr lang="ru-RU" sz="1400" b="1" dirty="0" smtClean="0">
                          <a:latin typeface="Times New Roman"/>
                          <a:ea typeface="Calibri"/>
                          <a:cs typeface="Times New Roman"/>
                        </a:rPr>
                        <a:t>процесса</a:t>
                      </a:r>
                    </a:p>
                    <a:p>
                      <a:pPr>
                        <a:lnSpc>
                          <a:spcPct val="115000"/>
                        </a:lnSpc>
                        <a:spcAft>
                          <a:spcPts val="0"/>
                        </a:spcAft>
                      </a:pPr>
                      <a:r>
                        <a:rPr lang="ru-RU" sz="1400" dirty="0" smtClean="0">
                          <a:latin typeface="Times New Roman"/>
                          <a:ea typeface="Calibri"/>
                          <a:cs typeface="Times New Roman"/>
                        </a:rPr>
                        <a:t>Режим работы школы</a:t>
                      </a:r>
                    </a:p>
                    <a:p>
                      <a:pPr>
                        <a:lnSpc>
                          <a:spcPct val="115000"/>
                        </a:lnSpc>
                        <a:spcAft>
                          <a:spcPts val="0"/>
                        </a:spcAft>
                      </a:pPr>
                      <a:r>
                        <a:rPr lang="ru-RU" sz="1400" dirty="0" smtClean="0">
                          <a:latin typeface="Times New Roman"/>
                          <a:ea typeface="Calibri"/>
                          <a:cs typeface="Times New Roman"/>
                        </a:rPr>
                        <a:t>Социальный портрет школы</a:t>
                      </a:r>
                    </a:p>
                    <a:p>
                      <a:pPr>
                        <a:lnSpc>
                          <a:spcPct val="115000"/>
                        </a:lnSpc>
                        <a:spcAft>
                          <a:spcPts val="0"/>
                        </a:spcAft>
                      </a:pPr>
                      <a:r>
                        <a:rPr lang="ru-RU" sz="1400" dirty="0" smtClean="0">
                          <a:latin typeface="Times New Roman"/>
                          <a:ea typeface="Calibri"/>
                          <a:cs typeface="Times New Roman"/>
                        </a:rPr>
                        <a:t>Группы здоровья обучающихся</a:t>
                      </a:r>
                    </a:p>
                    <a:p>
                      <a:pPr>
                        <a:lnSpc>
                          <a:spcPct val="115000"/>
                        </a:lnSpc>
                        <a:spcAft>
                          <a:spcPts val="0"/>
                        </a:spcAft>
                      </a:pPr>
                      <a:r>
                        <a:rPr lang="ru-RU" sz="1400" dirty="0" smtClean="0">
                          <a:latin typeface="Times New Roman"/>
                          <a:ea typeface="Calibri"/>
                          <a:cs typeface="Times New Roman"/>
                        </a:rPr>
                        <a:t>Направления деятельности ОУ по сохранению здоровья</a:t>
                      </a:r>
                      <a:r>
                        <a:rPr lang="ru-RU" sz="1400" baseline="0" dirty="0" smtClean="0">
                          <a:latin typeface="Times New Roman"/>
                          <a:ea typeface="Calibri"/>
                          <a:cs typeface="Times New Roman"/>
                        </a:rPr>
                        <a:t> обучающихся</a:t>
                      </a:r>
                    </a:p>
                    <a:p>
                      <a:pPr>
                        <a:lnSpc>
                          <a:spcPct val="115000"/>
                        </a:lnSpc>
                        <a:spcAft>
                          <a:spcPts val="0"/>
                        </a:spcAft>
                      </a:pPr>
                      <a:r>
                        <a:rPr lang="ru-RU" sz="1400" baseline="0" dirty="0" smtClean="0">
                          <a:latin typeface="Times New Roman"/>
                          <a:ea typeface="Calibri"/>
                          <a:cs typeface="Times New Roman"/>
                        </a:rPr>
                        <a:t>Организация летнего отдыха обучающихся</a:t>
                      </a:r>
                    </a:p>
                    <a:p>
                      <a:pPr>
                        <a:lnSpc>
                          <a:spcPct val="115000"/>
                        </a:lnSpc>
                        <a:spcAft>
                          <a:spcPts val="0"/>
                        </a:spcAft>
                      </a:pPr>
                      <a:r>
                        <a:rPr lang="ru-RU" sz="1400" dirty="0" smtClean="0">
                          <a:latin typeface="Times New Roman"/>
                          <a:ea typeface="Calibri"/>
                          <a:cs typeface="Times New Roman"/>
                        </a:rPr>
                        <a:t>Обеспечение безопасности</a:t>
                      </a:r>
                      <a:r>
                        <a:rPr lang="ru-RU" sz="1400" baseline="0" dirty="0" smtClean="0">
                          <a:latin typeface="Times New Roman"/>
                          <a:ea typeface="Calibri"/>
                          <a:cs typeface="Times New Roman"/>
                        </a:rPr>
                        <a:t> в ОУ</a:t>
                      </a:r>
                    </a:p>
                    <a:p>
                      <a:pPr>
                        <a:lnSpc>
                          <a:spcPct val="115000"/>
                        </a:lnSpc>
                        <a:spcAft>
                          <a:spcPts val="0"/>
                        </a:spcAft>
                      </a:pPr>
                      <a:r>
                        <a:rPr lang="ru-RU" sz="1400" baseline="0" dirty="0" smtClean="0">
                          <a:latin typeface="Times New Roman"/>
                          <a:ea typeface="Calibri"/>
                          <a:cs typeface="Times New Roman"/>
                        </a:rPr>
                        <a:t>Организация платных образовательных услуг</a:t>
                      </a:r>
                    </a:p>
                    <a:p>
                      <a:pPr>
                        <a:lnSpc>
                          <a:spcPct val="115000"/>
                        </a:lnSpc>
                        <a:spcAft>
                          <a:spcPts val="0"/>
                        </a:spcAft>
                      </a:pPr>
                      <a:r>
                        <a:rPr lang="ru-RU" sz="1400" dirty="0" smtClean="0">
                          <a:latin typeface="Times New Roman"/>
                          <a:ea typeface="Calibri"/>
                          <a:cs typeface="Times New Roman"/>
                        </a:rPr>
                        <a:t>Кадровый состав ОУ (уровень квалификации, система</a:t>
                      </a:r>
                      <a:r>
                        <a:rPr lang="ru-RU" sz="1400" baseline="0" dirty="0" smtClean="0">
                          <a:latin typeface="Times New Roman"/>
                          <a:ea typeface="Calibri"/>
                          <a:cs typeface="Times New Roman"/>
                        </a:rPr>
                        <a:t> повышения квалификации, награды, звания, заслуги</a:t>
                      </a:r>
                      <a:r>
                        <a:rPr lang="ru-RU" sz="1400" dirty="0" smtClean="0">
                          <a:latin typeface="Times New Roman"/>
                          <a:ea typeface="Calibri"/>
                          <a:cs typeface="Times New Roman"/>
                        </a:rPr>
                        <a:t>)</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smtClean="0">
                          <a:latin typeface="Times New Roman"/>
                          <a:ea typeface="Calibri"/>
                          <a:cs typeface="Times New Roman"/>
                        </a:rPr>
                        <a:t>32-54</a:t>
                      </a:r>
                    </a:p>
                    <a:p>
                      <a:pPr>
                        <a:lnSpc>
                          <a:spcPct val="115000"/>
                        </a:lnSpc>
                        <a:spcAft>
                          <a:spcPts val="0"/>
                        </a:spcAft>
                      </a:pP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38</a:t>
                      </a:r>
                    </a:p>
                    <a:p>
                      <a:pPr>
                        <a:lnSpc>
                          <a:spcPct val="115000"/>
                        </a:lnSpc>
                        <a:spcAft>
                          <a:spcPts val="0"/>
                        </a:spcAft>
                      </a:pPr>
                      <a:r>
                        <a:rPr lang="ru-RU" sz="1400" dirty="0" smtClean="0">
                          <a:latin typeface="Times New Roman"/>
                          <a:ea typeface="Calibri"/>
                          <a:cs typeface="Times New Roman"/>
                        </a:rPr>
                        <a:t>40</a:t>
                      </a:r>
                    </a:p>
                    <a:p>
                      <a:pPr>
                        <a:lnSpc>
                          <a:spcPct val="115000"/>
                        </a:lnSpc>
                        <a:spcAft>
                          <a:spcPts val="0"/>
                        </a:spcAft>
                      </a:pPr>
                      <a:r>
                        <a:rPr lang="ru-RU" sz="1400" dirty="0" smtClean="0">
                          <a:latin typeface="Times New Roman"/>
                          <a:ea typeface="Calibri"/>
                          <a:cs typeface="Times New Roman"/>
                        </a:rPr>
                        <a:t>43</a:t>
                      </a:r>
                    </a:p>
                    <a:p>
                      <a:pPr>
                        <a:lnSpc>
                          <a:spcPct val="115000"/>
                        </a:lnSpc>
                        <a:spcAft>
                          <a:spcPts val="0"/>
                        </a:spcAft>
                      </a:pPr>
                      <a:r>
                        <a:rPr lang="ru-RU" sz="1400" dirty="0" smtClean="0">
                          <a:latin typeface="Times New Roman"/>
                          <a:ea typeface="Calibri"/>
                          <a:cs typeface="Times New Roman"/>
                        </a:rPr>
                        <a:t>44</a:t>
                      </a:r>
                    </a:p>
                    <a:p>
                      <a:pPr>
                        <a:lnSpc>
                          <a:spcPct val="115000"/>
                        </a:lnSpc>
                        <a:spcAft>
                          <a:spcPts val="0"/>
                        </a:spcAft>
                      </a:pPr>
                      <a:r>
                        <a:rPr lang="ru-RU" sz="1400" dirty="0" smtClean="0">
                          <a:latin typeface="Times New Roman"/>
                          <a:ea typeface="Calibri"/>
                          <a:cs typeface="Times New Roman"/>
                        </a:rPr>
                        <a:t>45</a:t>
                      </a:r>
                    </a:p>
                    <a:p>
                      <a:pPr>
                        <a:lnSpc>
                          <a:spcPct val="115000"/>
                        </a:lnSpc>
                        <a:spcAft>
                          <a:spcPts val="0"/>
                        </a:spcAft>
                      </a:pPr>
                      <a:r>
                        <a:rPr lang="ru-RU" sz="1400" dirty="0" smtClean="0">
                          <a:latin typeface="Times New Roman"/>
                          <a:ea typeface="Calibri"/>
                          <a:cs typeface="Times New Roman"/>
                        </a:rPr>
                        <a:t>46</a:t>
                      </a:r>
                    </a:p>
                    <a:p>
                      <a:pPr>
                        <a:lnSpc>
                          <a:spcPct val="115000"/>
                        </a:lnSpc>
                        <a:spcAft>
                          <a:spcPts val="0"/>
                        </a:spcAft>
                      </a:pPr>
                      <a:r>
                        <a:rPr lang="ru-RU" sz="1400" dirty="0" smtClean="0">
                          <a:latin typeface="Times New Roman"/>
                          <a:ea typeface="Calibri"/>
                          <a:cs typeface="Times New Roman"/>
                        </a:rPr>
                        <a:t>48</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Номер слайда 9"/>
          <p:cNvSpPr>
            <a:spLocks noGrp="1"/>
          </p:cNvSpPr>
          <p:nvPr>
            <p:ph type="sldNum" sz="quarter" idx="12"/>
          </p:nvPr>
        </p:nvSpPr>
        <p:spPr/>
        <p:txBody>
          <a:bodyPr/>
          <a:lstStyle/>
          <a:p>
            <a:pPr>
              <a:defRPr/>
            </a:pPr>
            <a:fld id="{55FFFF87-47F9-4AE3-8C97-3A4F2DC666DE}" type="slidenum">
              <a:rPr lang="ru-RU" smtClean="0"/>
              <a:pPr>
                <a:defRPr/>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1481138"/>
          <a:ext cx="8229598" cy="3408680"/>
        </p:xfrm>
        <a:graphic>
          <a:graphicData uri="http://schemas.openxmlformats.org/drawingml/2006/table">
            <a:tbl>
              <a:tblPr firstRow="1" bandRow="1">
                <a:tableStyleId>{5A111915-BE36-4E01-A7E5-04B1672EAD32}</a:tableStyleId>
              </a:tblPr>
              <a:tblGrid>
                <a:gridCol w="1008951"/>
                <a:gridCol w="4477447"/>
                <a:gridCol w="2743200"/>
              </a:tblGrid>
              <a:tr h="370840">
                <a:tc>
                  <a:txBody>
                    <a:bodyPr/>
                    <a:lstStyle/>
                    <a:p>
                      <a:r>
                        <a:rPr lang="ru-RU" dirty="0" smtClean="0"/>
                        <a:t>№</a:t>
                      </a:r>
                      <a:r>
                        <a:rPr lang="ru-RU" dirty="0" err="1" smtClean="0"/>
                        <a:t>п</a:t>
                      </a:r>
                      <a:r>
                        <a:rPr lang="ru-RU" dirty="0" smtClean="0"/>
                        <a:t>/</a:t>
                      </a:r>
                      <a:r>
                        <a:rPr lang="ru-RU" dirty="0" err="1" smtClean="0"/>
                        <a:t>п</a:t>
                      </a:r>
                      <a:endParaRPr lang="ru-RU" dirty="0"/>
                    </a:p>
                  </a:txBody>
                  <a:tcPr marL="94053" marR="94053"/>
                </a:tc>
                <a:tc>
                  <a:txBody>
                    <a:bodyPr/>
                    <a:lstStyle/>
                    <a:p>
                      <a:r>
                        <a:rPr lang="ru-RU" dirty="0" smtClean="0"/>
                        <a:t>Название элективного курса</a:t>
                      </a:r>
                      <a:endParaRPr lang="ru-RU" dirty="0"/>
                    </a:p>
                  </a:txBody>
                  <a:tcPr marL="94053" marR="94053"/>
                </a:tc>
                <a:tc>
                  <a:txBody>
                    <a:bodyPr/>
                    <a:lstStyle/>
                    <a:p>
                      <a:r>
                        <a:rPr lang="ru-RU" dirty="0" smtClean="0"/>
                        <a:t>Кол-во часов</a:t>
                      </a:r>
                      <a:endParaRPr lang="ru-RU" dirty="0"/>
                    </a:p>
                  </a:txBody>
                  <a:tcPr marL="94053" marR="94053"/>
                </a:tc>
              </a:tr>
              <a:tr h="370840">
                <a:tc>
                  <a:txBody>
                    <a:bodyPr/>
                    <a:lstStyle/>
                    <a:p>
                      <a:pPr marL="342900" indent="-342900">
                        <a:buFont typeface="+mj-lt"/>
                        <a:buNone/>
                      </a:pPr>
                      <a:r>
                        <a:rPr lang="ru-RU" dirty="0" smtClean="0"/>
                        <a:t>1.</a:t>
                      </a:r>
                      <a:endParaRPr lang="ru-RU" dirty="0"/>
                    </a:p>
                  </a:txBody>
                  <a:tcPr marL="94053" marR="94053"/>
                </a:tc>
                <a:tc>
                  <a:txBody>
                    <a:bodyPr/>
                    <a:lstStyle/>
                    <a:p>
                      <a:r>
                        <a:rPr lang="ru-RU" dirty="0" smtClean="0"/>
                        <a:t>«Актуальны вопросы обществознания: подготовка к ЕГЭ»</a:t>
                      </a:r>
                    </a:p>
                    <a:p>
                      <a:endParaRPr lang="ru-RU" dirty="0"/>
                    </a:p>
                  </a:txBody>
                  <a:tcPr marL="94053" marR="94053"/>
                </a:tc>
                <a:tc>
                  <a:txBody>
                    <a:bodyPr/>
                    <a:lstStyle/>
                    <a:p>
                      <a:r>
                        <a:rPr lang="ru-RU" dirty="0" smtClean="0"/>
                        <a:t>70 (10-11кл.)</a:t>
                      </a:r>
                      <a:endParaRPr lang="ru-RU" dirty="0"/>
                    </a:p>
                  </a:txBody>
                  <a:tcPr marL="94053" marR="94053"/>
                </a:tc>
              </a:tr>
              <a:tr h="370840">
                <a:tc>
                  <a:txBody>
                    <a:bodyPr/>
                    <a:lstStyle/>
                    <a:p>
                      <a:pPr marL="342900" indent="-342900">
                        <a:buFont typeface="+mj-lt"/>
                        <a:buNone/>
                      </a:pPr>
                      <a:r>
                        <a:rPr lang="ru-RU" dirty="0" smtClean="0"/>
                        <a:t>2.</a:t>
                      </a:r>
                      <a:endParaRPr lang="ru-RU" dirty="0"/>
                    </a:p>
                  </a:txBody>
                  <a:tcPr marL="94053" marR="94053"/>
                </a:tc>
                <a:tc>
                  <a:txBody>
                    <a:bodyPr/>
                    <a:lstStyle/>
                    <a:p>
                      <a:r>
                        <a:rPr lang="ru-RU" dirty="0" smtClean="0"/>
                        <a:t>«Цифровые</a:t>
                      </a:r>
                      <a:r>
                        <a:rPr lang="ru-RU" baseline="0" dirty="0" smtClean="0"/>
                        <a:t> технологии мультимедиа»»</a:t>
                      </a:r>
                      <a:endParaRPr lang="ru-RU" dirty="0"/>
                    </a:p>
                  </a:txBody>
                  <a:tcPr marL="94053" marR="94053"/>
                </a:tc>
                <a:tc>
                  <a:txBody>
                    <a:bodyPr/>
                    <a:lstStyle/>
                    <a:p>
                      <a:r>
                        <a:rPr lang="ru-RU" dirty="0" smtClean="0"/>
                        <a:t>35</a:t>
                      </a:r>
                      <a:endParaRPr lang="ru-RU" dirty="0"/>
                    </a:p>
                  </a:txBody>
                  <a:tcPr marL="94053" marR="94053"/>
                </a:tc>
              </a:tr>
              <a:tr h="370840">
                <a:tc>
                  <a:txBody>
                    <a:bodyPr/>
                    <a:lstStyle/>
                    <a:p>
                      <a:pPr marL="342900" indent="-342900">
                        <a:buFont typeface="+mj-lt"/>
                        <a:buNone/>
                      </a:pPr>
                      <a:r>
                        <a:rPr lang="ru-RU" dirty="0" smtClean="0"/>
                        <a:t>3.</a:t>
                      </a:r>
                      <a:endParaRPr lang="ru-RU" dirty="0"/>
                    </a:p>
                  </a:txBody>
                  <a:tcPr marL="94053" marR="94053"/>
                </a:tc>
                <a:tc>
                  <a:txBody>
                    <a:bodyPr/>
                    <a:lstStyle/>
                    <a:p>
                      <a:r>
                        <a:rPr lang="ru-RU" dirty="0" smtClean="0"/>
                        <a:t>«Математика:</a:t>
                      </a:r>
                      <a:r>
                        <a:rPr lang="ru-RU" baseline="0" dirty="0" smtClean="0"/>
                        <a:t> подготовка к ЕГЭ</a:t>
                      </a:r>
                      <a:r>
                        <a:rPr lang="ru-RU" dirty="0" smtClean="0"/>
                        <a:t>»</a:t>
                      </a:r>
                      <a:endParaRPr lang="ru-RU" dirty="0"/>
                    </a:p>
                  </a:txBody>
                  <a:tcPr marL="94053" marR="94053"/>
                </a:tc>
                <a:tc>
                  <a:txBody>
                    <a:bodyPr/>
                    <a:lstStyle/>
                    <a:p>
                      <a:r>
                        <a:rPr lang="ru-RU" dirty="0" smtClean="0"/>
                        <a:t>34</a:t>
                      </a:r>
                      <a:endParaRPr lang="ru-RU" dirty="0"/>
                    </a:p>
                  </a:txBody>
                  <a:tcPr marL="94053" marR="94053"/>
                </a:tc>
              </a:tr>
              <a:tr h="370840">
                <a:tc>
                  <a:txBody>
                    <a:bodyPr/>
                    <a:lstStyle/>
                    <a:p>
                      <a:pPr marL="342900" indent="-342900">
                        <a:buFont typeface="+mj-lt"/>
                        <a:buNone/>
                      </a:pPr>
                      <a:r>
                        <a:rPr lang="ru-RU" dirty="0" smtClean="0"/>
                        <a:t>4.</a:t>
                      </a:r>
                      <a:endParaRPr lang="ru-RU" dirty="0"/>
                    </a:p>
                  </a:txBody>
                  <a:tcPr marL="94053" marR="94053"/>
                </a:tc>
                <a:tc>
                  <a:txBody>
                    <a:bodyPr/>
                    <a:lstStyle/>
                    <a:p>
                      <a:r>
                        <a:rPr lang="ru-RU" dirty="0" smtClean="0"/>
                        <a:t>«Курс</a:t>
                      </a:r>
                      <a:r>
                        <a:rPr lang="ru-RU" baseline="0" dirty="0" smtClean="0"/>
                        <a:t> практической грамотности»</a:t>
                      </a:r>
                      <a:endParaRPr lang="ru-RU" dirty="0"/>
                    </a:p>
                  </a:txBody>
                  <a:tcPr marL="94053" marR="94053"/>
                </a:tc>
                <a:tc>
                  <a:txBody>
                    <a:bodyPr/>
                    <a:lstStyle/>
                    <a:p>
                      <a:r>
                        <a:rPr lang="ru-RU" dirty="0" smtClean="0"/>
                        <a:t>34</a:t>
                      </a:r>
                      <a:endParaRPr lang="ru-RU" dirty="0"/>
                    </a:p>
                  </a:txBody>
                  <a:tcPr marL="94053" marR="94053"/>
                </a:tc>
              </a:tr>
              <a:tr h="370840">
                <a:tc>
                  <a:txBody>
                    <a:bodyPr/>
                    <a:lstStyle/>
                    <a:p>
                      <a:pPr marL="342900" indent="-342900">
                        <a:buFont typeface="+mj-lt"/>
                        <a:buNone/>
                      </a:pPr>
                      <a:r>
                        <a:rPr lang="ru-RU" dirty="0" smtClean="0"/>
                        <a:t>5</a:t>
                      </a:r>
                      <a:endParaRPr lang="ru-RU" dirty="0"/>
                    </a:p>
                  </a:txBody>
                  <a:tcPr marL="94053" marR="94053"/>
                </a:tc>
                <a:tc>
                  <a:txBody>
                    <a:bodyPr/>
                    <a:lstStyle/>
                    <a:p>
                      <a:r>
                        <a:rPr lang="ru-RU" dirty="0" smtClean="0"/>
                        <a:t>«Физика:</a:t>
                      </a:r>
                      <a:r>
                        <a:rPr lang="ru-RU" baseline="0" dirty="0" smtClean="0"/>
                        <a:t> подготовка к ЕГЭ»</a:t>
                      </a:r>
                      <a:endParaRPr lang="ru-RU" dirty="0"/>
                    </a:p>
                  </a:txBody>
                  <a:tcPr marL="94053" marR="94053"/>
                </a:tc>
                <a:tc>
                  <a:txBody>
                    <a:bodyPr/>
                    <a:lstStyle/>
                    <a:p>
                      <a:r>
                        <a:rPr lang="ru-RU" dirty="0" smtClean="0"/>
                        <a:t>34</a:t>
                      </a:r>
                      <a:endParaRPr lang="ru-RU" dirty="0"/>
                    </a:p>
                  </a:txBody>
                  <a:tcPr marL="94053" marR="94053"/>
                </a:tc>
              </a:tr>
              <a:tr h="370840">
                <a:tc>
                  <a:txBody>
                    <a:bodyPr/>
                    <a:lstStyle/>
                    <a:p>
                      <a:pPr marL="342900" indent="-342900">
                        <a:buFont typeface="+mj-lt"/>
                        <a:buNone/>
                      </a:pPr>
                      <a:r>
                        <a:rPr lang="ru-RU" dirty="0" smtClean="0"/>
                        <a:t>6.</a:t>
                      </a:r>
                      <a:endParaRPr lang="ru-RU" dirty="0"/>
                    </a:p>
                  </a:txBody>
                  <a:tcPr marL="94053" marR="94053"/>
                </a:tc>
                <a:tc>
                  <a:txBody>
                    <a:bodyPr/>
                    <a:lstStyle/>
                    <a:p>
                      <a:r>
                        <a:rPr lang="ru-RU" dirty="0" smtClean="0"/>
                        <a:t>«К</a:t>
                      </a:r>
                      <a:r>
                        <a:rPr lang="ru-RU" baseline="0" dirty="0" smtClean="0"/>
                        <a:t> совершенству шаг за шагом</a:t>
                      </a:r>
                      <a:r>
                        <a:rPr lang="ru-RU" dirty="0" smtClean="0"/>
                        <a:t>»</a:t>
                      </a:r>
                      <a:endParaRPr lang="ru-RU" dirty="0"/>
                    </a:p>
                  </a:txBody>
                  <a:tcPr marL="94053" marR="94053"/>
                </a:tc>
                <a:tc>
                  <a:txBody>
                    <a:bodyPr/>
                    <a:lstStyle/>
                    <a:p>
                      <a:r>
                        <a:rPr lang="ru-RU" dirty="0" smtClean="0"/>
                        <a:t>34</a:t>
                      </a:r>
                      <a:endParaRPr lang="ru-RU" dirty="0"/>
                    </a:p>
                  </a:txBody>
                  <a:tcPr marL="94053" marR="94053"/>
                </a:tc>
              </a:tr>
            </a:tbl>
          </a:graphicData>
        </a:graphic>
      </p:graphicFrame>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Элективные курсы для обучающихся 11-х классов</a:t>
            </a:r>
            <a:endParaRPr lang="ru-RU" sz="2400" i="1"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30</a:t>
            </a:fld>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395536" y="1340768"/>
            <a:ext cx="8001000" cy="4267200"/>
          </a:xfrm>
        </p:spPr>
        <p:txBody>
          <a:bodyPr>
            <a:normAutofit/>
          </a:bodyPr>
          <a:lstStyle/>
          <a:p>
            <a:pPr eaLnBrk="1" hangingPunct="1">
              <a:lnSpc>
                <a:spcPct val="80000"/>
              </a:lnSpc>
              <a:buFont typeface="Wingdings" pitchFamily="2" charset="2"/>
              <a:buNone/>
            </a:pPr>
            <a:r>
              <a:rPr lang="ru-RU" sz="1800" dirty="0" smtClean="0">
                <a:latin typeface="Times New Roman" pitchFamily="18" charset="0"/>
                <a:cs typeface="Times New Roman" pitchFamily="18" charset="0"/>
              </a:rPr>
              <a:t>- оптимизация единого информационного пространства образовательного учреждения;</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 повышение мотивации к учению и рост  качества знаний за счет учета индивидуальных образовательных запросов обучающихся, эффективного использования современных гуманитарных педагогических технологий;</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 развитие системы государственно-общественного управления школы;</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 создание условий для профессионального роста и развития педагогов школы;</a:t>
            </a:r>
          </a:p>
          <a:p>
            <a:pPr eaLnBrk="1" hangingPunct="1">
              <a:lnSpc>
                <a:spcPct val="80000"/>
              </a:lnSpc>
              <a:buNone/>
            </a:pPr>
            <a:r>
              <a:rPr lang="ru-RU" sz="1800" dirty="0" smtClean="0">
                <a:latin typeface="Times New Roman" pitchFamily="18" charset="0"/>
                <a:cs typeface="Times New Roman" pitchFamily="18" charset="0"/>
              </a:rPr>
              <a:t>-привлечение молодых педагогов в образовательное учреждение.</a:t>
            </a:r>
          </a:p>
          <a:p>
            <a:pPr eaLnBrk="1" hangingPunct="1">
              <a:lnSpc>
                <a:spcPct val="80000"/>
              </a:lnSpc>
              <a:buNone/>
            </a:pPr>
            <a:r>
              <a:rPr lang="ru-RU" sz="1800" dirty="0" smtClean="0">
                <a:latin typeface="Times New Roman" pitchFamily="18" charset="0"/>
                <a:cs typeface="Times New Roman" pitchFamily="18" charset="0"/>
              </a:rPr>
              <a:t>-реализация основной образовательной программы начального общего образования.</a:t>
            </a:r>
          </a:p>
          <a:p>
            <a:pPr eaLnBrk="1" hangingPunct="1">
              <a:lnSpc>
                <a:spcPct val="80000"/>
              </a:lnSpc>
              <a:buNone/>
            </a:pPr>
            <a:endParaRPr lang="ru-RU" sz="1800" dirty="0" smtClean="0">
              <a:latin typeface="Times New Roman" pitchFamily="18" charset="0"/>
              <a:cs typeface="Times New Roman" pitchFamily="18" charset="0"/>
            </a:endParaRPr>
          </a:p>
        </p:txBody>
      </p:sp>
      <p:sp>
        <p:nvSpPr>
          <p:cNvPr id="17410" name="Rectangle 2"/>
          <p:cNvSpPr>
            <a:spLocks noGrp="1" noChangeArrowheads="1"/>
          </p:cNvSpPr>
          <p:nvPr>
            <p:ph type="title"/>
          </p:nvPr>
        </p:nvSpPr>
        <p:spPr/>
        <p:txBody>
          <a:bodyPr>
            <a:normAutofit/>
          </a:bodyPr>
          <a:lstStyle/>
          <a:p>
            <a:pPr algn="ctr" eaLnBrk="1" hangingPunct="1"/>
            <a:r>
              <a:rPr lang="ru-RU" sz="2400" i="1" dirty="0" smtClean="0">
                <a:latin typeface="Times New Roman" pitchFamily="18" charset="0"/>
                <a:cs typeface="Times New Roman" pitchFamily="18" charset="0"/>
              </a:rPr>
              <a:t>Ожидаемые конечные результаты:</a:t>
            </a:r>
          </a:p>
        </p:txBody>
      </p:sp>
      <p:pic>
        <p:nvPicPr>
          <p:cNvPr id="57346" name="Picture 2" descr="http://cs307307.vk.me/v307307070/459b/88BEVrELNh4.jpg"/>
          <p:cNvPicPr>
            <a:picLocks noChangeAspect="1" noChangeArrowheads="1"/>
          </p:cNvPicPr>
          <p:nvPr/>
        </p:nvPicPr>
        <p:blipFill>
          <a:blip r:embed="rId2" cstate="email"/>
          <a:srcRect/>
          <a:stretch>
            <a:fillRect/>
          </a:stretch>
        </p:blipFill>
        <p:spPr bwMode="auto">
          <a:xfrm>
            <a:off x="4577145" y="3645024"/>
            <a:ext cx="4566855" cy="3024336"/>
          </a:xfrm>
          <a:prstGeom prst="rect">
            <a:avLst/>
          </a:prstGeom>
          <a:ln>
            <a:noFill/>
          </a:ln>
          <a:effectLst>
            <a:softEdge rad="635000"/>
          </a:effectLst>
        </p:spPr>
      </p:pic>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31</a:t>
            </a:fld>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pPr algn="just" eaLnBrk="1" hangingPunct="1">
              <a:lnSpc>
                <a:spcPct val="80000"/>
              </a:lnSpc>
              <a:buFont typeface="Wingdings" pitchFamily="2" charset="2"/>
              <a:buNone/>
            </a:pPr>
            <a:r>
              <a:rPr lang="ru-RU" sz="1800" b="1" dirty="0" smtClean="0">
                <a:latin typeface="Times New Roman" pitchFamily="18" charset="0"/>
                <a:cs typeface="Times New Roman" pitchFamily="18" charset="0"/>
              </a:rPr>
              <a:t>Режим работы учреждения:</a:t>
            </a:r>
            <a:endParaRPr lang="ru-RU" sz="1800"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Образовательный процесс проводился во время учебного года.</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Учебный год начинался 1 сентября.</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Продолжительность учебного года составляла:</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1 классах – 33 учебные недели;</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во 2-4 классах – 34 учебные недели;</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5-8, 10 классах – 35 учебных недель; </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9 классах - 34 учебные недели (без учета государственной (итоговой) аттестации).</a:t>
            </a:r>
            <a:endParaRPr lang="ru-RU" sz="1800" b="1"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800" b="1" dirty="0" smtClean="0">
                <a:latin typeface="Times New Roman" pitchFamily="18" charset="0"/>
                <a:cs typeface="Times New Roman" pitchFamily="18" charset="0"/>
              </a:rPr>
              <a:t>Продолжительность каникул:</a:t>
            </a:r>
            <a:endParaRPr lang="ru-RU" sz="1800"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в течение учебного года не менее 30 календарных дней;</a:t>
            </a:r>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 летом – не менее 8 календарных недель.</a:t>
            </a:r>
            <a:endParaRPr lang="ru-RU" sz="1800" b="1" dirty="0" smtClean="0">
              <a:latin typeface="Times New Roman" pitchFamily="18" charset="0"/>
              <a:cs typeface="Times New Roman" pitchFamily="18" charset="0"/>
            </a:endParaRPr>
          </a:p>
          <a:p>
            <a:pPr algn="just" eaLnBrk="1" hangingPunct="1">
              <a:lnSpc>
                <a:spcPct val="80000"/>
              </a:lnSpc>
              <a:buFont typeface="Wingdings" pitchFamily="2" charset="2"/>
              <a:buNone/>
            </a:pPr>
            <a:r>
              <a:rPr lang="ru-RU" sz="1800" b="1" dirty="0" smtClean="0">
                <a:latin typeface="Times New Roman" pitchFamily="18" charset="0"/>
                <a:cs typeface="Times New Roman" pitchFamily="18" charset="0"/>
              </a:rPr>
              <a:t>Продолжительность учебной недели</a:t>
            </a:r>
            <a:r>
              <a:rPr lang="ru-RU" sz="1800" dirty="0" smtClean="0">
                <a:latin typeface="Times New Roman" pitchFamily="18" charset="0"/>
                <a:cs typeface="Times New Roman" pitchFamily="18" charset="0"/>
              </a:rPr>
              <a:t> – 5 дней для обучающихся начальной школы, 6 дней для обучающихся основной и старшей школы. Учебный год условно делился на четверти (1-9 классы) и на полугодия (10-11 классы), являющиеся периодами, по итогам которых выставлялись отметки за текущее освоение образовательных программ во 2-11 классах.</a:t>
            </a:r>
          </a:p>
        </p:txBody>
      </p:sp>
      <p:sp>
        <p:nvSpPr>
          <p:cNvPr id="25602"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3. Условия осуществления образовательного процесса</a:t>
            </a: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32</a:t>
            </a:fld>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sz="half" idx="1"/>
          </p:nvPr>
        </p:nvSpPr>
        <p:spPr>
          <a:xfrm>
            <a:off x="467544" y="2564904"/>
            <a:ext cx="8397875" cy="1531938"/>
          </a:xfrm>
        </p:spPr>
        <p:txBody>
          <a:bodyPr/>
          <a:lstStyle/>
          <a:p>
            <a:pPr eaLnBrk="1" hangingPunct="1">
              <a:lnSpc>
                <a:spcPct val="90000"/>
              </a:lnSpc>
              <a:buFont typeface="Wingdings" pitchFamily="2" charset="2"/>
              <a:buNone/>
            </a:pPr>
            <a:r>
              <a:rPr lang="ru-RU" sz="2600" b="1" dirty="0" smtClean="0"/>
              <a:t>Максимальная аудиторная нагрузка</a:t>
            </a:r>
            <a:r>
              <a:rPr lang="ru-RU" sz="2600" dirty="0" smtClean="0"/>
              <a:t> учащихся соответствовала нормативным требованиям САН ПИН 2.4.21178-02, п.2.9.1 и составляла: </a:t>
            </a:r>
          </a:p>
        </p:txBody>
      </p:sp>
      <p:graphicFrame>
        <p:nvGraphicFramePr>
          <p:cNvPr id="98456" name="Group 152"/>
          <p:cNvGraphicFramePr>
            <a:graphicFrameLocks noGrp="1"/>
          </p:cNvGraphicFramePr>
          <p:nvPr>
            <p:ph sz="half" idx="2"/>
          </p:nvPr>
        </p:nvGraphicFramePr>
        <p:xfrm>
          <a:off x="250823" y="4214818"/>
          <a:ext cx="8893177" cy="1604963"/>
        </p:xfrm>
        <a:graphic>
          <a:graphicData uri="http://schemas.openxmlformats.org/drawingml/2006/table">
            <a:tbl>
              <a:tblPr>
                <a:tableStyleId>{22838BEF-8BB2-4498-84A7-C5851F593DF1}</a:tableStyleId>
              </a:tblPr>
              <a:tblGrid>
                <a:gridCol w="1639603"/>
                <a:gridCol w="583269"/>
                <a:gridCol w="583269"/>
                <a:gridCol w="583269"/>
                <a:gridCol w="656178"/>
                <a:gridCol w="729087"/>
                <a:gridCol w="729087"/>
                <a:gridCol w="729087"/>
                <a:gridCol w="729087"/>
                <a:gridCol w="656178"/>
                <a:gridCol w="656178"/>
                <a:gridCol w="618885"/>
              </a:tblGrid>
              <a:tr h="390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Классы</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1</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2</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3</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4</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5</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6</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7</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8</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smtClean="0">
                          <a:ln>
                            <a:noFill/>
                          </a:ln>
                          <a:effectLst/>
                        </a:rPr>
                        <a:t>9</a:t>
                      </a:r>
                      <a:endParaRPr kumimoji="0" lang="ru-RU" sz="1600" b="0" i="0" u="none" strike="noStrike" cap="none" normalizeH="0" baseline="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10</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11</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1214438">
                <a:tc>
                  <a:txBody>
                    <a:bodyPr/>
                    <a:lstStyle/>
                    <a:p>
                      <a:pPr marL="469900" marR="0" lvl="0" indent="-469900"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Максимальная нагрузка, часы</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21</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23</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23</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23</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32</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33</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35</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36</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36</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37</a:t>
                      </a:r>
                      <a:endParaRPr kumimoji="0" lang="ru-RU" sz="1600" b="0" i="0" u="none" strike="noStrike" cap="none" normalizeH="0" baseline="0" dirty="0" smtClean="0">
                        <a:ln>
                          <a:noFill/>
                        </a:ln>
                        <a:solidFill>
                          <a:schemeClr val="tx1"/>
                        </a:solidFill>
                        <a:effectLst/>
                        <a:latin typeface="Trebuchet MS" pitchFamily="34"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effectLst/>
                        </a:rPr>
                        <a:t>37</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bl>
          </a:graphicData>
        </a:graphic>
      </p:graphicFrame>
      <p:pic>
        <p:nvPicPr>
          <p:cNvPr id="45058" name="Picture 2" descr="http://cs307307.vk.me/v307307070/455c/zuccCtKvLxI.jpg"/>
          <p:cNvPicPr>
            <a:picLocks noChangeAspect="1" noChangeArrowheads="1"/>
          </p:cNvPicPr>
          <p:nvPr/>
        </p:nvPicPr>
        <p:blipFill>
          <a:blip r:embed="rId2" cstate="email"/>
          <a:srcRect/>
          <a:stretch>
            <a:fillRect/>
          </a:stretch>
        </p:blipFill>
        <p:spPr bwMode="auto">
          <a:xfrm>
            <a:off x="4577145" y="0"/>
            <a:ext cx="4566855" cy="3024336"/>
          </a:xfrm>
          <a:prstGeom prst="rect">
            <a:avLst/>
          </a:prstGeom>
          <a:ln>
            <a:noFill/>
          </a:ln>
          <a:effectLst>
            <a:softEdge rad="635000"/>
          </a:effectLst>
        </p:spPr>
      </p:pic>
      <p:sp>
        <p:nvSpPr>
          <p:cNvPr id="5" name="Номер слайда 4"/>
          <p:cNvSpPr>
            <a:spLocks noGrp="1"/>
          </p:cNvSpPr>
          <p:nvPr>
            <p:ph type="sldNum" sz="quarter" idx="12"/>
          </p:nvPr>
        </p:nvSpPr>
        <p:spPr/>
        <p:txBody>
          <a:bodyPr/>
          <a:lstStyle/>
          <a:p>
            <a:pPr>
              <a:defRPr/>
            </a:pPr>
            <a:fld id="{CB02178D-6F38-451D-95DF-44D080F83C66}" type="slidenum">
              <a:rPr lang="ru-RU" smtClean="0"/>
              <a:pPr>
                <a:defRPr/>
              </a:pPr>
              <a:t>33</a:t>
            </a:fld>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28596" y="285728"/>
            <a:ext cx="8229600" cy="4525963"/>
          </a:xfrm>
        </p:spPr>
        <p:txBody>
          <a:bodyPr>
            <a:normAutofit/>
          </a:bodyPr>
          <a:lstStyle/>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Начало занятий в 9 часов 00 минут. Обучение осуществлялось в одну смену.</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Для занятий физкультурой и спортом использовались два оборудованных спортивных зала и спортивная площадка (стадион); в течение учебного года работали спортивные секции по легкой атлетике, волейболу, баскетболу.</a:t>
            </a:r>
          </a:p>
          <a:p>
            <a:pPr algn="just">
              <a:buNone/>
            </a:pPr>
            <a:r>
              <a:rPr lang="ru-RU" sz="1600" dirty="0" smtClean="0">
                <a:latin typeface="Times New Roman" pitchFamily="18" charset="0"/>
                <a:cs typeface="Times New Roman" pitchFamily="18" charset="0"/>
              </a:rPr>
              <a:t>Охрана организована круглосуточно вахтенным методом. </a:t>
            </a:r>
          </a:p>
        </p:txBody>
      </p:sp>
      <p:sp>
        <p:nvSpPr>
          <p:cNvPr id="3" name="TextBox 2"/>
          <p:cNvSpPr txBox="1"/>
          <p:nvPr/>
        </p:nvSpPr>
        <p:spPr>
          <a:xfrm>
            <a:off x="571472" y="1500174"/>
            <a:ext cx="2623603"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Организация питания в ОУ:</a:t>
            </a:r>
            <a:endParaRPr lang="ru-RU" sz="1600" dirty="0">
              <a:latin typeface="Times New Roman" pitchFamily="18" charset="0"/>
              <a:cs typeface="Times New Roman" pitchFamily="18" charset="0"/>
            </a:endParaRPr>
          </a:p>
        </p:txBody>
      </p:sp>
      <p:sp>
        <p:nvSpPr>
          <p:cNvPr id="4" name="Прямоугольник 3"/>
          <p:cNvSpPr/>
          <p:nvPr/>
        </p:nvSpPr>
        <p:spPr>
          <a:xfrm>
            <a:off x="428596" y="1857364"/>
            <a:ext cx="8286808" cy="4770537"/>
          </a:xfrm>
          <a:prstGeom prst="rect">
            <a:avLst/>
          </a:prstGeom>
        </p:spPr>
        <p:txBody>
          <a:bodyPr wrap="square">
            <a:spAutoFit/>
          </a:bodyPr>
          <a:lstStyle/>
          <a:p>
            <a:pPr algn="just">
              <a:buFont typeface="Wingdings" pitchFamily="2" charset="2"/>
              <a:buChar char="v"/>
            </a:pPr>
            <a:r>
              <a:rPr lang="ru-RU" sz="1600" dirty="0" smtClean="0">
                <a:latin typeface="Times New Roman" pitchFamily="18" charset="0"/>
                <a:cs typeface="Times New Roman" pitchFamily="18" charset="0"/>
              </a:rPr>
              <a:t>Организация питания в образовательном учреждении  в 20122013 учебном году осуществлялась  на основании нормативных документов:</a:t>
            </a:r>
          </a:p>
          <a:p>
            <a:pPr algn="just">
              <a:buFont typeface="Wingdings" pitchFamily="2" charset="2"/>
              <a:buChar char="v"/>
            </a:pPr>
            <a:r>
              <a:rPr lang="ru-RU" sz="1600" dirty="0" smtClean="0">
                <a:latin typeface="Times New Roman" pitchFamily="18" charset="0"/>
                <a:cs typeface="Times New Roman" pitchFamily="18" charset="0"/>
              </a:rPr>
              <a:t> Закон СПб от 24.02.2009 № 32-13 (</a:t>
            </a:r>
            <a:r>
              <a:rPr lang="ru-RU" sz="1600" dirty="0" err="1" smtClean="0">
                <a:latin typeface="Times New Roman" pitchFamily="18" charset="0"/>
                <a:cs typeface="Times New Roman" pitchFamily="18" charset="0"/>
              </a:rPr>
              <a:t>htl</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jn</a:t>
            </a:r>
            <a:r>
              <a:rPr lang="ru-RU" sz="1600" dirty="0" smtClean="0">
                <a:latin typeface="Times New Roman" pitchFamily="18" charset="0"/>
                <a:cs typeface="Times New Roman" pitchFamily="18" charset="0"/>
              </a:rPr>
              <a:t> 16.11.2010) «О дополнительных мерах социальной поддержки отдельных категорий граждан в части предоставления на льготной основе питания в образовательных учреждениях Санкт-Петербурга»(принят 3С СПБ 04.02.2009),  </a:t>
            </a:r>
          </a:p>
          <a:p>
            <a:pPr algn="just">
              <a:buFont typeface="Wingdings" pitchFamily="2" charset="2"/>
              <a:buChar char="v"/>
            </a:pPr>
            <a:endParaRPr lang="ru-RU" sz="1600" dirty="0" smtClean="0">
              <a:latin typeface="Times New Roman" pitchFamily="18" charset="0"/>
              <a:cs typeface="Times New Roman" pitchFamily="18" charset="0"/>
            </a:endParaRPr>
          </a:p>
          <a:p>
            <a:pPr algn="just">
              <a:buFont typeface="Wingdings" pitchFamily="2" charset="2"/>
              <a:buChar char="v"/>
            </a:pPr>
            <a:r>
              <a:rPr lang="ru-RU" sz="1600" dirty="0" smtClean="0">
                <a:latin typeface="Times New Roman" pitchFamily="18" charset="0"/>
                <a:cs typeface="Times New Roman" pitchFamily="18" charset="0"/>
              </a:rPr>
              <a:t>Постановление Правительства СПб от 04.06.2009 № 655 (ред. от 23.03.2011) «О мерах по реализации Закона СПб  «О  дополнительных   мерах   социальной   поддержки    отдельных   категорий   в    части предоставления на льготной основе питания в образовательных учреждениях Санкт-Петербурга»,  Постановления Правительства СПб от 31.07.2009 № 883 (ред. от 09.09.2010) </a:t>
            </a:r>
          </a:p>
          <a:p>
            <a:pPr algn="just">
              <a:buFont typeface="Wingdings" pitchFamily="2" charset="2"/>
              <a:buChar char="v"/>
            </a:pPr>
            <a:endParaRPr lang="ru-RU" sz="1600" dirty="0" smtClean="0">
              <a:latin typeface="Times New Roman" pitchFamily="18" charset="0"/>
              <a:cs typeface="Times New Roman" pitchFamily="18" charset="0"/>
            </a:endParaRPr>
          </a:p>
          <a:p>
            <a:pPr algn="just">
              <a:buFont typeface="Wingdings" pitchFamily="2" charset="2"/>
              <a:buChar char="v"/>
            </a:pPr>
            <a:r>
              <a:rPr lang="ru-RU" sz="1600" dirty="0" smtClean="0">
                <a:latin typeface="Times New Roman" pitchFamily="18" charset="0"/>
                <a:cs typeface="Times New Roman" pitchFamily="18" charset="0"/>
              </a:rPr>
              <a:t>«О стоимости питания, предоставляемого на льготной основе в образовательных учреждениях СПб «Распоряжение Комитета по образованию Правительства СПб от 08.06.2009 № 1139-р (ред. от 30.11.2009) «О мерах по реализации постановления Правительства СПб от 04.06.09.№ 655»</a:t>
            </a:r>
          </a:p>
          <a:p>
            <a:pPr algn="just"/>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34</a:t>
            </a:fld>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285728"/>
            <a:ext cx="8286808" cy="2308324"/>
          </a:xfrm>
          <a:prstGeom prst="rect">
            <a:avLst/>
          </a:prstGeom>
        </p:spPr>
        <p:txBody>
          <a:bodyPr wrap="square">
            <a:spAutoFit/>
          </a:bodyPr>
          <a:lstStyle/>
          <a:p>
            <a:pPr algn="just">
              <a:buFont typeface="Wingdings" pitchFamily="2" charset="2"/>
              <a:buChar char="v"/>
            </a:pPr>
            <a:r>
              <a:rPr lang="ru-RU" sz="1600" dirty="0" smtClean="0">
                <a:latin typeface="Times New Roman" pitchFamily="18" charset="0"/>
                <a:cs typeface="Times New Roman" pitchFamily="18" charset="0"/>
              </a:rPr>
              <a:t> Постановление Правительства Санкт-Петербурга от 04.06.2009 №655 «О мерах по реализации Закона Санкт-Петербурга "О дополнительных мерах социальной поддержки отдельных категорий граждан в части предоставления на льготной основе питания в образовательных учреждениях Санкт-Петербурга"». </a:t>
            </a:r>
          </a:p>
          <a:p>
            <a:pPr algn="just">
              <a:buFont typeface="Wingdings" pitchFamily="2" charset="2"/>
              <a:buChar char="v"/>
            </a:pPr>
            <a:r>
              <a:rPr lang="ru-RU" sz="1600" dirty="0" smtClean="0">
                <a:latin typeface="Times New Roman" pitchFamily="18" charset="0"/>
                <a:cs typeface="Times New Roman" pitchFamily="18" charset="0"/>
              </a:rPr>
              <a:t>Постановление Правительства Российской Федерации от 31.07.2009 №883 «О стоимости питания, предоставляемого на льготной основе в общеобразовательных учреждениях СПб» с изменениями. </a:t>
            </a:r>
          </a:p>
          <a:p>
            <a:pPr algn="just">
              <a:buFont typeface="Wingdings" pitchFamily="2" charset="2"/>
              <a:buChar char="v"/>
            </a:pPr>
            <a:r>
              <a:rPr lang="ru-RU" sz="1600" dirty="0" smtClean="0">
                <a:latin typeface="Times New Roman" pitchFamily="18" charset="0"/>
                <a:cs typeface="Times New Roman" pitchFamily="18" charset="0"/>
              </a:rPr>
              <a:t>Распоряжение Комитета по образованию Санкт-Петербурга от 08.06.2009 № 1139-р «О мерах по реализации постановления Правительства Санкт-Петербурга от 04.06.2009 №655» . </a:t>
            </a:r>
          </a:p>
        </p:txBody>
      </p:sp>
      <p:sp>
        <p:nvSpPr>
          <p:cNvPr id="6" name="TextBox 5"/>
          <p:cNvSpPr txBox="1"/>
          <p:nvPr/>
        </p:nvSpPr>
        <p:spPr>
          <a:xfrm>
            <a:off x="428596" y="2643182"/>
            <a:ext cx="8501122" cy="3570208"/>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Льготное питание - это горячее питание, включало завтрак и (или) обед на льготной основе. </a:t>
            </a:r>
            <a:br>
              <a:rPr lang="ru-RU" sz="1600"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С компенсацией 100 % стоимости :</a:t>
            </a:r>
            <a:endParaRPr lang="ru-RU" sz="1600" dirty="0" smtClean="0">
              <a:latin typeface="Times New Roman" pitchFamily="18" charset="0"/>
              <a:cs typeface="Times New Roman" pitchFamily="18" charset="0"/>
            </a:endParaRPr>
          </a:p>
          <a:p>
            <a:pPr algn="just"/>
            <a:r>
              <a:rPr lang="ru-RU" sz="1600" u="sng" dirty="0" smtClean="0">
                <a:latin typeface="Times New Roman" pitchFamily="18" charset="0"/>
                <a:cs typeface="Times New Roman" pitchFamily="18" charset="0"/>
              </a:rPr>
              <a:t>а)</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завтрак и обед</a:t>
            </a:r>
            <a:r>
              <a:rPr lang="ru-RU" sz="1600" dirty="0" smtClean="0">
                <a:latin typeface="Times New Roman" pitchFamily="18" charset="0"/>
                <a:cs typeface="Times New Roman" pitchFamily="18" charset="0"/>
              </a:rPr>
              <a:t> для школьников 1-4 классов школ, школьников специальных (коррекционных) классов и школ;</a:t>
            </a:r>
          </a:p>
          <a:p>
            <a:pPr algn="just"/>
            <a:r>
              <a:rPr lang="ru-RU" sz="1600" u="sng" dirty="0" smtClean="0">
                <a:latin typeface="Times New Roman" pitchFamily="18" charset="0"/>
                <a:cs typeface="Times New Roman" pitchFamily="18" charset="0"/>
              </a:rPr>
              <a:t>б)</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обед для школьников 5</a:t>
            </a:r>
            <a:r>
              <a:rPr lang="ru-RU" sz="1600" dirty="0" smtClean="0">
                <a:latin typeface="Times New Roman" pitchFamily="18" charset="0"/>
                <a:cs typeface="Times New Roman" pitchFamily="18" charset="0"/>
              </a:rPr>
              <a:t>-11 классов следующих категорий:</a:t>
            </a:r>
          </a:p>
          <a:p>
            <a:pPr algn="just"/>
            <a:r>
              <a:rPr lang="ru-RU" sz="1600" dirty="0" smtClean="0">
                <a:latin typeface="Times New Roman" pitchFamily="18" charset="0"/>
                <a:cs typeface="Times New Roman" pitchFamily="18" charset="0"/>
              </a:rPr>
              <a:t>-для  школьников,     проживающих в семье, среднедушевой доход  которой  ниже величины прожиточного минимума, установленного в Санкт-Петербурге, -для школьников из многодетных семей,</a:t>
            </a:r>
          </a:p>
          <a:p>
            <a:pPr algn="just"/>
            <a:r>
              <a:rPr lang="ru-RU" sz="1600" dirty="0" smtClean="0">
                <a:latin typeface="Times New Roman" pitchFamily="18" charset="0"/>
                <a:cs typeface="Times New Roman" pitchFamily="18" charset="0"/>
              </a:rPr>
              <a:t>-для  школьников  с отклонением  в развитии,  обучающихся   в специальных    (коррекционных) классах,</a:t>
            </a:r>
          </a:p>
          <a:p>
            <a:pPr algn="just"/>
            <a:r>
              <a:rPr lang="ru-RU" sz="1600" dirty="0" smtClean="0">
                <a:latin typeface="Times New Roman" pitchFamily="18" charset="0"/>
                <a:cs typeface="Times New Roman" pitchFamily="18" charset="0"/>
              </a:rPr>
              <a:t>-для   школьников,   являющихся   детьми-сиротами   и   детьми,   оставшимися   без   попечения родителей,</a:t>
            </a:r>
          </a:p>
          <a:p>
            <a:pPr algn="just"/>
            <a:r>
              <a:rPr lang="ru-RU" sz="1600" dirty="0" smtClean="0">
                <a:latin typeface="Times New Roman" pitchFamily="18" charset="0"/>
                <a:cs typeface="Times New Roman" pitchFamily="18" charset="0"/>
              </a:rPr>
              <a:t>-для школьников, являющихся инвалидами.</a:t>
            </a:r>
          </a:p>
          <a:p>
            <a:endParaRPr lang="ru-RU" dirty="0"/>
          </a:p>
        </p:txBody>
      </p:sp>
      <p:sp>
        <p:nvSpPr>
          <p:cNvPr id="7" name="Номер слайда 6"/>
          <p:cNvSpPr>
            <a:spLocks noGrp="1"/>
          </p:cNvSpPr>
          <p:nvPr>
            <p:ph type="sldNum" sz="quarter" idx="12"/>
          </p:nvPr>
        </p:nvSpPr>
        <p:spPr/>
        <p:txBody>
          <a:bodyPr/>
          <a:lstStyle/>
          <a:p>
            <a:pPr>
              <a:defRPr/>
            </a:pPr>
            <a:fld id="{3D1431AC-03AB-448F-836F-E7C33655EE09}" type="slidenum">
              <a:rPr lang="ru-RU" smtClean="0"/>
              <a:pPr>
                <a:defRPr/>
              </a:pPr>
              <a:t>35</a:t>
            </a:fld>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286808" cy="3046988"/>
          </a:xfrm>
          <a:prstGeom prst="rect">
            <a:avLst/>
          </a:prstGeom>
        </p:spPr>
        <p:txBody>
          <a:bodyPr wrap="square">
            <a:spAutoFit/>
          </a:bodyPr>
          <a:lstStyle/>
          <a:p>
            <a:pPr algn="just"/>
            <a:r>
              <a:rPr lang="ru-RU" sz="1600" b="1" dirty="0" smtClean="0">
                <a:latin typeface="Times New Roman" pitchFamily="18" charset="0"/>
                <a:cs typeface="Times New Roman" pitchFamily="18" charset="0"/>
              </a:rPr>
              <a:t>2. С компенсацией 70% стоимости: </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а)  </a:t>
            </a:r>
            <a:r>
              <a:rPr lang="ru-RU" sz="1600" u="sng" dirty="0" smtClean="0">
                <a:latin typeface="Times New Roman" pitchFamily="18" charset="0"/>
                <a:cs typeface="Times New Roman" pitchFamily="18" charset="0"/>
              </a:rPr>
              <a:t>завтрак и обед</a:t>
            </a:r>
            <a:r>
              <a:rPr lang="ru-RU" sz="1600" dirty="0" smtClean="0">
                <a:latin typeface="Times New Roman" pitchFamily="18" charset="0"/>
                <a:cs typeface="Times New Roman" pitchFamily="18" charset="0"/>
              </a:rPr>
              <a:t> для школьников 1-4 классов , </a:t>
            </a:r>
            <a:r>
              <a:rPr lang="ru-RU" sz="1600" u="sng" dirty="0" smtClean="0">
                <a:latin typeface="Times New Roman" pitchFamily="18" charset="0"/>
                <a:cs typeface="Times New Roman" pitchFamily="18" charset="0"/>
              </a:rPr>
              <a:t>обед для школьников 5</a:t>
            </a:r>
            <a:r>
              <a:rPr lang="ru-RU" sz="1600" dirty="0" smtClean="0">
                <a:latin typeface="Times New Roman" pitchFamily="18" charset="0"/>
                <a:cs typeface="Times New Roman" pitchFamily="18" charset="0"/>
              </a:rPr>
              <a:t>-1 1 классов :</a:t>
            </a:r>
          </a:p>
          <a:p>
            <a:pPr algn="just"/>
            <a:r>
              <a:rPr lang="ru-RU" sz="1600" dirty="0" smtClean="0">
                <a:latin typeface="Times New Roman" pitchFamily="18" charset="0"/>
                <a:cs typeface="Times New Roman" pitchFamily="18" charset="0"/>
              </a:rPr>
              <a:t>- для школьников, состоящих на учете в противотуберкулезном диспансере,</a:t>
            </a:r>
          </a:p>
          <a:p>
            <a:pPr algn="just"/>
            <a:r>
              <a:rPr lang="ru-RU" sz="1600" dirty="0" smtClean="0">
                <a:latin typeface="Times New Roman" pitchFamily="18" charset="0"/>
                <a:cs typeface="Times New Roman" pitchFamily="18" charset="0"/>
              </a:rPr>
              <a:t>-   для   школьников,  страдающих  хроническими  заболеваниям,  перечень  которых     установлен Правительством Санкт-Петербурга,</a:t>
            </a:r>
          </a:p>
          <a:p>
            <a:pPr algn="just"/>
            <a:r>
              <a:rPr lang="ru-RU" sz="1600" dirty="0" smtClean="0">
                <a:latin typeface="Times New Roman" pitchFamily="18" charset="0"/>
                <a:cs typeface="Times New Roman" pitchFamily="18" charset="0"/>
              </a:rPr>
              <a:t>-  для школьников, обучающихся в специализированных    спортивных классах и кадетских классах.</a:t>
            </a:r>
          </a:p>
          <a:p>
            <a:pPr algn="just"/>
            <a:r>
              <a:rPr lang="ru-RU" sz="1600" dirty="0" smtClean="0">
                <a:latin typeface="Times New Roman" pitchFamily="18" charset="0"/>
                <a:cs typeface="Times New Roman" pitchFamily="18" charset="0"/>
              </a:rPr>
              <a:t>б</a:t>
            </a:r>
            <a:r>
              <a:rPr lang="ru-RU" sz="1600" u="sng"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a:t>
            </a:r>
            <a:r>
              <a:rPr lang="ru-RU" sz="1600" u="sng" dirty="0" smtClean="0">
                <a:latin typeface="Times New Roman" pitchFamily="18" charset="0"/>
                <a:cs typeface="Times New Roman" pitchFamily="18" charset="0"/>
              </a:rPr>
              <a:t>завтрак для школьников</a:t>
            </a:r>
            <a:r>
              <a:rPr lang="ru-RU" sz="1600" dirty="0" smtClean="0">
                <a:latin typeface="Times New Roman" pitchFamily="18" charset="0"/>
                <a:cs typeface="Times New Roman" pitchFamily="18" charset="0"/>
              </a:rPr>
              <a:t> 1-4 классов, не указанных ранее в льготных категориях.</a:t>
            </a:r>
          </a:p>
          <a:p>
            <a:pPr algn="just"/>
            <a:r>
              <a:rPr lang="ru-RU" sz="1600" dirty="0" smtClean="0">
                <a:latin typeface="Times New Roman" pitchFamily="18" charset="0"/>
                <a:cs typeface="Times New Roman" pitchFamily="18" charset="0"/>
              </a:rPr>
              <a:t>Социальная   поддержка   в   части   предоставления   на   льготной   основе   питания   детям осуществляется    тем категориям граждан, социальный статус которых подтвержден городским Центром по социальным выплатам </a:t>
            </a:r>
            <a:endParaRPr lang="ru-RU" sz="1600" dirty="0">
              <a:latin typeface="Times New Roman" pitchFamily="18" charset="0"/>
              <a:cs typeface="Times New Roman" pitchFamily="18" charset="0"/>
            </a:endParaRPr>
          </a:p>
        </p:txBody>
      </p:sp>
      <p:sp>
        <p:nvSpPr>
          <p:cNvPr id="3" name="TextBox 2"/>
          <p:cNvSpPr txBox="1"/>
          <p:nvPr/>
        </p:nvSpPr>
        <p:spPr>
          <a:xfrm>
            <a:off x="571472" y="3357562"/>
            <a:ext cx="8286808" cy="2554545"/>
          </a:xfrm>
          <a:prstGeom prst="rect">
            <a:avLst/>
          </a:prstGeom>
          <a:noFill/>
        </p:spPr>
        <p:txBody>
          <a:bodyPr wrap="square" rtlCol="0">
            <a:spAutoFit/>
          </a:bodyPr>
          <a:lstStyle/>
          <a:p>
            <a:r>
              <a:rPr lang="ru-RU" sz="1600" b="1" dirty="0" smtClean="0">
                <a:latin typeface="Times New Roman" pitchFamily="18" charset="0"/>
                <a:cs typeface="Times New Roman" pitchFamily="18" charset="0"/>
              </a:rPr>
              <a:t>3.С оплатой родителями 30%</a:t>
            </a:r>
            <a:r>
              <a:rPr lang="ru-RU" sz="1600" dirty="0" smtClean="0">
                <a:latin typeface="Times New Roman" pitchFamily="18" charset="0"/>
                <a:cs typeface="Times New Roman" pitchFamily="18" charset="0"/>
              </a:rPr>
              <a:t> стоимости питания: </a:t>
            </a:r>
            <a:br>
              <a:rPr lang="ru-RU" sz="1600" dirty="0" smtClean="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Завтрак (34_рублей) и обед (52 рублей) для школьников 1-4 классов, обед (86 рублей). для школьников 5-11 классов следующих категорий:</a:t>
            </a:r>
          </a:p>
          <a:p>
            <a:r>
              <a:rPr lang="ru-RU" sz="1600" dirty="0" smtClean="0">
                <a:latin typeface="Times New Roman" pitchFamily="18" charset="0"/>
                <a:cs typeface="Times New Roman" pitchFamily="18" charset="0"/>
              </a:rPr>
              <a:t>- для школьников, состоящих на учете в противотуберкулезном диспансере,</a:t>
            </a:r>
          </a:p>
          <a:p>
            <a:r>
              <a:rPr lang="ru-RU" sz="1600" dirty="0" smtClean="0">
                <a:latin typeface="Times New Roman" pitchFamily="18" charset="0"/>
                <a:cs typeface="Times New Roman" pitchFamily="18" charset="0"/>
              </a:rPr>
              <a:t>-для школьников, страдающих хроническими заболеваниям, перечень которых установлен</a:t>
            </a:r>
          </a:p>
          <a:p>
            <a:r>
              <a:rPr lang="ru-RU" sz="1600" dirty="0" smtClean="0">
                <a:latin typeface="Times New Roman" pitchFamily="18" charset="0"/>
                <a:cs typeface="Times New Roman" pitchFamily="18" charset="0"/>
              </a:rPr>
              <a:t>Правительством Санкт-Петербурга,</a:t>
            </a:r>
          </a:p>
          <a:p>
            <a:r>
              <a:rPr lang="ru-RU" sz="1600" dirty="0" smtClean="0">
                <a:latin typeface="Times New Roman" pitchFamily="18" charset="0"/>
                <a:cs typeface="Times New Roman" pitchFamily="18" charset="0"/>
              </a:rPr>
              <a:t>-для  школьников, обучающихся  в специализированных    спортивных  классах и  кадетских</a:t>
            </a:r>
          </a:p>
          <a:p>
            <a:r>
              <a:rPr lang="ru-RU" sz="1600" dirty="0" smtClean="0">
                <a:latin typeface="Times New Roman" pitchFamily="18" charset="0"/>
                <a:cs typeface="Times New Roman" pitchFamily="18" charset="0"/>
              </a:rPr>
              <a:t>классах.</a:t>
            </a:r>
          </a:p>
          <a:p>
            <a:endParaRPr lang="ru-RU" sz="1600" dirty="0"/>
          </a:p>
        </p:txBody>
      </p:sp>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36</a:t>
            </a:fld>
            <a:endParaRPr lang="ru-RU"/>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214290"/>
            <a:ext cx="7572428" cy="4708981"/>
          </a:xfrm>
          <a:prstGeom prst="rect">
            <a:avLst/>
          </a:prstGeom>
        </p:spPr>
        <p:txBody>
          <a:bodyPr wrap="square">
            <a:spAutoFit/>
          </a:bodyPr>
          <a:lstStyle/>
          <a:p>
            <a:r>
              <a:rPr lang="ru-RU" sz="1200" b="1" dirty="0" smtClean="0">
                <a:latin typeface="Times New Roman" pitchFamily="18" charset="0"/>
                <a:cs typeface="Times New Roman" pitchFamily="18" charset="0"/>
              </a:rPr>
              <a:t>Основанием для предоставления ребенку льготного питания </a:t>
            </a:r>
            <a:r>
              <a:rPr lang="ru-RU" sz="1200" dirty="0" smtClean="0">
                <a:latin typeface="Times New Roman" pitchFamily="18" charset="0"/>
                <a:cs typeface="Times New Roman" pitchFamily="18" charset="0"/>
              </a:rPr>
              <a:t>является заявление родителей в школу и подтверждение права льготного питания городским Центром по начислению выплат и пособий.</a:t>
            </a:r>
          </a:p>
          <a:p>
            <a:r>
              <a:rPr lang="ru-RU" sz="1200" b="1" dirty="0" smtClean="0">
                <a:latin typeface="Times New Roman" pitchFamily="18" charset="0"/>
                <a:cs typeface="Times New Roman" pitchFamily="18" charset="0"/>
              </a:rPr>
              <a:t>Родительская плата в размере 30% стоимости питания </a:t>
            </a:r>
            <a:r>
              <a:rPr lang="ru-RU" sz="1200" dirty="0" smtClean="0">
                <a:latin typeface="Times New Roman" pitchFamily="18" charset="0"/>
                <a:cs typeface="Times New Roman" pitchFamily="18" charset="0"/>
              </a:rPr>
              <a:t>оплачивается на основании квитанции, выдаваемой школой, помесячно или до полугода включительно с правом перерасчета в последующий период с учетом посещаемости ребенком школы.</a:t>
            </a:r>
          </a:p>
          <a:p>
            <a:r>
              <a:rPr lang="ru-RU" sz="1200" b="1" dirty="0" smtClean="0">
                <a:latin typeface="Times New Roman" pitchFamily="18" charset="0"/>
                <a:cs typeface="Times New Roman" pitchFamily="18" charset="0"/>
              </a:rPr>
              <a:t>Учащиеся, не имеющие льгот, могут приобрести питание за полную стоимость.</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Завтрак</a:t>
            </a:r>
            <a:r>
              <a:rPr lang="ru-RU" sz="1200" b="1" dirty="0" smtClean="0">
                <a:latin typeface="Times New Roman" pitchFamily="18" charset="0"/>
                <a:cs typeface="Times New Roman" pitchFamily="18" charset="0"/>
              </a:rPr>
              <a:t> 50</a:t>
            </a:r>
            <a:r>
              <a:rPr lang="ru-RU" sz="1200" dirty="0" smtClean="0">
                <a:latin typeface="Times New Roman" pitchFamily="18" charset="0"/>
                <a:cs typeface="Times New Roman" pitchFamily="18" charset="0"/>
              </a:rPr>
              <a:t> рублей, полдник от 35 рублей, обед 70 рублей</a:t>
            </a:r>
            <a:r>
              <a:rPr lang="ru-RU" sz="1200" dirty="0" smtClean="0">
                <a:latin typeface="Times New Roman" pitchFamily="18" charset="0"/>
                <a:cs typeface="Times New Roman" pitchFamily="18" charset="0"/>
              </a:rPr>
              <a:t>.</a:t>
            </a:r>
          </a:p>
          <a:p>
            <a:pPr algn="ctr"/>
            <a:r>
              <a:rPr lang="ru-RU" sz="1200" b="1" dirty="0" smtClean="0">
                <a:latin typeface="Times New Roman" pitchFamily="18" charset="0"/>
                <a:cs typeface="Times New Roman" pitchFamily="18" charset="0"/>
              </a:rPr>
              <a:t>Информация об обеспечении горячим питанием учащихся ГОУ №591</a:t>
            </a:r>
          </a:p>
          <a:p>
            <a:pPr algn="ctr"/>
            <a:r>
              <a:rPr lang="ru-RU" sz="1200" b="1" dirty="0" smtClean="0">
                <a:latin typeface="Times New Roman" pitchFamily="18" charset="0"/>
                <a:cs typeface="Times New Roman" pitchFamily="18" charset="0"/>
              </a:rPr>
              <a:t>Невского района Санкт-Петербурга в 2012-2013 учебном году.</a:t>
            </a:r>
          </a:p>
          <a:p>
            <a:pPr algn="ctr"/>
            <a:r>
              <a:rPr lang="ru-RU" sz="1200" b="1" dirty="0" smtClean="0">
                <a:latin typeface="Times New Roman" pitchFamily="18" charset="0"/>
                <a:cs typeface="Times New Roman" pitchFamily="18" charset="0"/>
              </a:rPr>
              <a:t>1-4 классы количество 235 обучающихся охват горячим питанием 100%</a:t>
            </a:r>
          </a:p>
          <a:p>
            <a:pPr algn="ctr"/>
            <a:r>
              <a:rPr lang="ru-RU" sz="1200" b="1" dirty="0" smtClean="0">
                <a:latin typeface="Times New Roman" pitchFamily="18" charset="0"/>
                <a:cs typeface="Times New Roman" pitchFamily="18" charset="0"/>
              </a:rPr>
              <a:t>Получающие только завтраки(льготная категория 30% оплаты) 203 человека</a:t>
            </a:r>
          </a:p>
          <a:p>
            <a:pPr>
              <a:buFont typeface="Wingdings" pitchFamily="2" charset="2"/>
              <a:buChar char="§"/>
            </a:pPr>
            <a:r>
              <a:rPr lang="ru-RU" sz="1200" b="1" dirty="0" smtClean="0">
                <a:latin typeface="Times New Roman" pitchFamily="18" charset="0"/>
                <a:cs typeface="Times New Roman" pitchFamily="18" charset="0"/>
              </a:rPr>
              <a:t>Малообеспеченные 13</a:t>
            </a:r>
          </a:p>
          <a:p>
            <a:pPr>
              <a:buFont typeface="Wingdings" pitchFamily="2" charset="2"/>
              <a:buChar char="§"/>
            </a:pPr>
            <a:r>
              <a:rPr lang="ru-RU" sz="1200" b="1" dirty="0" smtClean="0">
                <a:latin typeface="Times New Roman" pitchFamily="18" charset="0"/>
                <a:cs typeface="Times New Roman" pitchFamily="18" charset="0"/>
              </a:rPr>
              <a:t>Многодетные 10 </a:t>
            </a:r>
          </a:p>
          <a:p>
            <a:pPr>
              <a:buFont typeface="Wingdings" pitchFamily="2" charset="2"/>
              <a:buChar char="§"/>
            </a:pPr>
            <a:r>
              <a:rPr lang="ru-RU" sz="1200" b="1" dirty="0" smtClean="0">
                <a:latin typeface="Times New Roman" pitchFamily="18" charset="0"/>
                <a:cs typeface="Times New Roman" pitchFamily="18" charset="0"/>
              </a:rPr>
              <a:t>Опекаемые 4</a:t>
            </a:r>
          </a:p>
          <a:p>
            <a:pPr>
              <a:buFont typeface="Wingdings" pitchFamily="2" charset="2"/>
              <a:buChar char="§"/>
            </a:pPr>
            <a:r>
              <a:rPr lang="ru-RU" sz="1200" b="1" dirty="0" smtClean="0">
                <a:latin typeface="Times New Roman" pitchFamily="18" charset="0"/>
                <a:cs typeface="Times New Roman" pitchFamily="18" charset="0"/>
              </a:rPr>
              <a:t>За наличный расчёт 5</a:t>
            </a:r>
          </a:p>
          <a:p>
            <a:pPr>
              <a:buFont typeface="Wingdings" pitchFamily="2" charset="2"/>
              <a:buChar char="§"/>
            </a:pPr>
            <a:r>
              <a:rPr lang="ru-RU" sz="1200" b="1" dirty="0" smtClean="0">
                <a:latin typeface="Times New Roman" pitchFamily="18" charset="0"/>
                <a:cs typeface="Times New Roman" pitchFamily="18" charset="0"/>
              </a:rPr>
              <a:t>Учащиеся 5-11 классов количество 309 обучающихся охват горячим питанием 81%</a:t>
            </a:r>
          </a:p>
          <a:p>
            <a:r>
              <a:rPr lang="ru-RU" sz="1200" b="1" dirty="0" smtClean="0">
                <a:latin typeface="Times New Roman" pitchFamily="18" charset="0"/>
                <a:cs typeface="Times New Roman" pitchFamily="18" charset="0"/>
              </a:rPr>
              <a:t>Льготные категории:</a:t>
            </a:r>
          </a:p>
          <a:p>
            <a:r>
              <a:rPr lang="ru-RU" sz="1200" b="1" dirty="0" smtClean="0">
                <a:latin typeface="Times New Roman" pitchFamily="18" charset="0"/>
                <a:cs typeface="Times New Roman" pitchFamily="18" charset="0"/>
              </a:rPr>
              <a:t>Малообеспеченные 5 человек</a:t>
            </a:r>
          </a:p>
          <a:p>
            <a:r>
              <a:rPr lang="ru-RU" sz="1200" b="1" dirty="0" smtClean="0">
                <a:latin typeface="Times New Roman" pitchFamily="18" charset="0"/>
                <a:cs typeface="Times New Roman" pitchFamily="18" charset="0"/>
              </a:rPr>
              <a:t>Опекаемые 3 человека</a:t>
            </a:r>
          </a:p>
          <a:p>
            <a:r>
              <a:rPr lang="ru-RU" sz="1200" b="1" dirty="0" smtClean="0">
                <a:latin typeface="Times New Roman" pitchFamily="18" charset="0"/>
                <a:cs typeface="Times New Roman" pitchFamily="18" charset="0"/>
              </a:rPr>
              <a:t>Инвалиды 1 человек</a:t>
            </a:r>
          </a:p>
          <a:p>
            <a:r>
              <a:rPr lang="ru-RU" sz="1200" b="1" dirty="0" smtClean="0">
                <a:latin typeface="Times New Roman" pitchFamily="18" charset="0"/>
                <a:cs typeface="Times New Roman" pitchFamily="18" charset="0"/>
              </a:rPr>
              <a:t>За наличный расчёт 235</a:t>
            </a:r>
          </a:p>
          <a:p>
            <a:r>
              <a:rPr lang="ru-RU" sz="1200" b="1" dirty="0" smtClean="0">
                <a:latin typeface="Times New Roman" pitchFamily="18" charset="0"/>
                <a:cs typeface="Times New Roman" pitchFamily="18" charset="0"/>
              </a:rPr>
              <a:t>Всего обучающихся 544  охват горячим питанием 89%</a:t>
            </a:r>
          </a:p>
          <a:p>
            <a:endParaRPr lang="ru-RU" sz="1200" b="1" dirty="0" smtClean="0">
              <a:latin typeface="Times New Roman" pitchFamily="18" charset="0"/>
              <a:cs typeface="Times New Roman" pitchFamily="18" charset="0"/>
            </a:endParaRPr>
          </a:p>
          <a:p>
            <a:endParaRPr lang="ru-RU" sz="1200" b="1" dirty="0" smtClean="0">
              <a:latin typeface="Times New Roman" pitchFamily="18" charset="0"/>
              <a:cs typeface="Times New Roman" pitchFamily="18" charset="0"/>
            </a:endParaRPr>
          </a:p>
          <a:p>
            <a:pPr algn="ctr"/>
            <a:endParaRPr lang="ru-RU" sz="1200" b="1" dirty="0">
              <a:latin typeface="Times New Roman" pitchFamily="18" charset="0"/>
              <a:cs typeface="Times New Roman" pitchFamily="18" charset="0"/>
            </a:endParaRPr>
          </a:p>
        </p:txBody>
      </p:sp>
      <p:sp>
        <p:nvSpPr>
          <p:cNvPr id="3" name="Прямоугольник 2"/>
          <p:cNvSpPr/>
          <p:nvPr/>
        </p:nvSpPr>
        <p:spPr>
          <a:xfrm>
            <a:off x="683568" y="4365104"/>
            <a:ext cx="7429552" cy="1446550"/>
          </a:xfrm>
          <a:prstGeom prst="rect">
            <a:avLst/>
          </a:prstGeom>
        </p:spPr>
        <p:txBody>
          <a:bodyPr wrap="square">
            <a:spAutoFit/>
          </a:bodyPr>
          <a:lstStyle/>
          <a:p>
            <a:r>
              <a:rPr lang="ru-RU" sz="1400" dirty="0" smtClean="0">
                <a:latin typeface="Times New Roman" pitchFamily="18" charset="0"/>
                <a:cs typeface="Times New Roman" pitchFamily="18" charset="0"/>
              </a:rPr>
              <a:t>       В </a:t>
            </a:r>
            <a:r>
              <a:rPr lang="en-US" sz="1400" dirty="0" smtClean="0">
                <a:latin typeface="Times New Roman" pitchFamily="18" charset="0"/>
                <a:cs typeface="Times New Roman" pitchFamily="18" charset="0"/>
              </a:rPr>
              <a:t>IV </a:t>
            </a:r>
            <a:r>
              <a:rPr lang="ru-RU" sz="1400" dirty="0" smtClean="0">
                <a:latin typeface="Times New Roman" pitchFamily="18" charset="0"/>
                <a:cs typeface="Times New Roman" pitchFamily="18" charset="0"/>
              </a:rPr>
              <a:t>четверти  в рамках школьного социального проекта </a:t>
            </a:r>
            <a:r>
              <a:rPr lang="ru-RU" sz="1400" b="1" i="1" dirty="0" smtClean="0">
                <a:latin typeface="Times New Roman" pitchFamily="18" charset="0"/>
                <a:cs typeface="Times New Roman" pitchFamily="18" charset="0"/>
              </a:rPr>
              <a:t>«Мы разные, но мы вместе» состоялся День славянской культуры. </a:t>
            </a:r>
            <a:r>
              <a:rPr lang="ru-RU" sz="1400" dirty="0" smtClean="0">
                <a:latin typeface="Times New Roman" pitchFamily="18" charset="0"/>
                <a:cs typeface="Times New Roman" pitchFamily="18" charset="0"/>
              </a:rPr>
              <a:t>Уверены, что это интересное и необычное мероприятие запомнилось  всем участникам: и ребятам, и педагогическому коллективу.</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pic>
        <p:nvPicPr>
          <p:cNvPr id="4" name="Picture 6" descr="http://shkola591.ucoz.ru/1_NOVOSTI2013/April/25/01.JPG"/>
          <p:cNvPicPr>
            <a:picLocks noChangeAspect="1" noChangeArrowheads="1"/>
          </p:cNvPicPr>
          <p:nvPr/>
        </p:nvPicPr>
        <p:blipFill>
          <a:blip r:embed="rId2" cstate="email"/>
          <a:srcRect/>
          <a:stretch>
            <a:fillRect/>
          </a:stretch>
        </p:blipFill>
        <p:spPr bwMode="auto">
          <a:xfrm>
            <a:off x="1259632" y="4555572"/>
            <a:ext cx="1526386" cy="2302428"/>
          </a:xfrm>
          <a:prstGeom prst="rect">
            <a:avLst/>
          </a:prstGeom>
          <a:noFill/>
          <a:effectLst>
            <a:softEdge rad="317500"/>
          </a:effectLst>
        </p:spPr>
      </p:pic>
      <p:pic>
        <p:nvPicPr>
          <p:cNvPr id="5" name="Picture 4" descr="http://shkola591.ucoz.ru/1_NOVOSTI2013/April/25/04.JPG"/>
          <p:cNvPicPr>
            <a:picLocks noChangeAspect="1" noChangeArrowheads="1"/>
          </p:cNvPicPr>
          <p:nvPr/>
        </p:nvPicPr>
        <p:blipFill>
          <a:blip r:embed="rId3" cstate="email"/>
          <a:srcRect/>
          <a:stretch>
            <a:fillRect/>
          </a:stretch>
        </p:blipFill>
        <p:spPr bwMode="auto">
          <a:xfrm>
            <a:off x="5019122" y="4941168"/>
            <a:ext cx="2891383" cy="1916832"/>
          </a:xfrm>
          <a:prstGeom prst="rect">
            <a:avLst/>
          </a:prstGeom>
          <a:noFill/>
          <a:effectLst>
            <a:softEdge rad="317500"/>
          </a:effectLst>
        </p:spPr>
      </p:pic>
      <p:sp>
        <p:nvSpPr>
          <p:cNvPr id="6" name="Номер слайда 5"/>
          <p:cNvSpPr>
            <a:spLocks noGrp="1"/>
          </p:cNvSpPr>
          <p:nvPr>
            <p:ph type="sldNum" sz="quarter" idx="12"/>
          </p:nvPr>
        </p:nvSpPr>
        <p:spPr/>
        <p:txBody>
          <a:bodyPr/>
          <a:lstStyle/>
          <a:p>
            <a:pPr>
              <a:defRPr/>
            </a:pPr>
            <a:fld id="{3D1431AC-03AB-448F-836F-E7C33655EE09}" type="slidenum">
              <a:rPr lang="ru-RU" smtClean="0"/>
              <a:pPr>
                <a:defRPr/>
              </a:pPr>
              <a:t>37</a:t>
            </a:fld>
            <a:endParaRPr lang="ru-R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1216025"/>
          </a:xfrm>
        </p:spPr>
        <p:txBody>
          <a:bodyPr>
            <a:normAutofit/>
          </a:bodyPr>
          <a:lstStyle/>
          <a:p>
            <a:pPr algn="ctr" eaLnBrk="1" hangingPunct="1"/>
            <a:r>
              <a:rPr lang="ru-RU" sz="2400" i="1" dirty="0" smtClean="0">
                <a:latin typeface="Times New Roman" pitchFamily="18" charset="0"/>
                <a:cs typeface="Times New Roman" pitchFamily="18" charset="0"/>
              </a:rPr>
              <a:t>Социальный портрет ГБОУ СОШ № 591 на 01.06.2013 года </a:t>
            </a:r>
          </a:p>
        </p:txBody>
      </p:sp>
      <p:graphicFrame>
        <p:nvGraphicFramePr>
          <p:cNvPr id="8" name="Таблица 7"/>
          <p:cNvGraphicFramePr>
            <a:graphicFrameLocks noGrp="1"/>
          </p:cNvGraphicFramePr>
          <p:nvPr/>
        </p:nvGraphicFramePr>
        <p:xfrm>
          <a:off x="571472" y="966682"/>
          <a:ext cx="8001056" cy="5409669"/>
        </p:xfrm>
        <a:graphic>
          <a:graphicData uri="http://schemas.openxmlformats.org/drawingml/2006/table">
            <a:tbl>
              <a:tblPr>
                <a:tableStyleId>{775DCB02-9BB8-47FD-8907-85C794F793BA}</a:tableStyleId>
              </a:tblPr>
              <a:tblGrid>
                <a:gridCol w="758388"/>
                <a:gridCol w="6048740"/>
                <a:gridCol w="1193928"/>
              </a:tblGrid>
              <a:tr h="230820">
                <a:tc>
                  <a:txBody>
                    <a:bodyPr/>
                    <a:lstStyle/>
                    <a:p>
                      <a:pPr>
                        <a:lnSpc>
                          <a:spcPct val="115000"/>
                        </a:lnSpc>
                        <a:spcAft>
                          <a:spcPts val="0"/>
                        </a:spcAft>
                      </a:pPr>
                      <a:r>
                        <a:rPr lang="ru-RU" sz="1400" dirty="0">
                          <a:latin typeface="Times New Roman" pitchFamily="18" charset="0"/>
                          <a:cs typeface="Times New Roman" pitchFamily="18" charset="0"/>
                        </a:rPr>
                        <a:t>№/№</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endParaRPr lang="ru-RU" sz="1400">
                        <a:latin typeface="Times New Roman" pitchFamily="18" charset="0"/>
                        <a:ea typeface="Calibri"/>
                        <a:cs typeface="Times New Roman" pitchFamily="18" charset="0"/>
                      </a:endParaRPr>
                    </a:p>
                  </a:txBody>
                  <a:tcPr marL="46916" marR="46916" marT="0" marB="0"/>
                </a:tc>
              </a:tr>
              <a:tr h="230820">
                <a:tc rowSpan="3">
                  <a:txBody>
                    <a:bodyPr/>
                    <a:lstStyle/>
                    <a:p>
                      <a:pPr>
                        <a:lnSpc>
                          <a:spcPct val="115000"/>
                        </a:lnSpc>
                        <a:spcAft>
                          <a:spcPts val="0"/>
                        </a:spcAft>
                      </a:pPr>
                      <a:r>
                        <a:rPr lang="ru-RU" sz="1400" dirty="0">
                          <a:latin typeface="Times New Roman" pitchFamily="18" charset="0"/>
                          <a:cs typeface="Times New Roman" pitchFamily="18" charset="0"/>
                        </a:rPr>
                        <a:t>1</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Общее </a:t>
                      </a:r>
                      <a:r>
                        <a:rPr lang="ru-RU" sz="1400" dirty="0" smtClean="0">
                          <a:latin typeface="Times New Roman" pitchFamily="18" charset="0"/>
                          <a:cs typeface="Times New Roman" pitchFamily="18" charset="0"/>
                        </a:rPr>
                        <a:t>количество обучающихся</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547</a:t>
                      </a:r>
                      <a:endParaRPr lang="ru-RU" sz="1400" dirty="0">
                        <a:latin typeface="Times New Roman" pitchFamily="18" charset="0"/>
                        <a:ea typeface="Calibri"/>
                        <a:cs typeface="Times New Roman" pitchFamily="18" charset="0"/>
                      </a:endParaRPr>
                    </a:p>
                  </a:txBody>
                  <a:tcPr marL="46916" marR="46916" marT="0" marB="0"/>
                </a:tc>
              </a:tr>
              <a:tr h="230820">
                <a:tc vMerge="1">
                  <a:txBody>
                    <a:bodyPr/>
                    <a:lstStyle/>
                    <a:p>
                      <a:endParaRPr lang="ru-RU"/>
                    </a:p>
                  </a:txBody>
                  <a:tcPr/>
                </a:tc>
                <a:tc>
                  <a:txBody>
                    <a:bodyPr/>
                    <a:lstStyle/>
                    <a:p>
                      <a:pPr>
                        <a:lnSpc>
                          <a:spcPct val="115000"/>
                        </a:lnSpc>
                        <a:spcAft>
                          <a:spcPts val="0"/>
                        </a:spcAft>
                      </a:pPr>
                      <a:r>
                        <a:rPr lang="ru-RU" sz="1400" dirty="0">
                          <a:latin typeface="Times New Roman" pitchFamily="18" charset="0"/>
                          <a:cs typeface="Times New Roman" pitchFamily="18" charset="0"/>
                        </a:rPr>
                        <a:t>Из них: девочек</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a:latin typeface="Times New Roman" pitchFamily="18" charset="0"/>
                          <a:cs typeface="Times New Roman" pitchFamily="18" charset="0"/>
                        </a:rPr>
                        <a:t>247</a:t>
                      </a:r>
                      <a:endParaRPr lang="ru-RU" sz="1400">
                        <a:latin typeface="Times New Roman" pitchFamily="18" charset="0"/>
                        <a:ea typeface="Calibri"/>
                        <a:cs typeface="Times New Roman" pitchFamily="18" charset="0"/>
                      </a:endParaRPr>
                    </a:p>
                  </a:txBody>
                  <a:tcPr marL="46916" marR="46916" marT="0" marB="0"/>
                </a:tc>
              </a:tr>
              <a:tr h="230820">
                <a:tc vMerge="1">
                  <a:txBody>
                    <a:bodyPr/>
                    <a:lstStyle/>
                    <a:p>
                      <a:endParaRPr lang="ru-RU"/>
                    </a:p>
                  </a:txBody>
                  <a:tcPr/>
                </a:tc>
                <a:tc>
                  <a:txBody>
                    <a:bodyPr/>
                    <a:lstStyle/>
                    <a:p>
                      <a:pPr indent="381635">
                        <a:lnSpc>
                          <a:spcPct val="115000"/>
                        </a:lnSpc>
                        <a:spcAft>
                          <a:spcPts val="0"/>
                        </a:spcAft>
                      </a:pPr>
                      <a:r>
                        <a:rPr lang="ru-RU" sz="1400" dirty="0">
                          <a:latin typeface="Times New Roman" pitchFamily="18" charset="0"/>
                          <a:cs typeface="Times New Roman" pitchFamily="18" charset="0"/>
                        </a:rPr>
                        <a:t>мальчиков</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300</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a:latin typeface="Times New Roman" pitchFamily="18" charset="0"/>
                          <a:cs typeface="Times New Roman" pitchFamily="18" charset="0"/>
                        </a:rPr>
                        <a:t>2</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из </a:t>
                      </a:r>
                      <a:r>
                        <a:rPr lang="ru-RU" sz="1400" dirty="0" smtClean="0">
                          <a:latin typeface="Times New Roman" pitchFamily="18" charset="0"/>
                          <a:cs typeface="Times New Roman" pitchFamily="18" charset="0"/>
                        </a:rPr>
                        <a:t>многодетных </a:t>
                      </a:r>
                      <a:r>
                        <a:rPr lang="ru-RU" sz="1400" dirty="0">
                          <a:latin typeface="Times New Roman" pitchFamily="18" charset="0"/>
                          <a:cs typeface="Times New Roman" pitchFamily="18" charset="0"/>
                        </a:rPr>
                        <a:t>семей</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a:latin typeface="Times New Roman" pitchFamily="18" charset="0"/>
                          <a:cs typeface="Times New Roman" pitchFamily="18" charset="0"/>
                        </a:rPr>
                        <a:t>22</a:t>
                      </a:r>
                      <a:endParaRPr lang="ru-RU" sz="140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a:latin typeface="Times New Roman" pitchFamily="18" charset="0"/>
                          <a:cs typeface="Times New Roman" pitchFamily="18" charset="0"/>
                        </a:rPr>
                        <a:t>3</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из неполных семей</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a:latin typeface="Times New Roman" pitchFamily="18" charset="0"/>
                          <a:cs typeface="Times New Roman" pitchFamily="18" charset="0"/>
                        </a:rPr>
                        <a:t>92</a:t>
                      </a:r>
                      <a:endParaRPr lang="ru-RU" sz="140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a:latin typeface="Times New Roman" pitchFamily="18" charset="0"/>
                          <a:cs typeface="Times New Roman" pitchFamily="18" charset="0"/>
                        </a:rPr>
                        <a:t>4</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Опекаемые</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a:latin typeface="Times New Roman" pitchFamily="18" charset="0"/>
                          <a:cs typeface="Times New Roman" pitchFamily="18" charset="0"/>
                        </a:rPr>
                        <a:t>7</a:t>
                      </a:r>
                      <a:endParaRPr lang="ru-RU" sz="1400">
                        <a:latin typeface="Times New Roman" pitchFamily="18" charset="0"/>
                        <a:ea typeface="Calibri"/>
                        <a:cs typeface="Times New Roman" pitchFamily="18" charset="0"/>
                      </a:endParaRPr>
                    </a:p>
                  </a:txBody>
                  <a:tcPr marL="46916" marR="46916" marT="0" marB="0"/>
                </a:tc>
              </a:tr>
              <a:tr h="461640">
                <a:tc>
                  <a:txBody>
                    <a:bodyPr/>
                    <a:lstStyle/>
                    <a:p>
                      <a:pPr>
                        <a:lnSpc>
                          <a:spcPct val="115000"/>
                        </a:lnSpc>
                        <a:spcAft>
                          <a:spcPts val="0"/>
                        </a:spcAft>
                      </a:pPr>
                      <a:r>
                        <a:rPr lang="ru-RU" sz="1400">
                          <a:latin typeface="Times New Roman" pitchFamily="18" charset="0"/>
                          <a:cs typeface="Times New Roman" pitchFamily="18" charset="0"/>
                        </a:rPr>
                        <a:t>5</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из малообеспеченных</a:t>
                      </a:r>
                    </a:p>
                    <a:p>
                      <a:pPr>
                        <a:lnSpc>
                          <a:spcPct val="115000"/>
                        </a:lnSpc>
                        <a:spcAft>
                          <a:spcPts val="0"/>
                        </a:spcAft>
                      </a:pPr>
                      <a:r>
                        <a:rPr lang="ru-RU" sz="1400" dirty="0">
                          <a:latin typeface="Times New Roman" pitchFamily="18" charset="0"/>
                          <a:cs typeface="Times New Roman" pitchFamily="18" charset="0"/>
                        </a:rPr>
                        <a:t>семей </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18</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a:latin typeface="Times New Roman" pitchFamily="18" charset="0"/>
                          <a:cs typeface="Times New Roman" pitchFamily="18" charset="0"/>
                        </a:rPr>
                        <a:t>6</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Семьи, находящиеся в </a:t>
                      </a:r>
                      <a:r>
                        <a:rPr lang="ru-RU" sz="1400" dirty="0" smtClean="0">
                          <a:latin typeface="Times New Roman" pitchFamily="18" charset="0"/>
                          <a:cs typeface="Times New Roman" pitchFamily="18" charset="0"/>
                        </a:rPr>
                        <a:t>социально</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опасном положении</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1</a:t>
                      </a:r>
                      <a:endParaRPr lang="ru-RU" sz="1400" dirty="0">
                        <a:latin typeface="Times New Roman" pitchFamily="18" charset="0"/>
                        <a:ea typeface="Calibri"/>
                        <a:cs typeface="Times New Roman" pitchFamily="18" charset="0"/>
                      </a:endParaRPr>
                    </a:p>
                  </a:txBody>
                  <a:tcPr marL="46916" marR="46916" marT="0" marB="0"/>
                </a:tc>
              </a:tr>
              <a:tr h="461640">
                <a:tc>
                  <a:txBody>
                    <a:bodyPr/>
                    <a:lstStyle/>
                    <a:p>
                      <a:pPr>
                        <a:lnSpc>
                          <a:spcPct val="115000"/>
                        </a:lnSpc>
                        <a:spcAft>
                          <a:spcPts val="0"/>
                        </a:spcAft>
                      </a:pPr>
                      <a:r>
                        <a:rPr lang="ru-RU" sz="1400">
                          <a:latin typeface="Times New Roman" pitchFamily="18" charset="0"/>
                          <a:cs typeface="Times New Roman" pitchFamily="18" charset="0"/>
                        </a:rPr>
                        <a:t>7</a:t>
                      </a: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без гражданства </a:t>
                      </a:r>
                    </a:p>
                    <a:p>
                      <a:pPr>
                        <a:lnSpc>
                          <a:spcPct val="115000"/>
                        </a:lnSpc>
                        <a:spcAft>
                          <a:spcPts val="0"/>
                        </a:spcAft>
                      </a:pPr>
                      <a:r>
                        <a:rPr lang="ru-RU" sz="1400" dirty="0">
                          <a:latin typeface="Times New Roman" pitchFamily="18" charset="0"/>
                          <a:cs typeface="Times New Roman" pitchFamily="18" charset="0"/>
                        </a:rPr>
                        <a:t>Российской Федерации</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22</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dirty="0" smtClean="0">
                          <a:latin typeface="Times New Roman" pitchFamily="18" charset="0"/>
                          <a:ea typeface="Calibri"/>
                          <a:cs typeface="Times New Roman" pitchFamily="18" charset="0"/>
                        </a:rPr>
                        <a:t>8</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a:t>
                      </a:r>
                      <a:r>
                        <a:rPr lang="ru-RU" sz="1400" dirty="0" smtClean="0">
                          <a:latin typeface="Times New Roman" pitchFamily="18" charset="0"/>
                          <a:cs typeface="Times New Roman" pitchFamily="18" charset="0"/>
                        </a:rPr>
                        <a:t>состоящие на учёте в </a:t>
                      </a:r>
                      <a:r>
                        <a:rPr lang="ru-RU" sz="1400" dirty="0">
                          <a:latin typeface="Times New Roman" pitchFamily="18" charset="0"/>
                          <a:cs typeface="Times New Roman" pitchFamily="18" charset="0"/>
                        </a:rPr>
                        <a:t>ОДН</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r>
                        <a:rPr lang="ru-RU" sz="1400" dirty="0" smtClean="0">
                          <a:latin typeface="Times New Roman" pitchFamily="18" charset="0"/>
                          <a:ea typeface="Calibri"/>
                          <a:cs typeface="Times New Roman" pitchFamily="18" charset="0"/>
                        </a:rPr>
                        <a:t>9</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smtClean="0">
                          <a:latin typeface="Times New Roman" pitchFamily="18" charset="0"/>
                          <a:cs typeface="Times New Roman" pitchFamily="18" charset="0"/>
                        </a:rPr>
                        <a:t>Дети:               </a:t>
                      </a:r>
                      <a:r>
                        <a:rPr lang="ru-RU" sz="1400" dirty="0">
                          <a:latin typeface="Times New Roman" pitchFamily="18" charset="0"/>
                          <a:cs typeface="Times New Roman" pitchFamily="18" charset="0"/>
                        </a:rPr>
                        <a:t>группы здоровья   </a:t>
                      </a:r>
                      <a:r>
                        <a:rPr lang="ru-RU" sz="1400" dirty="0" smtClean="0">
                          <a:latin typeface="Times New Roman" pitchFamily="18" charset="0"/>
                          <a:cs typeface="Times New Roman" pitchFamily="18" charset="0"/>
                        </a:rPr>
                        <a:t>                                 I</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27</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endParaRPr lang="ru-RU" sz="140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II</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389</a:t>
                      </a:r>
                      <a:endParaRPr lang="ru-RU" sz="1400" dirty="0">
                        <a:latin typeface="Times New Roman" pitchFamily="18" charset="0"/>
                        <a:ea typeface="Calibri"/>
                        <a:cs typeface="Times New Roman" pitchFamily="18" charset="0"/>
                      </a:endParaRPr>
                    </a:p>
                  </a:txBody>
                  <a:tcPr marL="46916" marR="46916" marT="0" marB="0"/>
                </a:tc>
              </a:tr>
              <a:tr h="230820">
                <a:tc>
                  <a:txBody>
                    <a:bodyPr/>
                    <a:lstStyle/>
                    <a:p>
                      <a:pPr>
                        <a:lnSpc>
                          <a:spcPct val="115000"/>
                        </a:lnSpc>
                        <a:spcAft>
                          <a:spcPts val="0"/>
                        </a:spcAft>
                      </a:pPr>
                      <a:endParaRPr lang="ru-RU" sz="1400">
                        <a:latin typeface="Times New Roman" pitchFamily="18" charset="0"/>
                        <a:ea typeface="Calibri"/>
                        <a:cs typeface="Times New Roman" pitchFamily="18" charset="0"/>
                      </a:endParaRPr>
                    </a:p>
                  </a:txBody>
                  <a:tcPr marL="46916" marR="46916" marT="0" marB="0"/>
                </a:tc>
                <a:tc>
                  <a:txBody>
                    <a:bodyPr/>
                    <a:lstStyle/>
                    <a:p>
                      <a:pPr algn="ctr">
                        <a:lnSpc>
                          <a:spcPct val="115000"/>
                        </a:lnSpc>
                        <a:spcAft>
                          <a:spcPts val="0"/>
                        </a:spcAft>
                      </a:pPr>
                      <a:r>
                        <a:rPr lang="ru-RU" sz="1400" dirty="0" smtClean="0">
                          <a:latin typeface="Times New Roman" pitchFamily="18" charset="0"/>
                          <a:cs typeface="Times New Roman" pitchFamily="18" charset="0"/>
                        </a:rPr>
                        <a:t>                                             III</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131</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       инвалиды                      </a:t>
                      </a:r>
                      <a:r>
                        <a:rPr lang="ru-RU" sz="1400" dirty="0" smtClean="0">
                          <a:latin typeface="Times New Roman" pitchFamily="18" charset="0"/>
                          <a:cs typeface="Times New Roman" pitchFamily="18" charset="0"/>
                        </a:rPr>
                        <a:t>                                        </a:t>
                      </a:r>
                      <a:r>
                        <a:rPr lang="ru-RU" sz="1400" baseline="0"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IV</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1</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err="1">
                          <a:latin typeface="Times New Roman" pitchFamily="18" charset="0"/>
                          <a:cs typeface="Times New Roman" pitchFamily="18" charset="0"/>
                        </a:rPr>
                        <a:t>тубинфицированные</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20</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r>
                        <a:rPr lang="ru-RU" sz="1400" dirty="0" smtClean="0">
                          <a:latin typeface="Times New Roman" pitchFamily="18" charset="0"/>
                          <a:ea typeface="Calibri"/>
                          <a:cs typeface="Times New Roman" pitchFamily="18" charset="0"/>
                        </a:rPr>
                        <a:t>10</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находящиеся на индивидуальном обучении</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0</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r>
                        <a:rPr lang="ru-RU" sz="1400" dirty="0" smtClean="0">
                          <a:latin typeface="Times New Roman" pitchFamily="18" charset="0"/>
                          <a:ea typeface="Calibri"/>
                          <a:cs typeface="Times New Roman" pitchFamily="18" charset="0"/>
                        </a:rPr>
                        <a:t>11</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состоявшие на ВШУ (в </a:t>
                      </a:r>
                      <a:r>
                        <a:rPr lang="ru-RU" sz="1400" dirty="0" smtClean="0">
                          <a:latin typeface="Times New Roman" pitchFamily="18" charset="0"/>
                          <a:cs typeface="Times New Roman" pitchFamily="18" charset="0"/>
                        </a:rPr>
                        <a:t>течение </a:t>
                      </a:r>
                      <a:r>
                        <a:rPr lang="ru-RU" sz="1400" dirty="0">
                          <a:latin typeface="Times New Roman" pitchFamily="18" charset="0"/>
                          <a:cs typeface="Times New Roman" pitchFamily="18" charset="0"/>
                        </a:rPr>
                        <a:t>года)</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7</a:t>
                      </a:r>
                      <a:endParaRPr lang="ru-RU" sz="1400" dirty="0">
                        <a:latin typeface="Times New Roman" pitchFamily="18" charset="0"/>
                        <a:ea typeface="Calibri"/>
                        <a:cs typeface="Times New Roman" pitchFamily="18" charset="0"/>
                      </a:endParaRPr>
                    </a:p>
                  </a:txBody>
                  <a:tcPr marL="46916" marR="46916" marT="0" marB="0"/>
                </a:tc>
              </a:tr>
              <a:tr h="296769">
                <a:tc>
                  <a:txBody>
                    <a:bodyPr/>
                    <a:lstStyle/>
                    <a:p>
                      <a:pPr>
                        <a:lnSpc>
                          <a:spcPct val="115000"/>
                        </a:lnSpc>
                        <a:spcAft>
                          <a:spcPts val="0"/>
                        </a:spcAft>
                      </a:pPr>
                      <a:r>
                        <a:rPr lang="ru-RU" sz="1400" dirty="0" smtClean="0">
                          <a:latin typeface="Times New Roman" pitchFamily="18" charset="0"/>
                          <a:ea typeface="Calibri"/>
                          <a:cs typeface="Times New Roman" pitchFamily="18" charset="0"/>
                        </a:rPr>
                        <a:t>12</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Дети, снятые с ВШУ (в </a:t>
                      </a:r>
                      <a:r>
                        <a:rPr lang="ru-RU" sz="1400" dirty="0" smtClean="0">
                          <a:latin typeface="Times New Roman" pitchFamily="18" charset="0"/>
                          <a:cs typeface="Times New Roman" pitchFamily="18" charset="0"/>
                        </a:rPr>
                        <a:t>течение </a:t>
                      </a:r>
                      <a:r>
                        <a:rPr lang="ru-RU" sz="1400" dirty="0">
                          <a:latin typeface="Times New Roman" pitchFamily="18" charset="0"/>
                          <a:cs typeface="Times New Roman" pitchFamily="18" charset="0"/>
                        </a:rPr>
                        <a:t>года)</a:t>
                      </a:r>
                      <a:endParaRPr lang="ru-RU" sz="1400" dirty="0">
                        <a:latin typeface="Times New Roman" pitchFamily="18" charset="0"/>
                        <a:ea typeface="Calibri"/>
                        <a:cs typeface="Times New Roman" pitchFamily="18" charset="0"/>
                      </a:endParaRPr>
                    </a:p>
                  </a:txBody>
                  <a:tcPr marL="46916" marR="46916" marT="0" marB="0"/>
                </a:tc>
                <a:tc>
                  <a:txBody>
                    <a:bodyPr/>
                    <a:lstStyle/>
                    <a:p>
                      <a:pPr>
                        <a:lnSpc>
                          <a:spcPct val="115000"/>
                        </a:lnSpc>
                        <a:spcAft>
                          <a:spcPts val="0"/>
                        </a:spcAft>
                      </a:pPr>
                      <a:r>
                        <a:rPr lang="ru-RU" sz="1400" dirty="0">
                          <a:latin typeface="Times New Roman" pitchFamily="18" charset="0"/>
                          <a:cs typeface="Times New Roman" pitchFamily="18" charset="0"/>
                        </a:rPr>
                        <a:t>2</a:t>
                      </a:r>
                      <a:endParaRPr lang="ru-RU" sz="1400" dirty="0">
                        <a:latin typeface="Times New Roman" pitchFamily="18" charset="0"/>
                        <a:ea typeface="Calibri"/>
                        <a:cs typeface="Times New Roman" pitchFamily="18" charset="0"/>
                      </a:endParaRPr>
                    </a:p>
                  </a:txBody>
                  <a:tcPr marL="46916" marR="46916" marT="0" marB="0"/>
                </a:tc>
              </a:tr>
            </a:tbl>
          </a:graphicData>
        </a:graphic>
      </p:graphicFrame>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38</a:t>
            </a:fld>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500034" y="571480"/>
            <a:ext cx="8229600" cy="4525963"/>
          </a:xfrm>
        </p:spPr>
        <p:txBody>
          <a:bodyPr>
            <a:normAutofit/>
          </a:bodyPr>
          <a:lstStyle/>
          <a:p>
            <a:pPr algn="just" eaLnBrk="1" hangingPunct="1">
              <a:buFont typeface="Wingdings" pitchFamily="2" charset="2"/>
              <a:buNone/>
            </a:pPr>
            <a:r>
              <a:rPr lang="ru-RU" sz="1800" dirty="0" smtClean="0">
                <a:latin typeface="Times New Roman" pitchFamily="18" charset="0"/>
                <a:cs typeface="Times New Roman" pitchFamily="18" charset="0"/>
              </a:rPr>
              <a:t>В школе работал медицинский кабинет, оснащённый обновлённым оборудованием. По заключению договору с детской поликлиникой №58 </a:t>
            </a:r>
            <a:r>
              <a:rPr lang="ru-RU" sz="1800" dirty="0" err="1" smtClean="0">
                <a:latin typeface="Times New Roman" pitchFamily="18" charset="0"/>
                <a:cs typeface="Times New Roman" pitchFamily="18" charset="0"/>
              </a:rPr>
              <a:t>осущетвлялся</a:t>
            </a:r>
            <a:r>
              <a:rPr lang="ru-RU" sz="1800" dirty="0" smtClean="0">
                <a:latin typeface="Times New Roman" pitchFamily="18" charset="0"/>
                <a:cs typeface="Times New Roman" pitchFamily="18" charset="0"/>
              </a:rPr>
              <a:t> профилактический осмотр врачами-специалистами; 1- раз в год проводилось флюорографическое обследование обучающихся старших классов; проводилась дополнительная иммунизация учащихся 1-11 классов. Согласно национальному календарю прививок, проводились прививочные мероприятия в течение года.</a:t>
            </a:r>
          </a:p>
          <a:p>
            <a:pPr eaLnBrk="1" hangingPunct="1">
              <a:buFont typeface="Wingdings" pitchFamily="2" charset="2"/>
              <a:buNone/>
            </a:pPr>
            <a:endParaRPr lang="ru-RU" sz="1800" dirty="0" smtClean="0">
              <a:latin typeface="Times New Roman" pitchFamily="18" charset="0"/>
              <a:cs typeface="Times New Roman" pitchFamily="18" charset="0"/>
            </a:endParaRPr>
          </a:p>
        </p:txBody>
      </p:sp>
      <p:pic>
        <p:nvPicPr>
          <p:cNvPr id="29699" name="Picture 3" descr="J:\Фотки\фотоШКОЛА\ШКОЛА 2007 ГОД\IMG_4835.JPG"/>
          <p:cNvPicPr>
            <a:picLocks noChangeAspect="1" noChangeArrowheads="1"/>
          </p:cNvPicPr>
          <p:nvPr/>
        </p:nvPicPr>
        <p:blipFill>
          <a:blip r:embed="rId2" cstate="email"/>
          <a:srcRect/>
          <a:stretch>
            <a:fillRect/>
          </a:stretch>
        </p:blipFill>
        <p:spPr bwMode="auto">
          <a:xfrm>
            <a:off x="5286380" y="3000372"/>
            <a:ext cx="3235325" cy="21574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39</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55FFFF87-47F9-4AE3-8C97-3A4F2DC666DE}" type="slidenum">
              <a:rPr lang="ru-RU" smtClean="0"/>
              <a:pPr>
                <a:defRPr/>
              </a:pPr>
              <a:t>4</a:t>
            </a:fld>
            <a:endParaRPr lang="ru-RU"/>
          </a:p>
        </p:txBody>
      </p:sp>
      <p:graphicFrame>
        <p:nvGraphicFramePr>
          <p:cNvPr id="5" name="Таблица 4"/>
          <p:cNvGraphicFramePr>
            <a:graphicFrameLocks noGrp="1"/>
          </p:cNvGraphicFramePr>
          <p:nvPr/>
        </p:nvGraphicFramePr>
        <p:xfrm>
          <a:off x="571472" y="214290"/>
          <a:ext cx="8358246" cy="4551384"/>
        </p:xfrm>
        <a:graphic>
          <a:graphicData uri="http://schemas.openxmlformats.org/drawingml/2006/table">
            <a:tbl>
              <a:tblPr/>
              <a:tblGrid>
                <a:gridCol w="487252"/>
                <a:gridCol w="7171350"/>
                <a:gridCol w="699644"/>
              </a:tblGrid>
              <a:tr h="1662781">
                <a:tc>
                  <a:txBody>
                    <a:bodyPr/>
                    <a:lstStyle/>
                    <a:p>
                      <a:pPr>
                        <a:lnSpc>
                          <a:spcPct val="115000"/>
                        </a:lnSpc>
                        <a:spcAft>
                          <a:spcPts val="0"/>
                        </a:spcAft>
                      </a:pPr>
                      <a:r>
                        <a:rPr lang="ru-RU" sz="1400" kern="1200" dirty="0">
                          <a:solidFill>
                            <a:srgbClr val="000000"/>
                          </a:solidFill>
                          <a:latin typeface="Times New Roman"/>
                          <a:ea typeface="Calibri"/>
                          <a:cs typeface="Times New Roman"/>
                        </a:rPr>
                        <a:t>4</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a:solidFill>
                            <a:srgbClr val="000000"/>
                          </a:solidFill>
                          <a:latin typeface="Times New Roman"/>
                          <a:ea typeface="Calibri"/>
                          <a:cs typeface="Times New Roman"/>
                        </a:rPr>
                        <a:t>Результаты деятельности учреждения, качества образования </a:t>
                      </a:r>
                      <a:endParaRPr lang="ru-RU" sz="1400" b="1" kern="1200" dirty="0" smtClean="0">
                        <a:solidFill>
                          <a:srgbClr val="000000"/>
                        </a:solidFill>
                        <a:latin typeface="Times New Roman"/>
                        <a:ea typeface="Calibri"/>
                        <a:cs typeface="Times New Roman"/>
                      </a:endParaRPr>
                    </a:p>
                    <a:p>
                      <a:pPr>
                        <a:lnSpc>
                          <a:spcPct val="115000"/>
                        </a:lnSpc>
                        <a:spcAft>
                          <a:spcPts val="0"/>
                        </a:spcAft>
                      </a:pPr>
                      <a:r>
                        <a:rPr lang="ru-RU" sz="1400" b="0" dirty="0" smtClean="0">
                          <a:latin typeface="Times New Roman"/>
                          <a:ea typeface="Calibri"/>
                          <a:cs typeface="Times New Roman"/>
                        </a:rPr>
                        <a:t>Результаты качества знаний обучающихся за последние 4 года</a:t>
                      </a:r>
                    </a:p>
                    <a:p>
                      <a:pPr>
                        <a:lnSpc>
                          <a:spcPct val="115000"/>
                        </a:lnSpc>
                        <a:spcAft>
                          <a:spcPts val="0"/>
                        </a:spcAft>
                      </a:pPr>
                      <a:r>
                        <a:rPr lang="ru-RU" sz="1400" b="0" dirty="0" smtClean="0">
                          <a:latin typeface="Times New Roman"/>
                          <a:ea typeface="Calibri"/>
                          <a:cs typeface="Times New Roman"/>
                        </a:rPr>
                        <a:t>Характеристика </a:t>
                      </a:r>
                      <a:r>
                        <a:rPr lang="ru-RU" sz="1400" b="0" dirty="0" err="1" smtClean="0">
                          <a:latin typeface="Times New Roman"/>
                          <a:ea typeface="Calibri"/>
                          <a:cs typeface="Times New Roman"/>
                        </a:rPr>
                        <a:t>внутришкольной</a:t>
                      </a:r>
                      <a:r>
                        <a:rPr lang="ru-RU" sz="1400" b="0" dirty="0" smtClean="0">
                          <a:latin typeface="Times New Roman"/>
                          <a:ea typeface="Calibri"/>
                          <a:cs typeface="Times New Roman"/>
                        </a:rPr>
                        <a:t> системы оценки качества образования</a:t>
                      </a:r>
                    </a:p>
                    <a:p>
                      <a:pPr>
                        <a:lnSpc>
                          <a:spcPct val="115000"/>
                        </a:lnSpc>
                        <a:spcAft>
                          <a:spcPts val="0"/>
                        </a:spcAft>
                      </a:pPr>
                      <a:r>
                        <a:rPr lang="ru-RU" sz="1400" b="0" dirty="0" smtClean="0">
                          <a:latin typeface="Times New Roman"/>
                          <a:ea typeface="Calibri"/>
                          <a:cs typeface="Times New Roman"/>
                        </a:rPr>
                        <a:t>Результаты успеваемости обучающихся</a:t>
                      </a:r>
                    </a:p>
                    <a:p>
                      <a:pPr>
                        <a:lnSpc>
                          <a:spcPct val="115000"/>
                        </a:lnSpc>
                        <a:spcAft>
                          <a:spcPts val="0"/>
                        </a:spcAft>
                      </a:pPr>
                      <a:r>
                        <a:rPr lang="ru-RU" sz="1400" b="0" dirty="0" smtClean="0">
                          <a:latin typeface="Times New Roman"/>
                          <a:ea typeface="Calibri"/>
                          <a:cs typeface="Times New Roman"/>
                        </a:rPr>
                        <a:t>Результаты государственной (итоговой) аттестации в 9-х классах</a:t>
                      </a:r>
                    </a:p>
                    <a:p>
                      <a:pPr>
                        <a:lnSpc>
                          <a:spcPct val="115000"/>
                        </a:lnSpc>
                        <a:spcAft>
                          <a:spcPts val="0"/>
                        </a:spcAft>
                      </a:pPr>
                      <a:r>
                        <a:rPr lang="ru-RU" sz="1400" b="0" dirty="0" smtClean="0">
                          <a:latin typeface="Times New Roman"/>
                          <a:ea typeface="Calibri"/>
                          <a:cs typeface="Times New Roman"/>
                        </a:rPr>
                        <a:t>Результаты единого</a:t>
                      </a:r>
                      <a:r>
                        <a:rPr lang="ru-RU" sz="1400" b="0" baseline="0" dirty="0" smtClean="0">
                          <a:latin typeface="Times New Roman"/>
                          <a:ea typeface="Calibri"/>
                          <a:cs typeface="Times New Roman"/>
                        </a:rPr>
                        <a:t> государственного экзамена</a:t>
                      </a:r>
                    </a:p>
                    <a:p>
                      <a:pPr>
                        <a:lnSpc>
                          <a:spcPct val="115000"/>
                        </a:lnSpc>
                        <a:spcAft>
                          <a:spcPts val="0"/>
                        </a:spcAft>
                      </a:pPr>
                      <a:r>
                        <a:rPr lang="ru-RU" sz="1400" i="0" dirty="0" smtClean="0">
                          <a:latin typeface="Times New Roman" pitchFamily="18" charset="0"/>
                          <a:cs typeface="Times New Roman" pitchFamily="18" charset="0"/>
                        </a:rPr>
                        <a:t>Результаты </a:t>
                      </a:r>
                      <a:r>
                        <a:rPr lang="ru-RU" sz="1400" i="0" dirty="0" err="1" smtClean="0">
                          <a:latin typeface="Times New Roman" pitchFamily="18" charset="0"/>
                          <a:cs typeface="Times New Roman" pitchFamily="18" charset="0"/>
                        </a:rPr>
                        <a:t>аккредитационной</a:t>
                      </a:r>
                      <a:r>
                        <a:rPr lang="ru-RU" sz="1400" i="0" dirty="0" smtClean="0">
                          <a:latin typeface="Times New Roman" pitchFamily="18" charset="0"/>
                          <a:cs typeface="Times New Roman" pitchFamily="18" charset="0"/>
                        </a:rPr>
                        <a:t> комиссии</a:t>
                      </a:r>
                      <a:endParaRPr lang="ru-RU" sz="1400" b="0" i="0" baseline="0" dirty="0" smtClean="0">
                        <a:latin typeface="Times New Roman" pitchFamily="18" charset="0"/>
                        <a:ea typeface="Calibri"/>
                        <a:cs typeface="Times New Roman" pitchFamily="18" charset="0"/>
                      </a:endParaRPr>
                    </a:p>
                    <a:p>
                      <a:pPr>
                        <a:lnSpc>
                          <a:spcPct val="115000"/>
                        </a:lnSpc>
                        <a:spcAft>
                          <a:spcPts val="0"/>
                        </a:spcAft>
                      </a:pPr>
                      <a:r>
                        <a:rPr lang="ru-RU" sz="1400" b="0" dirty="0" smtClean="0">
                          <a:latin typeface="Times New Roman"/>
                          <a:ea typeface="Calibri"/>
                          <a:cs typeface="Times New Roman"/>
                        </a:rPr>
                        <a:t>Результаты</a:t>
                      </a:r>
                      <a:r>
                        <a:rPr lang="ru-RU" sz="1400" b="0" baseline="0" dirty="0" smtClean="0">
                          <a:latin typeface="Times New Roman"/>
                          <a:ea typeface="Calibri"/>
                          <a:cs typeface="Times New Roman"/>
                        </a:rPr>
                        <a:t>  участия обучающихся во Всероссийской олимпиаде </a:t>
                      </a:r>
                    </a:p>
                    <a:p>
                      <a:pPr>
                        <a:lnSpc>
                          <a:spcPct val="115000"/>
                        </a:lnSpc>
                        <a:spcAft>
                          <a:spcPts val="0"/>
                        </a:spcAft>
                      </a:pPr>
                      <a:r>
                        <a:rPr lang="ru-RU" sz="1400" b="0" baseline="0" dirty="0" smtClean="0">
                          <a:latin typeface="Times New Roman"/>
                          <a:ea typeface="Calibri"/>
                          <a:cs typeface="Times New Roman"/>
                        </a:rPr>
                        <a:t>Работа школьного научного общества «Эврика»</a:t>
                      </a:r>
                    </a:p>
                    <a:p>
                      <a:pPr>
                        <a:lnSpc>
                          <a:spcPct val="115000"/>
                        </a:lnSpc>
                        <a:spcAft>
                          <a:spcPts val="0"/>
                        </a:spcAft>
                      </a:pPr>
                      <a:r>
                        <a:rPr lang="ru-RU" sz="1400" b="0" dirty="0" smtClean="0">
                          <a:latin typeface="Times New Roman"/>
                          <a:ea typeface="Calibri"/>
                          <a:cs typeface="Times New Roman"/>
                        </a:rPr>
                        <a:t>Достижения обучающихся в различных конкурсах,</a:t>
                      </a:r>
                      <a:r>
                        <a:rPr lang="ru-RU" sz="1400" b="0" baseline="0" dirty="0" smtClean="0">
                          <a:latin typeface="Times New Roman"/>
                          <a:ea typeface="Calibri"/>
                          <a:cs typeface="Times New Roman"/>
                        </a:rPr>
                        <a:t> соревнованиях</a:t>
                      </a:r>
                    </a:p>
                    <a:p>
                      <a:pPr>
                        <a:lnSpc>
                          <a:spcPct val="115000"/>
                        </a:lnSpc>
                        <a:spcAft>
                          <a:spcPts val="0"/>
                        </a:spcAft>
                      </a:pPr>
                      <a:r>
                        <a:rPr lang="ru-RU" sz="1400" b="0" baseline="0" dirty="0" smtClean="0">
                          <a:latin typeface="Times New Roman"/>
                          <a:ea typeface="Calibri"/>
                          <a:cs typeface="Times New Roman"/>
                        </a:rPr>
                        <a:t>Организация внеклассной работы по предметам</a:t>
                      </a:r>
                    </a:p>
                    <a:p>
                      <a:pPr>
                        <a:lnSpc>
                          <a:spcPct val="115000"/>
                        </a:lnSpc>
                        <a:spcAft>
                          <a:spcPts val="0"/>
                        </a:spcAft>
                      </a:pPr>
                      <a:r>
                        <a:rPr lang="ru-RU" sz="1400" b="0" baseline="0" dirty="0" smtClean="0">
                          <a:latin typeface="Times New Roman"/>
                          <a:ea typeface="Calibri"/>
                          <a:cs typeface="Times New Roman"/>
                        </a:rPr>
                        <a:t>Достижения работников образовательного учреждения</a:t>
                      </a:r>
                    </a:p>
                    <a:p>
                      <a:pPr>
                        <a:lnSpc>
                          <a:spcPct val="115000"/>
                        </a:lnSpc>
                        <a:spcAft>
                          <a:spcPts val="0"/>
                        </a:spcAft>
                      </a:pPr>
                      <a:r>
                        <a:rPr lang="ru-RU" sz="1400" b="0" dirty="0" smtClean="0">
                          <a:latin typeface="Times New Roman"/>
                          <a:ea typeface="Calibri"/>
                          <a:cs typeface="Times New Roman"/>
                        </a:rPr>
                        <a:t>Организация государственно-общественного</a:t>
                      </a:r>
                      <a:r>
                        <a:rPr lang="ru-RU" sz="1400" b="0" baseline="0" dirty="0" smtClean="0">
                          <a:latin typeface="Times New Roman"/>
                          <a:ea typeface="Calibri"/>
                          <a:cs typeface="Times New Roman"/>
                        </a:rPr>
                        <a:t> управления и самоуправления в ОУ </a:t>
                      </a:r>
                    </a:p>
                    <a:p>
                      <a:pPr>
                        <a:lnSpc>
                          <a:spcPct val="115000"/>
                        </a:lnSpc>
                        <a:spcAft>
                          <a:spcPts val="0"/>
                        </a:spcAft>
                      </a:pPr>
                      <a:r>
                        <a:rPr lang="ru-RU" sz="1400" b="0" baseline="0" dirty="0" smtClean="0">
                          <a:latin typeface="Times New Roman"/>
                          <a:ea typeface="Calibri"/>
                          <a:cs typeface="Times New Roman"/>
                        </a:rPr>
                        <a:t>Направления воспитательной деятельности</a:t>
                      </a:r>
                      <a:endParaRPr lang="ru-RU" sz="1400" b="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55-93</a:t>
                      </a:r>
                    </a:p>
                    <a:p>
                      <a:pPr>
                        <a:lnSpc>
                          <a:spcPct val="115000"/>
                        </a:lnSpc>
                        <a:spcAft>
                          <a:spcPts val="0"/>
                        </a:spcAft>
                      </a:pPr>
                      <a:endParaRPr lang="ru-RU" sz="1400" kern="1200" dirty="0" smtClean="0">
                        <a:solidFill>
                          <a:srgbClr val="000000"/>
                        </a:solidFill>
                        <a:latin typeface="Times New Roman"/>
                        <a:ea typeface="Calibri"/>
                        <a:cs typeface="Times New Roman"/>
                      </a:endParaRPr>
                    </a:p>
                    <a:p>
                      <a:pPr>
                        <a:lnSpc>
                          <a:spcPct val="115000"/>
                        </a:lnSpc>
                        <a:spcAft>
                          <a:spcPts val="0"/>
                        </a:spcAft>
                      </a:pPr>
                      <a:r>
                        <a:rPr lang="ru-RU" sz="1400" kern="1200" dirty="0" smtClean="0">
                          <a:solidFill>
                            <a:srgbClr val="000000"/>
                          </a:solidFill>
                          <a:latin typeface="Times New Roman"/>
                          <a:ea typeface="Calibri"/>
                          <a:cs typeface="Times New Roman"/>
                        </a:rPr>
                        <a:t>56</a:t>
                      </a:r>
                    </a:p>
                    <a:p>
                      <a:pPr>
                        <a:lnSpc>
                          <a:spcPct val="115000"/>
                        </a:lnSpc>
                        <a:spcAft>
                          <a:spcPts val="0"/>
                        </a:spcAft>
                      </a:pPr>
                      <a:r>
                        <a:rPr lang="ru-RU" sz="1400" dirty="0" smtClean="0">
                          <a:latin typeface="Times New Roman"/>
                          <a:ea typeface="Calibri"/>
                          <a:cs typeface="Times New Roman"/>
                        </a:rPr>
                        <a:t>58</a:t>
                      </a:r>
                    </a:p>
                    <a:p>
                      <a:pPr>
                        <a:lnSpc>
                          <a:spcPct val="115000"/>
                        </a:lnSpc>
                        <a:spcAft>
                          <a:spcPts val="0"/>
                        </a:spcAft>
                      </a:pPr>
                      <a:r>
                        <a:rPr lang="ru-RU" sz="1400" dirty="0" smtClean="0">
                          <a:latin typeface="Times New Roman"/>
                          <a:ea typeface="Calibri"/>
                          <a:cs typeface="Times New Roman"/>
                        </a:rPr>
                        <a:t>63</a:t>
                      </a:r>
                    </a:p>
                    <a:p>
                      <a:pPr>
                        <a:lnSpc>
                          <a:spcPct val="115000"/>
                        </a:lnSpc>
                        <a:spcAft>
                          <a:spcPts val="0"/>
                        </a:spcAft>
                      </a:pPr>
                      <a:r>
                        <a:rPr lang="ru-RU" sz="1400" dirty="0" smtClean="0">
                          <a:latin typeface="Times New Roman"/>
                          <a:ea typeface="Calibri"/>
                          <a:cs typeface="Times New Roman"/>
                        </a:rPr>
                        <a:t>64</a:t>
                      </a:r>
                    </a:p>
                    <a:p>
                      <a:pPr>
                        <a:lnSpc>
                          <a:spcPct val="115000"/>
                        </a:lnSpc>
                        <a:spcAft>
                          <a:spcPts val="0"/>
                        </a:spcAft>
                      </a:pPr>
                      <a:r>
                        <a:rPr lang="ru-RU" sz="1400" dirty="0" smtClean="0">
                          <a:latin typeface="Times New Roman"/>
                          <a:ea typeface="Calibri"/>
                          <a:cs typeface="Times New Roman"/>
                        </a:rPr>
                        <a:t>67</a:t>
                      </a:r>
                    </a:p>
                    <a:p>
                      <a:pPr>
                        <a:lnSpc>
                          <a:spcPct val="115000"/>
                        </a:lnSpc>
                        <a:spcAft>
                          <a:spcPts val="0"/>
                        </a:spcAft>
                      </a:pPr>
                      <a:r>
                        <a:rPr lang="ru-RU" sz="1400" dirty="0" smtClean="0">
                          <a:latin typeface="Times New Roman"/>
                          <a:ea typeface="Calibri"/>
                          <a:cs typeface="Times New Roman"/>
                        </a:rPr>
                        <a:t>69</a:t>
                      </a:r>
                    </a:p>
                    <a:p>
                      <a:pPr>
                        <a:lnSpc>
                          <a:spcPct val="115000"/>
                        </a:lnSpc>
                        <a:spcAft>
                          <a:spcPts val="0"/>
                        </a:spcAft>
                      </a:pPr>
                      <a:r>
                        <a:rPr lang="ru-RU" sz="1400" dirty="0" smtClean="0">
                          <a:latin typeface="Times New Roman"/>
                          <a:ea typeface="Calibri"/>
                          <a:cs typeface="Times New Roman"/>
                        </a:rPr>
                        <a:t>7</a:t>
                      </a:r>
                      <a:r>
                        <a:rPr lang="en-US" sz="1400" dirty="0" smtClean="0">
                          <a:latin typeface="Times New Roman"/>
                          <a:ea typeface="Calibri"/>
                          <a:cs typeface="Times New Roman"/>
                        </a:rPr>
                        <a:t>1</a:t>
                      </a: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76</a:t>
                      </a:r>
                    </a:p>
                    <a:p>
                      <a:pPr>
                        <a:lnSpc>
                          <a:spcPct val="115000"/>
                        </a:lnSpc>
                        <a:spcAft>
                          <a:spcPts val="0"/>
                        </a:spcAft>
                      </a:pPr>
                      <a:r>
                        <a:rPr lang="en-US" sz="1400" dirty="0" smtClean="0">
                          <a:latin typeface="Times New Roman"/>
                          <a:ea typeface="Calibri"/>
                          <a:cs typeface="Times New Roman"/>
                        </a:rPr>
                        <a:t>78</a:t>
                      </a: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8</a:t>
                      </a:r>
                      <a:r>
                        <a:rPr lang="en-US" sz="1400" dirty="0" smtClean="0">
                          <a:latin typeface="Times New Roman"/>
                          <a:ea typeface="Calibri"/>
                          <a:cs typeface="Times New Roman"/>
                        </a:rPr>
                        <a:t>4</a:t>
                      </a:r>
                      <a:endParaRPr lang="ru-RU" sz="1400" dirty="0" smtClean="0">
                        <a:latin typeface="Times New Roman"/>
                        <a:ea typeface="Calibri"/>
                        <a:cs typeface="Times New Roman"/>
                      </a:endParaRPr>
                    </a:p>
                    <a:p>
                      <a:pPr>
                        <a:lnSpc>
                          <a:spcPct val="115000"/>
                        </a:lnSpc>
                        <a:spcAft>
                          <a:spcPts val="0"/>
                        </a:spcAft>
                      </a:pPr>
                      <a:r>
                        <a:rPr lang="ru-RU" sz="1400" dirty="0" smtClean="0">
                          <a:latin typeface="Times New Roman"/>
                          <a:ea typeface="Calibri"/>
                          <a:cs typeface="Times New Roman"/>
                        </a:rPr>
                        <a:t>9</a:t>
                      </a:r>
                      <a:r>
                        <a:rPr lang="en-US" sz="1400" dirty="0" smtClean="0">
                          <a:latin typeface="Times New Roman"/>
                          <a:ea typeface="Calibri"/>
                          <a:cs typeface="Times New Roman"/>
                        </a:rPr>
                        <a:t>0</a:t>
                      </a:r>
                    </a:p>
                    <a:p>
                      <a:pPr>
                        <a:lnSpc>
                          <a:spcPct val="115000"/>
                        </a:lnSpc>
                        <a:spcAft>
                          <a:spcPts val="0"/>
                        </a:spcAft>
                      </a:pPr>
                      <a:r>
                        <a:rPr lang="en-US" sz="1400" dirty="0" smtClean="0">
                          <a:latin typeface="Times New Roman"/>
                          <a:ea typeface="Calibri"/>
                          <a:cs typeface="Times New Roman"/>
                        </a:rPr>
                        <a:t>97</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276">
                <a:tc>
                  <a:txBody>
                    <a:bodyPr/>
                    <a:lstStyle/>
                    <a:p>
                      <a:pPr>
                        <a:lnSpc>
                          <a:spcPct val="115000"/>
                        </a:lnSpc>
                        <a:spcAft>
                          <a:spcPts val="0"/>
                        </a:spcAft>
                      </a:pPr>
                      <a:r>
                        <a:rPr lang="ru-RU" sz="1400" kern="1200">
                          <a:solidFill>
                            <a:srgbClr val="000000"/>
                          </a:solidFill>
                          <a:latin typeface="Times New Roman"/>
                          <a:ea typeface="Calibri"/>
                          <a:cs typeface="Times New Roman"/>
                        </a:rPr>
                        <a:t>5 </a:t>
                      </a:r>
                      <a:endParaRPr lang="ru-RU" sz="140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a:solidFill>
                            <a:srgbClr val="000000"/>
                          </a:solidFill>
                          <a:latin typeface="Times New Roman"/>
                          <a:ea typeface="Calibri"/>
                          <a:cs typeface="Times New Roman"/>
                        </a:rPr>
                        <a:t>Социальная активность и внешние связи </a:t>
                      </a:r>
                      <a:endParaRPr lang="ru-RU" sz="1400" b="1"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1</a:t>
                      </a:r>
                      <a:r>
                        <a:rPr lang="en-US" sz="1400" kern="1200" dirty="0" smtClean="0">
                          <a:solidFill>
                            <a:srgbClr val="000000"/>
                          </a:solidFill>
                          <a:latin typeface="Times New Roman"/>
                          <a:ea typeface="Calibri"/>
                          <a:cs typeface="Times New Roman"/>
                        </a:rPr>
                        <a:t>06</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kern="1200">
                          <a:solidFill>
                            <a:srgbClr val="000000"/>
                          </a:solidFill>
                          <a:latin typeface="Times New Roman"/>
                          <a:ea typeface="Calibri"/>
                          <a:cs typeface="Times New Roman"/>
                        </a:rPr>
                        <a:t>6 </a:t>
                      </a:r>
                      <a:endParaRPr lang="ru-RU" sz="140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a:solidFill>
                            <a:srgbClr val="000000"/>
                          </a:solidFill>
                          <a:latin typeface="Times New Roman"/>
                          <a:ea typeface="Calibri"/>
                          <a:cs typeface="Times New Roman"/>
                        </a:rPr>
                        <a:t>Финансово – экономическая деятельность </a:t>
                      </a:r>
                      <a:endParaRPr lang="ru-RU" sz="1400" b="1"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1</a:t>
                      </a:r>
                      <a:r>
                        <a:rPr lang="en-US" sz="1400" kern="1200" dirty="0" smtClean="0">
                          <a:solidFill>
                            <a:srgbClr val="000000"/>
                          </a:solidFill>
                          <a:latin typeface="Times New Roman"/>
                          <a:ea typeface="Calibri"/>
                          <a:cs typeface="Times New Roman"/>
                        </a:rPr>
                        <a:t>08</a:t>
                      </a:r>
                      <a:r>
                        <a:rPr lang="ru-RU" sz="1400" kern="1200" dirty="0" smtClean="0">
                          <a:solidFill>
                            <a:srgbClr val="000000"/>
                          </a:solidFill>
                          <a:latin typeface="Times New Roman"/>
                          <a:ea typeface="Calibri"/>
                          <a:cs typeface="Times New Roman"/>
                        </a:rPr>
                        <a:t>-113</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spcAft>
                          <a:spcPts val="0"/>
                        </a:spcAft>
                      </a:pPr>
                      <a:r>
                        <a:rPr lang="ru-RU" sz="1400" kern="1200">
                          <a:solidFill>
                            <a:srgbClr val="000000"/>
                          </a:solidFill>
                          <a:latin typeface="Times New Roman"/>
                          <a:ea typeface="Calibri"/>
                          <a:cs typeface="Times New Roman"/>
                        </a:rPr>
                        <a:t>7 </a:t>
                      </a:r>
                      <a:endParaRPr lang="ru-RU" sz="140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smtClean="0">
                          <a:solidFill>
                            <a:srgbClr val="000000"/>
                          </a:solidFill>
                          <a:latin typeface="Times New Roman"/>
                          <a:ea typeface="Calibri"/>
                          <a:cs typeface="Times New Roman"/>
                        </a:rPr>
                        <a:t>Решения, принятые по итогам общественного обсуждения </a:t>
                      </a:r>
                      <a:endParaRPr lang="ru-RU" sz="1400" b="1"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114</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nSpc>
                          <a:spcPct val="115000"/>
                        </a:lnSpc>
                      </a:pPr>
                      <a:endParaRPr lang="ru-RU" sz="1400" dirty="0">
                        <a:latin typeface="Calibri"/>
                        <a:ea typeface="Times New Roman"/>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kern="1200" dirty="0">
                          <a:solidFill>
                            <a:srgbClr val="000000"/>
                          </a:solidFill>
                          <a:latin typeface="Times New Roman"/>
                          <a:ea typeface="Calibri"/>
                          <a:cs typeface="Times New Roman"/>
                        </a:rPr>
                        <a:t>Заключение. Перспективы и планы развития. </a:t>
                      </a:r>
                      <a:endParaRPr lang="ru-RU" sz="1400" b="1"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kern="1200" dirty="0" smtClean="0">
                          <a:solidFill>
                            <a:srgbClr val="000000"/>
                          </a:solidFill>
                          <a:latin typeface="Times New Roman"/>
                          <a:ea typeface="Calibri"/>
                          <a:cs typeface="Times New Roman"/>
                        </a:rPr>
                        <a:t>1</a:t>
                      </a:r>
                      <a:r>
                        <a:rPr lang="en-US" sz="1400" kern="1200" dirty="0" smtClean="0">
                          <a:solidFill>
                            <a:srgbClr val="000000"/>
                          </a:solidFill>
                          <a:latin typeface="Times New Roman"/>
                          <a:ea typeface="Calibri"/>
                          <a:cs typeface="Times New Roman"/>
                        </a:rPr>
                        <a:t>14</a:t>
                      </a:r>
                      <a:r>
                        <a:rPr lang="ru-RU" sz="1400" kern="1200" dirty="0" smtClean="0">
                          <a:solidFill>
                            <a:srgbClr val="000000"/>
                          </a:solidFill>
                          <a:latin typeface="Times New Roman"/>
                          <a:ea typeface="Calibri"/>
                          <a:cs typeface="Times New Roman"/>
                        </a:rPr>
                        <a:t>-1</a:t>
                      </a:r>
                      <a:r>
                        <a:rPr lang="en-US" sz="1400" kern="1200" dirty="0" smtClean="0">
                          <a:solidFill>
                            <a:srgbClr val="000000"/>
                          </a:solidFill>
                          <a:latin typeface="Times New Roman"/>
                          <a:ea typeface="Calibri"/>
                          <a:cs typeface="Times New Roman"/>
                        </a:rPr>
                        <a:t>1</a:t>
                      </a:r>
                      <a:r>
                        <a:rPr lang="ru-RU" sz="1400" kern="1200" smtClean="0">
                          <a:solidFill>
                            <a:srgbClr val="000000"/>
                          </a:solidFill>
                          <a:latin typeface="Times New Roman"/>
                          <a:ea typeface="Calibri"/>
                          <a:cs typeface="Times New Roman"/>
                        </a:rPr>
                        <a:t>9</a:t>
                      </a:r>
                      <a:endParaRPr lang="ru-RU" sz="1400" dirty="0">
                        <a:latin typeface="Times New Roman"/>
                        <a:ea typeface="Calibri"/>
                        <a:cs typeface="Times New Roman"/>
                      </a:endParaRPr>
                    </a:p>
                  </a:txBody>
                  <a:tcPr marL="49205" marR="49205"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470076" y="785794"/>
          <a:ext cx="8301294" cy="5143536"/>
        </p:xfrm>
        <a:graphic>
          <a:graphicData uri="http://schemas.openxmlformats.org/drawingml/2006/chart">
            <c:chart xmlns:c="http://schemas.openxmlformats.org/drawingml/2006/chart" xmlns:r="http://schemas.openxmlformats.org/officeDocument/2006/relationships" r:id="rId2"/>
          </a:graphicData>
        </a:graphic>
      </p:graphicFrame>
      <p:sp>
        <p:nvSpPr>
          <p:cNvPr id="3" name="Прямоугольник 2"/>
          <p:cNvSpPr/>
          <p:nvPr/>
        </p:nvSpPr>
        <p:spPr>
          <a:xfrm>
            <a:off x="571472" y="357166"/>
            <a:ext cx="7715304" cy="461665"/>
          </a:xfrm>
          <a:prstGeom prst="rect">
            <a:avLst/>
          </a:prstGeom>
        </p:spPr>
        <p:txBody>
          <a:bodyPr wrap="square">
            <a:spAutoFit/>
          </a:bodyPr>
          <a:lstStyle/>
          <a:p>
            <a:r>
              <a:rPr lang="ru-RU" sz="2400" b="1" i="1" dirty="0" smtClean="0">
                <a:latin typeface="Times New Roman" pitchFamily="18" charset="0"/>
                <a:cs typeface="Times New Roman" pitchFamily="18" charset="0"/>
              </a:rPr>
              <a:t>Распределение учащихся по группам здоровья:</a:t>
            </a:r>
            <a:endParaRPr lang="ru-RU" sz="2400" b="1" dirty="0"/>
          </a:p>
        </p:txBody>
      </p:sp>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40</a:t>
            </a:fld>
            <a:endParaRPr lang="ru-RU"/>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714348" y="785794"/>
          <a:ext cx="7786742" cy="5572140"/>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pPr>
              <a:defRPr/>
            </a:pPr>
            <a:fld id="{6595B3E1-000A-4AFF-B17D-06BE8D47B0AC}" type="slidenum">
              <a:rPr lang="ru-RU" smtClean="0"/>
              <a:pPr>
                <a:defRPr/>
              </a:pPr>
              <a:t>41</a:t>
            </a:fld>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229600" cy="4525963"/>
          </a:xfrm>
        </p:spPr>
        <p:txBody>
          <a:bodyPr/>
          <a:lstStyle/>
          <a:p>
            <a:pPr algn="just">
              <a:buNone/>
            </a:pPr>
            <a:r>
              <a:rPr lang="ru-RU" sz="1800" dirty="0" smtClean="0">
                <a:latin typeface="Times New Roman" pitchFamily="18" charset="0"/>
                <a:cs typeface="Times New Roman" pitchFamily="18" charset="0"/>
              </a:rPr>
              <a:t>В школе осуществлялось</a:t>
            </a:r>
          </a:p>
          <a:p>
            <a:pPr algn="just">
              <a:buNone/>
            </a:pPr>
            <a:r>
              <a:rPr lang="ru-RU" sz="1800" dirty="0" smtClean="0">
                <a:latin typeface="Times New Roman" pitchFamily="18" charset="0"/>
                <a:cs typeface="Times New Roman" pitchFamily="18" charset="0"/>
              </a:rPr>
              <a:t>психолого-педагогическое и медико-социальное сопровождение, которое включало в себя: </a:t>
            </a:r>
          </a:p>
          <a:p>
            <a:pPr algn="just">
              <a:buFont typeface="Wingdings" pitchFamily="2" charset="2"/>
              <a:buChar char="v"/>
            </a:pPr>
            <a:r>
              <a:rPr lang="ru-RU" sz="1800" dirty="0" smtClean="0">
                <a:latin typeface="Times New Roman" pitchFamily="18" charset="0"/>
                <a:cs typeface="Times New Roman" pitchFamily="18" charset="0"/>
              </a:rPr>
              <a:t> психологическую диагностику развития познавательных процессов и эмоционально-волевой сферы учащихся; </a:t>
            </a:r>
          </a:p>
          <a:p>
            <a:pPr algn="just">
              <a:buFont typeface="Wingdings" pitchFamily="2" charset="2"/>
              <a:buChar char="v"/>
            </a:pPr>
            <a:r>
              <a:rPr lang="ru-RU" sz="1800" dirty="0" smtClean="0">
                <a:latin typeface="Times New Roman" pitchFamily="18" charset="0"/>
                <a:cs typeface="Times New Roman" pitchFamily="18" charset="0"/>
              </a:rPr>
              <a:t> социально-педагогическую диагностику развития учащихся; </a:t>
            </a:r>
          </a:p>
          <a:p>
            <a:pPr algn="just">
              <a:buFont typeface="Wingdings" pitchFamily="2" charset="2"/>
              <a:buChar char="v"/>
            </a:pPr>
            <a:r>
              <a:rPr lang="ru-RU" sz="1800" dirty="0" smtClean="0">
                <a:latin typeface="Times New Roman" pitchFamily="18" charset="0"/>
                <a:cs typeface="Times New Roman" pitchFamily="18" charset="0"/>
              </a:rPr>
              <a:t> медицинское сопровождение учащихся. </a:t>
            </a:r>
          </a:p>
          <a:p>
            <a:pPr algn="just">
              <a:buNone/>
            </a:pPr>
            <a:r>
              <a:rPr lang="ru-RU" sz="1800" dirty="0" smtClean="0">
                <a:latin typeface="Times New Roman" pitchFamily="18" charset="0"/>
                <a:cs typeface="Times New Roman" pitchFamily="18" charset="0"/>
              </a:rPr>
              <a:t>Психологическая диагностика осуществлялась специалистами </a:t>
            </a:r>
            <a:r>
              <a:rPr lang="ru-RU" sz="1800" dirty="0" err="1" smtClean="0">
                <a:latin typeface="Times New Roman" pitchFamily="18" charset="0"/>
                <a:cs typeface="Times New Roman" pitchFamily="18" charset="0"/>
              </a:rPr>
              <a:t>ПМС-центра</a:t>
            </a:r>
            <a:r>
              <a:rPr lang="ru-RU" sz="1800" dirty="0" smtClean="0">
                <a:latin typeface="Times New Roman" pitchFamily="18" charset="0"/>
                <a:cs typeface="Times New Roman" pitchFamily="18" charset="0"/>
              </a:rPr>
              <a:t>, Центр социальной помощи семье и детям Невского </a:t>
            </a:r>
            <a:r>
              <a:rPr lang="ru-RU" sz="1800" dirty="0" err="1" smtClean="0">
                <a:latin typeface="Times New Roman" pitchFamily="18" charset="0"/>
                <a:cs typeface="Times New Roman" pitchFamily="18" charset="0"/>
              </a:rPr>
              <a:t>райна</a:t>
            </a:r>
            <a:r>
              <a:rPr lang="ru-RU" sz="1800" dirty="0" smtClean="0">
                <a:latin typeface="Times New Roman" pitchFamily="18" charset="0"/>
                <a:cs typeface="Times New Roman" pitchFamily="18" charset="0"/>
              </a:rPr>
              <a:t>, СПбГУ «Центр содействия занятости профориентации молодежи «Вектор».</a:t>
            </a:r>
          </a:p>
        </p:txBody>
      </p:sp>
      <p:sp>
        <p:nvSpPr>
          <p:cNvPr id="4" name="Прямоугольник 3"/>
          <p:cNvSpPr/>
          <p:nvPr/>
        </p:nvSpPr>
        <p:spPr>
          <a:xfrm>
            <a:off x="142844" y="3500438"/>
            <a:ext cx="8786874" cy="3139321"/>
          </a:xfrm>
          <a:prstGeom prst="rect">
            <a:avLst/>
          </a:prstGeom>
        </p:spPr>
        <p:txBody>
          <a:bodyPr wrap="square">
            <a:spAutoFit/>
          </a:bodyPr>
          <a:lstStyle/>
          <a:p>
            <a:pPr algn="just"/>
            <a:r>
              <a:rPr lang="ru-RU" dirty="0" smtClean="0">
                <a:latin typeface="Times New Roman" pitchFamily="18" charset="0"/>
                <a:cs typeface="Times New Roman" pitchFamily="18" charset="0"/>
              </a:rPr>
              <a:t>      Медико-социальное сопровождение и коррекция осуществлялась Службой здоровья ОУ, в состав которой входили социальный педагог, педагог-организатор, педагог-организатор ОБЖ, медицинский работник ОУ, психологи </a:t>
            </a:r>
            <a:r>
              <a:rPr lang="ru-RU" dirty="0" err="1" smtClean="0">
                <a:latin typeface="Times New Roman" pitchFamily="18" charset="0"/>
                <a:cs typeface="Times New Roman" pitchFamily="18" charset="0"/>
              </a:rPr>
              <a:t>ПМС-центра</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Основная задача Службы здоровья — построение </a:t>
            </a:r>
            <a:r>
              <a:rPr lang="ru-RU" dirty="0" err="1" smtClean="0">
                <a:latin typeface="Times New Roman" pitchFamily="18" charset="0"/>
                <a:cs typeface="Times New Roman" pitchFamily="18" charset="0"/>
              </a:rPr>
              <a:t>здоровьесберегающей</a:t>
            </a:r>
            <a:r>
              <a:rPr lang="ru-RU" dirty="0" smtClean="0">
                <a:latin typeface="Times New Roman" pitchFamily="18" charset="0"/>
                <a:cs typeface="Times New Roman" pitchFamily="18" charset="0"/>
              </a:rPr>
              <a:t> образовательной среды ОУ. </a:t>
            </a:r>
          </a:p>
          <a:p>
            <a:pPr algn="just"/>
            <a:r>
              <a:rPr lang="ru-RU" b="1" i="1" dirty="0" smtClean="0">
                <a:latin typeface="Times New Roman" pitchFamily="18" charset="0"/>
                <a:cs typeface="Times New Roman" pitchFamily="18" charset="0"/>
              </a:rPr>
              <a:t>            Направления деятельности Службы здоровья: </a:t>
            </a:r>
          </a:p>
          <a:p>
            <a:pPr algn="just"/>
            <a:r>
              <a:rPr lang="ru-RU" dirty="0" smtClean="0">
                <a:latin typeface="Times New Roman" pitchFamily="18" charset="0"/>
                <a:cs typeface="Times New Roman" pitchFamily="18" charset="0"/>
              </a:rPr>
              <a:t>               -   учебно-воспитательная работа по формированию здорового образа жизни; </a:t>
            </a:r>
          </a:p>
          <a:p>
            <a:pPr algn="just"/>
            <a:r>
              <a:rPr lang="ru-RU" dirty="0" smtClean="0">
                <a:latin typeface="Times New Roman" pitchFamily="18" charset="0"/>
                <a:cs typeface="Times New Roman" pitchFamily="18" charset="0"/>
              </a:rPr>
              <a:t>               -   диагностика тенденций в состоянии здоровья учащихся и педагогов; </a:t>
            </a:r>
          </a:p>
          <a:p>
            <a:pPr algn="just"/>
            <a:r>
              <a:rPr lang="ru-RU" dirty="0" smtClean="0">
                <a:latin typeface="Times New Roman" pitchFamily="18" charset="0"/>
                <a:cs typeface="Times New Roman" pitchFamily="18" charset="0"/>
              </a:rPr>
              <a:t>               - профилактика переутомлений учащихся и связанных с ними функциональных расстройств за счет </a:t>
            </a:r>
            <a:r>
              <a:rPr lang="ru-RU" dirty="0" err="1" smtClean="0">
                <a:latin typeface="Times New Roman" pitchFamily="18" charset="0"/>
                <a:cs typeface="Times New Roman" pitchFamily="18" charset="0"/>
              </a:rPr>
              <a:t>адекватизации</a:t>
            </a:r>
            <a:r>
              <a:rPr lang="ru-RU" dirty="0" smtClean="0">
                <a:latin typeface="Times New Roman" pitchFamily="18" charset="0"/>
                <a:cs typeface="Times New Roman" pitchFamily="18" charset="0"/>
              </a:rPr>
              <a:t> учебной нагрузки; </a:t>
            </a:r>
          </a:p>
          <a:p>
            <a:pPr algn="just"/>
            <a:r>
              <a:rPr lang="ru-RU" dirty="0" smtClean="0">
                <a:latin typeface="Times New Roman" pitchFamily="18" charset="0"/>
                <a:cs typeface="Times New Roman" pitchFamily="18" charset="0"/>
              </a:rPr>
              <a:t>               -  консультативная работа с детьми и их родителями.  </a:t>
            </a: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42</a:t>
            </a:fld>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cs10131.vk.me/u109752/106852928/x_bea44504.jpg"/>
          <p:cNvPicPr>
            <a:picLocks noChangeAspect="1" noChangeArrowheads="1"/>
          </p:cNvPicPr>
          <p:nvPr/>
        </p:nvPicPr>
        <p:blipFill>
          <a:blip r:embed="rId2" cstate="email"/>
          <a:srcRect/>
          <a:stretch>
            <a:fillRect/>
          </a:stretch>
        </p:blipFill>
        <p:spPr bwMode="auto">
          <a:xfrm>
            <a:off x="4995590" y="1071546"/>
            <a:ext cx="4148410" cy="2761029"/>
          </a:xfrm>
          <a:prstGeom prst="rect">
            <a:avLst/>
          </a:prstGeom>
          <a:noFill/>
          <a:effectLst>
            <a:softEdge rad="635000"/>
          </a:effectLst>
        </p:spPr>
      </p:pic>
      <p:sp>
        <p:nvSpPr>
          <p:cNvPr id="34819" name="Rectangle 3"/>
          <p:cNvSpPr>
            <a:spLocks noGrp="1" noChangeArrowheads="1"/>
          </p:cNvSpPr>
          <p:nvPr>
            <p:ph idx="1"/>
          </p:nvPr>
        </p:nvSpPr>
        <p:spPr/>
        <p:txBody>
          <a:bodyPr>
            <a:normAutofit/>
          </a:bodyPr>
          <a:lstStyle/>
          <a:p>
            <a:pPr algn="just" eaLnBrk="1" hangingPunct="1">
              <a:lnSpc>
                <a:spcPct val="80000"/>
              </a:lnSpc>
              <a:buNone/>
            </a:pPr>
            <a:r>
              <a:rPr lang="ru-RU" sz="1600" dirty="0" smtClean="0">
                <a:latin typeface="Times New Roman" pitchFamily="18" charset="0"/>
                <a:cs typeface="Times New Roman" pitchFamily="18" charset="0"/>
              </a:rPr>
              <a:t>- проведение уроков физической культуры в двух спортивных залах и на стадионе с искусственным покрытием (3 часа в неделю);</a:t>
            </a:r>
          </a:p>
          <a:p>
            <a:pPr algn="just" eaLnBrk="1" hangingPunct="1">
              <a:lnSpc>
                <a:spcPct val="80000"/>
              </a:lnSpc>
              <a:buNone/>
            </a:pPr>
            <a:r>
              <a:rPr lang="ru-RU" sz="1600" dirty="0" smtClean="0">
                <a:latin typeface="Times New Roman" pitchFamily="18" charset="0"/>
                <a:cs typeface="Times New Roman" pitchFamily="18" charset="0"/>
              </a:rPr>
              <a:t>- работа спортивных кружков и секций:</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«Легкая атлетика»;</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«Баскетбол»;</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«Футбол»;</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«Волейбол»</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«ОФП в группах продленного дня в 1-4 классах»;</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проведение занятий на школьном стадионе с искусственным покрытием, где имеется футбольное поле, волейбольная площадка, беговая дорожка;</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проведение во время уроков динамических пауз и физкультминуток;</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участие во всероссийских спортивных акциях «Лыжня России» и «Президентские состязания», в городских спортивных праздниках «Кросс Наций», «Женская десятка»;</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проведение регулярных профилактических осмотров, прививок, мероприятий по профилактике инфекционных заболеваний;</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организация питания: горячие завтраки и обеды;</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проведение Дней Здоровья;</a:t>
            </a:r>
          </a:p>
          <a:p>
            <a:pPr algn="just" eaLnBrk="1" hangingPunct="1">
              <a:lnSpc>
                <a:spcPct val="80000"/>
              </a:lnSpc>
              <a:buFont typeface="Wingdings" pitchFamily="2" charset="2"/>
              <a:buNone/>
            </a:pPr>
            <a:r>
              <a:rPr lang="ru-RU" sz="1600" dirty="0" smtClean="0">
                <a:latin typeface="Times New Roman" pitchFamily="18" charset="0"/>
                <a:cs typeface="Times New Roman" pitchFamily="18" charset="0"/>
              </a:rPr>
              <a:t>- соответствие учебных нагрузок учащихся возрастным нормативам, установленным САН ПИН.</a:t>
            </a:r>
          </a:p>
        </p:txBody>
      </p:sp>
      <p:sp>
        <p:nvSpPr>
          <p:cNvPr id="34818"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Направления деятельности ОУ по сохранению и укреплению здоровья обучающихся:</a:t>
            </a:r>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43</a:t>
            </a:fld>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
          <p:cNvSpPr>
            <a:spLocks noChangeArrowheads="1"/>
          </p:cNvSpPr>
          <p:nvPr/>
        </p:nvSpPr>
        <p:spPr bwMode="auto">
          <a:xfrm>
            <a:off x="214282" y="214290"/>
            <a:ext cx="8286808"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400" b="1" i="1" strike="noStrike" cap="none" normalizeH="0" baseline="0" dirty="0" smtClean="0">
                <a:ln>
                  <a:noFill/>
                </a:ln>
                <a:solidFill>
                  <a:schemeClr val="tx1"/>
                </a:solidFill>
                <a:latin typeface="Times New Roman" pitchFamily="18" charset="0"/>
                <a:ea typeface="Times New Roman" pitchFamily="18" charset="0"/>
                <a:cs typeface="Times New Roman" pitchFamily="18" charset="0"/>
              </a:rPr>
              <a:t>Организация летнего отдыха детей</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ru-RU" sz="24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мае-июне 2013 года на базе ГБОУ СОШ № 591 работал Городской детский оздоровительный лагерь «Солнечная страна». Общее количество воспитанников составило 80 человек.</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Лагерь с дневным пребыванием детей выполняет свои основные функции: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оздоравливает</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детей, продолжает формирование трудовых навыков у школьников, развивает у ребят чувство коллективизма, творческие способности.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Программа лагеря была разработана в целях реализации мер по развитию духовно-нравственных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способсностей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формированию законопослушного поведения и здорового образа жизни, профилактике безнадзорности и правонарушений несовершеннолетних в период летних, профориентации и развитию самоуправления среди детей.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Реализация программы осуществлялась через организацию различных видов деятельности. Использование массовых форм проведения досуга, таких как игры, путешествия, конкурсы, состязания, концертно-игровые программы.</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Система организованного досуга в оздоровительном детском лагере позволяет решить социально-педагогическую задачу: заполнить свободное время ребят культурно - ценностным содержанием, приобщить к культуре и творчеству.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44</a:t>
            </a:fld>
            <a:endParaRPr lang="ru-RU"/>
          </a:p>
        </p:txBody>
      </p:sp>
      <p:pic>
        <p:nvPicPr>
          <p:cNvPr id="4" name="Picture 8" descr="D:\Документы\Воспитательная работа\000 - ГДОЛ СОЛНЕЧНАЯ СТРАНА\ОТЧЕТ ЛАГЕРЬ\форма 3 - фото\DSC_4501 - мастеркласс от ПДДТ.JPG"/>
          <p:cNvPicPr>
            <a:picLocks noChangeAspect="1" noChangeArrowheads="1"/>
          </p:cNvPicPr>
          <p:nvPr/>
        </p:nvPicPr>
        <p:blipFill>
          <a:blip r:embed="rId2" cstate="email"/>
          <a:srcRect/>
          <a:stretch>
            <a:fillRect/>
          </a:stretch>
        </p:blipFill>
        <p:spPr bwMode="auto">
          <a:xfrm>
            <a:off x="3214678" y="4929198"/>
            <a:ext cx="2608957" cy="1728000"/>
          </a:xfrm>
          <a:prstGeom prst="rect">
            <a:avLst/>
          </a:prstGeom>
          <a:ln>
            <a:noFill/>
          </a:ln>
          <a:effectLst>
            <a:softEdge rad="112500"/>
          </a:effectLst>
        </p:spPr>
      </p:pic>
      <p:pic>
        <p:nvPicPr>
          <p:cNvPr id="5" name="Picture 9" descr="D:\Документы\Воспитательная работа\000 - ГДОЛ СОЛНЕЧНАЯ СТРАНА\ОТЧЕТ ЛАГЕРЬ\форма 3 - фото\DSC_6661 - чемпионат лагеря по пионерболу.JPG"/>
          <p:cNvPicPr>
            <a:picLocks noChangeAspect="1" noChangeArrowheads="1"/>
          </p:cNvPicPr>
          <p:nvPr/>
        </p:nvPicPr>
        <p:blipFill>
          <a:blip r:embed="rId3" cstate="email"/>
          <a:srcRect/>
          <a:stretch>
            <a:fillRect/>
          </a:stretch>
        </p:blipFill>
        <p:spPr bwMode="auto">
          <a:xfrm>
            <a:off x="6286509" y="4929198"/>
            <a:ext cx="2608956" cy="1728000"/>
          </a:xfrm>
          <a:prstGeom prst="rect">
            <a:avLst/>
          </a:prstGeom>
          <a:ln>
            <a:noFill/>
          </a:ln>
          <a:effectLst>
            <a:softEdge rad="112500"/>
          </a:effectLst>
        </p:spPr>
      </p:pic>
      <p:pic>
        <p:nvPicPr>
          <p:cNvPr id="6" name="Picture 10" descr="D:\Документы\Воспитательная работа\000 - ГДОЛ СОЛНЕЧНАЯ СТРАНА\ОТЧЕТ ЛАГЕРЬ\форма 3 - фото\DSC_8599 - 1 место по футболу среди лагерей Невского р-на.JPG"/>
          <p:cNvPicPr>
            <a:picLocks noChangeAspect="1" noChangeArrowheads="1"/>
          </p:cNvPicPr>
          <p:nvPr/>
        </p:nvPicPr>
        <p:blipFill>
          <a:blip r:embed="rId4" cstate="email"/>
          <a:srcRect/>
          <a:stretch>
            <a:fillRect/>
          </a:stretch>
        </p:blipFill>
        <p:spPr bwMode="auto">
          <a:xfrm>
            <a:off x="214282" y="4929198"/>
            <a:ext cx="2608959" cy="1728000"/>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пропускной режим, система видеонаблюдения, охранная служба;</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дежурство по школе учителей;</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изучение правил дорожного движения;</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памятки-схемы безопасного подхода к школе;</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инструктажи перед внешкольными мероприятиями;</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изучение курса основ безопасности жизнедеятельности;</a:t>
            </a:r>
          </a:p>
          <a:p>
            <a:pPr eaLnBrk="1" hangingPunct="1">
              <a:lnSpc>
                <a:spcPct val="90000"/>
              </a:lnSpc>
              <a:buFont typeface="Wingdings" pitchFamily="2" charset="2"/>
              <a:buChar char="v"/>
            </a:pPr>
            <a:r>
              <a:rPr lang="ru-RU" sz="1800" dirty="0" smtClean="0">
                <a:latin typeface="Times New Roman" pitchFamily="18" charset="0"/>
                <a:cs typeface="Times New Roman" pitchFamily="18" charset="0"/>
              </a:rPr>
              <a:t>проведение объектовых тренировок-эвакуаций при ЧС . </a:t>
            </a:r>
          </a:p>
          <a:p>
            <a:pPr eaLnBrk="1" hangingPunct="1">
              <a:lnSpc>
                <a:spcPct val="90000"/>
              </a:lnSpc>
              <a:buFontTx/>
              <a:buChar char="-"/>
            </a:pPr>
            <a:endParaRPr lang="ru-RU" sz="2100" dirty="0" smtClean="0"/>
          </a:p>
          <a:p>
            <a:pPr eaLnBrk="1" hangingPunct="1">
              <a:lnSpc>
                <a:spcPct val="90000"/>
              </a:lnSpc>
              <a:buFontTx/>
              <a:buChar char="-"/>
            </a:pPr>
            <a:endParaRPr lang="ru-RU" sz="2100" dirty="0" smtClean="0"/>
          </a:p>
        </p:txBody>
      </p:sp>
      <p:sp>
        <p:nvSpPr>
          <p:cNvPr id="35842" name="Rectangle 2"/>
          <p:cNvSpPr>
            <a:spLocks noGrp="1" noChangeArrowheads="1"/>
          </p:cNvSpPr>
          <p:nvPr>
            <p:ph type="title"/>
          </p:nvPr>
        </p:nvSpPr>
        <p:spPr/>
        <p:txBody>
          <a:bodyPr>
            <a:normAutofit/>
          </a:bodyPr>
          <a:lstStyle/>
          <a:p>
            <a:pPr algn="ctr" eaLnBrk="1" hangingPunct="1"/>
            <a:r>
              <a:rPr lang="ru-RU" sz="2400" b="1" i="1" dirty="0" smtClean="0">
                <a:effectLst/>
                <a:latin typeface="Times New Roman" pitchFamily="18" charset="0"/>
                <a:cs typeface="Times New Roman" pitchFamily="18" charset="0"/>
              </a:rPr>
              <a:t>Обеспечение безопасности обучающихся:</a:t>
            </a:r>
          </a:p>
        </p:txBody>
      </p:sp>
      <p:pic>
        <p:nvPicPr>
          <p:cNvPr id="35844" name="Picture 4" descr="J:\Фотки\фотоШКОЛА\ШКОЛА 2007 ГОД\Вестибюль\IMG_4888.JPG"/>
          <p:cNvPicPr>
            <a:picLocks noChangeAspect="1" noChangeArrowheads="1"/>
          </p:cNvPicPr>
          <p:nvPr/>
        </p:nvPicPr>
        <p:blipFill>
          <a:blip r:embed="rId2" cstate="email"/>
          <a:srcRect/>
          <a:stretch>
            <a:fillRect/>
          </a:stretch>
        </p:blipFill>
        <p:spPr bwMode="auto">
          <a:xfrm>
            <a:off x="4893471" y="3857628"/>
            <a:ext cx="4024245" cy="2682830"/>
          </a:xfrm>
          <a:prstGeom prst="rect">
            <a:avLst/>
          </a:prstGeom>
          <a:ln>
            <a:noFill/>
          </a:ln>
          <a:effectLst>
            <a:softEdge rad="112500"/>
          </a:effectLst>
        </p:spPr>
      </p:pic>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45</a:t>
            </a:fld>
            <a:endParaRPr lang="ru-RU"/>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857224" y="4143380"/>
            <a:ext cx="7604890" cy="1785950"/>
          </a:xfrm>
        </p:spPr>
        <p:txBody>
          <a:bodyPr/>
          <a:lstStyle/>
          <a:p>
            <a:pPr eaLnBrk="1" hangingPunct="1">
              <a:lnSpc>
                <a:spcPct val="80000"/>
              </a:lnSpc>
              <a:buFont typeface="Wingdings" pitchFamily="2" charset="2"/>
              <a:buNone/>
            </a:pPr>
            <a:endParaRPr lang="ru-RU" sz="1900" dirty="0" smtClean="0"/>
          </a:p>
          <a:p>
            <a:pPr eaLnBrk="1" hangingPunct="1">
              <a:lnSpc>
                <a:spcPct val="80000"/>
              </a:lnSpc>
              <a:buFont typeface="Wingdings" pitchFamily="2" charset="2"/>
              <a:buNone/>
            </a:pPr>
            <a:endParaRPr lang="ru-RU" sz="1900" dirty="0" smtClean="0"/>
          </a:p>
          <a:p>
            <a:pPr algn="just" eaLnBrk="1" hangingPunct="1">
              <a:lnSpc>
                <a:spcPct val="80000"/>
              </a:lnSpc>
              <a:buFont typeface="Wingdings" pitchFamily="2" charset="2"/>
              <a:buNone/>
            </a:pPr>
            <a:r>
              <a:rPr lang="ru-RU" sz="1800" dirty="0" smtClean="0">
                <a:latin typeface="Times New Roman" pitchFamily="18" charset="0"/>
                <a:cs typeface="Times New Roman" pitchFamily="18" charset="0"/>
              </a:rPr>
              <a:t>В течение учебного года оказывались дополнительные платные образовательные услуги на основании индивидуальных договоров ОУ и родителей обучающихся в соответствии с Уставом и Лицензией ОУ, а также на основе Положения об организации деятельности по оказанию дополнительных платных услуг в ГБОУ.</a:t>
            </a:r>
          </a:p>
        </p:txBody>
      </p:sp>
      <p:sp>
        <p:nvSpPr>
          <p:cNvPr id="4" name="Rectangle 2"/>
          <p:cNvSpPr>
            <a:spLocks noGrp="1" noChangeArrowheads="1"/>
          </p:cNvSpPr>
          <p:nvPr>
            <p:ph type="title"/>
          </p:nvPr>
        </p:nvSpPr>
        <p:spPr>
          <a:xfrm>
            <a:off x="642910" y="0"/>
            <a:ext cx="7643866" cy="1628800"/>
          </a:xfrm>
        </p:spPr>
        <p:txBody>
          <a:bodyPr>
            <a:normAutofit/>
          </a:bodyPr>
          <a:lstStyle/>
          <a:p>
            <a:pPr algn="ctr" eaLnBrk="1" hangingPunct="1"/>
            <a:r>
              <a:rPr lang="ru-RU" sz="2400" b="1" i="1" dirty="0" smtClean="0">
                <a:latin typeface="Times New Roman" pitchFamily="18" charset="0"/>
                <a:cs typeface="Times New Roman" pitchFamily="18" charset="0"/>
              </a:rPr>
              <a:t>Организация  платных образовательных услуг:</a:t>
            </a:r>
          </a:p>
        </p:txBody>
      </p:sp>
      <p:pic>
        <p:nvPicPr>
          <p:cNvPr id="31746" name="Picture 2" descr="http://cs317020.vk.me/v317020070/3dd0/qqYpCKrT93Y.jpg"/>
          <p:cNvPicPr>
            <a:picLocks noChangeAspect="1" noChangeArrowheads="1"/>
          </p:cNvPicPr>
          <p:nvPr/>
        </p:nvPicPr>
        <p:blipFill>
          <a:blip r:embed="rId2" cstate="email"/>
          <a:srcRect/>
          <a:stretch>
            <a:fillRect/>
          </a:stretch>
        </p:blipFill>
        <p:spPr bwMode="auto">
          <a:xfrm>
            <a:off x="1643042" y="1302171"/>
            <a:ext cx="5407447" cy="3581007"/>
          </a:xfrm>
          <a:prstGeom prst="rect">
            <a:avLst/>
          </a:prstGeom>
          <a:ln>
            <a:noFill/>
          </a:ln>
          <a:effectLst>
            <a:softEdge rad="317500"/>
          </a:effectLst>
        </p:spPr>
      </p:pic>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46</a:t>
            </a:fld>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Перечень дополнительных платных услуг в 2012-2013 учебном году</a:t>
            </a:r>
          </a:p>
        </p:txBody>
      </p:sp>
      <p:graphicFrame>
        <p:nvGraphicFramePr>
          <p:cNvPr id="117186" name="Group 450"/>
          <p:cNvGraphicFramePr>
            <a:graphicFrameLocks noGrp="1"/>
          </p:cNvGraphicFramePr>
          <p:nvPr>
            <p:ph type="tbl" idx="1"/>
          </p:nvPr>
        </p:nvGraphicFramePr>
        <p:xfrm>
          <a:off x="755576" y="1700806"/>
          <a:ext cx="7992888" cy="4206240"/>
        </p:xfrm>
        <a:graphic>
          <a:graphicData uri="http://schemas.openxmlformats.org/drawingml/2006/table">
            <a:tbl>
              <a:tblPr>
                <a:tableStyleId>{775DCB02-9BB8-47FD-8907-85C794F793BA}</a:tableStyleId>
              </a:tblPr>
              <a:tblGrid>
                <a:gridCol w="844862"/>
                <a:gridCol w="3574013"/>
                <a:gridCol w="3574013"/>
              </a:tblGrid>
              <a:tr h="398268">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 </a:t>
                      </a:r>
                      <a:r>
                        <a:rPr kumimoji="0" lang="ru-RU" sz="1400" u="none" strike="noStrike" cap="none" normalizeH="0" baseline="0" dirty="0" err="1" smtClean="0">
                          <a:ln>
                            <a:noFill/>
                          </a:ln>
                          <a:effectLst/>
                          <a:latin typeface="Times New Roman" pitchFamily="18" charset="0"/>
                          <a:cs typeface="Times New Roman" pitchFamily="18" charset="0"/>
                        </a:rPr>
                        <a:t>п</a:t>
                      </a:r>
                      <a:r>
                        <a:rPr kumimoji="0" lang="ru-RU" sz="1400" u="none" strike="noStrike" cap="none" normalizeH="0" baseline="0" dirty="0" smtClean="0">
                          <a:ln>
                            <a:noFill/>
                          </a:ln>
                          <a:effectLst/>
                          <a:latin typeface="Times New Roman" pitchFamily="18" charset="0"/>
                          <a:cs typeface="Times New Roman" pitchFamily="18" charset="0"/>
                        </a:rPr>
                        <a:t>/</a:t>
                      </a:r>
                      <a:r>
                        <a:rPr kumimoji="0" lang="ru-RU" sz="1400" u="none" strike="noStrike" cap="none" normalizeH="0" baseline="0" dirty="0" err="1" smtClean="0">
                          <a:ln>
                            <a:noFill/>
                          </a:ln>
                          <a:effectLst/>
                          <a:latin typeface="Times New Roman" pitchFamily="18" charset="0"/>
                          <a:cs typeface="Times New Roman" pitchFamily="18" charset="0"/>
                        </a:rPr>
                        <a:t>п</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Наименование платных образовательных услуг в соответствии с программами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Стоимость услуги в месяц (</a:t>
                      </a:r>
                      <a:r>
                        <a:rPr kumimoji="0" lang="ru-RU" sz="1400" u="none" strike="noStrike" cap="none" normalizeH="0" baseline="0" dirty="0" err="1" smtClean="0">
                          <a:ln>
                            <a:noFill/>
                          </a:ln>
                          <a:effectLst/>
                          <a:latin typeface="Times New Roman" pitchFamily="18" charset="0"/>
                          <a:cs typeface="Times New Roman" pitchFamily="18" charset="0"/>
                        </a:rPr>
                        <a:t>руб</a:t>
                      </a:r>
                      <a:r>
                        <a:rPr kumimoji="0" lang="ru-RU" sz="1400" u="none" strike="noStrike" cap="none" normalizeH="0" baseline="0" dirty="0" smtClean="0">
                          <a:ln>
                            <a:noFill/>
                          </a:ln>
                          <a:effectLst/>
                          <a:latin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1</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Информатика в играх и задачах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450 (1-4 классы)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2</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Культура речи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itchFamily="18" charset="0"/>
                          <a:cs typeface="Times New Roman" pitchFamily="18" charset="0"/>
                        </a:rPr>
                        <a:t>450 (1-4 классы)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3</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Художественный труд</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itchFamily="18" charset="0"/>
                          <a:cs typeface="Times New Roman" pitchFamily="18" charset="0"/>
                        </a:rPr>
                        <a:t>450 (1-4 классы)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6465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4</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itchFamily="18" charset="0"/>
                          <a:cs typeface="Times New Roman" pitchFamily="18" charset="0"/>
                        </a:rPr>
                        <a:t>Английский язык для начинающих</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itchFamily="18" charset="0"/>
                          <a:cs typeface="Times New Roman" pitchFamily="18" charset="0"/>
                        </a:rPr>
                        <a:t>480 (1-3 классы)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88032">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smtClean="0">
                          <a:ln>
                            <a:noFill/>
                          </a:ln>
                          <a:effectLst/>
                          <a:latin typeface="Times New Roman" pitchFamily="18" charset="0"/>
                          <a:cs typeface="Times New Roman" pitchFamily="18" charset="0"/>
                        </a:rPr>
                        <a:t>5</a:t>
                      </a:r>
                      <a:endParaRPr kumimoji="0" lang="ru-RU" sz="1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itchFamily="18" charset="0"/>
                          <a:cs typeface="Times New Roman" pitchFamily="18" charset="0"/>
                        </a:rPr>
                        <a:t>Занимательный английский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defRPr/>
                      </a:pPr>
                      <a:r>
                        <a:rPr kumimoji="0" lang="ru-RU" sz="1400" u="none" strike="noStrike" cap="none" normalizeH="0" baseline="0" dirty="0" smtClean="0">
                          <a:ln>
                            <a:noFill/>
                          </a:ln>
                          <a:effectLst/>
                          <a:latin typeface="Times New Roman" pitchFamily="18" charset="0"/>
                          <a:cs typeface="Times New Roman" pitchFamily="18" charset="0"/>
                        </a:rPr>
                        <a:t>480 (3-4 классы)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6</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Трудные вопросы стилистики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550 (8 классы); 650(9,11 классы)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7</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За страницами учебника математики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550 (7-8 классы)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256734">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8</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Школа раннего развития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2800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554730">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Наименование платных (</a:t>
                      </a:r>
                      <a:r>
                        <a:rPr kumimoji="0" lang="ru-RU" sz="1400" u="none" strike="noStrike" cap="none" normalizeH="0" baseline="0" dirty="0" err="1" smtClean="0">
                          <a:ln>
                            <a:noFill/>
                          </a:ln>
                          <a:effectLst/>
                          <a:latin typeface="Times New Roman" pitchFamily="18" charset="0"/>
                          <a:cs typeface="Times New Roman" pitchFamily="18" charset="0"/>
                        </a:rPr>
                        <a:t>необразовательных</a:t>
                      </a:r>
                      <a:r>
                        <a:rPr kumimoji="0" lang="ru-RU" sz="1400" u="none" strike="noStrike" cap="none" normalizeH="0" baseline="0" dirty="0" smtClean="0">
                          <a:ln>
                            <a:noFill/>
                          </a:ln>
                          <a:effectLst/>
                          <a:latin typeface="Times New Roman" pitchFamily="18" charset="0"/>
                          <a:cs typeface="Times New Roman" pitchFamily="18" charset="0"/>
                        </a:rPr>
                        <a:t>) услуг в соответствии с договорами</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419707">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1.</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Обеспечение внутренней безопасности школы</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latin typeface="Times New Roman" pitchFamily="18" charset="0"/>
                          <a:cs typeface="Times New Roman" pitchFamily="18" charset="0"/>
                        </a:rPr>
                        <a:t>200</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bl>
          </a:graphicData>
        </a:graphic>
      </p:graphicFrame>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47</a:t>
            </a:fld>
            <a:endParaRPr lang="ru-RU"/>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algn="ctr" eaLnBrk="1" hangingPunct="1"/>
            <a:r>
              <a:rPr lang="ru-RU" sz="2400" b="1" i="1" dirty="0" smtClean="0">
                <a:latin typeface="Times New Roman" pitchFamily="18" charset="0"/>
                <a:cs typeface="Times New Roman" pitchFamily="18" charset="0"/>
              </a:rPr>
              <a:t>Кадровый состав ОУ на 01.09.2012 года</a:t>
            </a:r>
          </a:p>
        </p:txBody>
      </p:sp>
      <p:sp>
        <p:nvSpPr>
          <p:cNvPr id="44035" name="Rectangle 3"/>
          <p:cNvSpPr>
            <a:spLocks noGrp="1" noChangeArrowheads="1"/>
          </p:cNvSpPr>
          <p:nvPr>
            <p:ph type="body" sz="half" idx="1"/>
          </p:nvPr>
        </p:nvSpPr>
        <p:spPr>
          <a:xfrm>
            <a:off x="571472" y="1357298"/>
            <a:ext cx="7966075" cy="4572032"/>
          </a:xfrm>
        </p:spPr>
        <p:txBody>
          <a:bodyPr>
            <a:normAutofit/>
          </a:bodyPr>
          <a:lstStyle/>
          <a:p>
            <a:pPr eaLnBrk="1" hangingPunct="1">
              <a:lnSpc>
                <a:spcPct val="80000"/>
              </a:lnSpc>
              <a:buFont typeface="Wingdings" pitchFamily="2" charset="2"/>
              <a:buNone/>
            </a:pPr>
            <a:r>
              <a:rPr lang="ru-RU" sz="1800" dirty="0" smtClean="0">
                <a:latin typeface="Times New Roman" pitchFamily="18" charset="0"/>
                <a:cs typeface="Times New Roman" pitchFamily="18" charset="0"/>
              </a:rPr>
              <a:t>Главной фигурой преобразований педагогического процесса в школе является учитель, а условием модернизации образования  - повышение профессионализма, компетентности учителя. Инновационная среда города, района, школы обеспечивает рост профессиональной квалификации педагогических работников. </a:t>
            </a:r>
          </a:p>
          <a:p>
            <a:pPr eaLnBrk="1" hangingPunct="1">
              <a:lnSpc>
                <a:spcPct val="80000"/>
              </a:lnSpc>
              <a:buFont typeface="Wingdings" pitchFamily="2" charset="2"/>
              <a:buNone/>
            </a:pPr>
            <a:endParaRPr lang="ru-RU" sz="1800" dirty="0" smtClean="0">
              <a:latin typeface="Times New Roman" pitchFamily="18" charset="0"/>
              <a:cs typeface="Times New Roman" pitchFamily="18" charset="0"/>
            </a:endParaRP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В 2012-2013 учебном году в школе работало 7 руководящих и 34 педагогических работника, в том числе имеют звания и награды.</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«Заслуженный учитель РФ» - 3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«Отличник народного просвещения» - 3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«Почетный работник общего образования РФ» - 9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«Почетная грамота МО и науки РФ» - 11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Знак «За </a:t>
            </a:r>
            <a:r>
              <a:rPr lang="ru-RU" sz="1800" dirty="0" err="1" smtClean="0">
                <a:latin typeface="Times New Roman" pitchFamily="18" charset="0"/>
                <a:cs typeface="Times New Roman" pitchFamily="18" charset="0"/>
              </a:rPr>
              <a:t>гумманизацию</a:t>
            </a:r>
            <a:r>
              <a:rPr lang="ru-RU" sz="1800" dirty="0" smtClean="0">
                <a:latin typeface="Times New Roman" pitchFamily="18" charset="0"/>
                <a:cs typeface="Times New Roman" pitchFamily="18" charset="0"/>
              </a:rPr>
              <a:t> школы СПб» - 2 чел.</a:t>
            </a:r>
          </a:p>
          <a:p>
            <a:pPr eaLnBrk="1" hangingPunct="1">
              <a:lnSpc>
                <a:spcPct val="80000"/>
              </a:lnSpc>
              <a:buFont typeface="Wingdings" pitchFamily="2" charset="2"/>
              <a:buNone/>
            </a:pPr>
            <a:r>
              <a:rPr lang="ru-RU" sz="1800" dirty="0" smtClean="0">
                <a:latin typeface="Times New Roman" pitchFamily="18" charset="0"/>
                <a:cs typeface="Times New Roman" pitchFamily="18" charset="0"/>
              </a:rPr>
              <a:t>Являются экспертами ЕГЭ 2 учителя (</a:t>
            </a:r>
            <a:r>
              <a:rPr lang="ru-RU" sz="1800" dirty="0" err="1" smtClean="0">
                <a:latin typeface="Times New Roman" pitchFamily="18" charset="0"/>
                <a:cs typeface="Times New Roman" pitchFamily="18" charset="0"/>
              </a:rPr>
              <a:t>Кайгародова</a:t>
            </a:r>
            <a:r>
              <a:rPr lang="ru-RU" sz="1800" dirty="0" smtClean="0">
                <a:latin typeface="Times New Roman" pitchFamily="18" charset="0"/>
                <a:cs typeface="Times New Roman" pitchFamily="18" charset="0"/>
              </a:rPr>
              <a:t> Е.Е., русский язык; Чернышева Е.А., математика).</a:t>
            </a:r>
          </a:p>
          <a:p>
            <a:pPr eaLnBrk="1" hangingPunct="1">
              <a:lnSpc>
                <a:spcPct val="80000"/>
              </a:lnSpc>
              <a:buFont typeface="Wingdings" pitchFamily="2" charset="2"/>
              <a:buNone/>
            </a:pPr>
            <a:endParaRPr lang="ru-RU" sz="1600" dirty="0" smtClean="0"/>
          </a:p>
          <a:p>
            <a:pPr eaLnBrk="1" hangingPunct="1">
              <a:lnSpc>
                <a:spcPct val="80000"/>
              </a:lnSpc>
              <a:buFont typeface="Wingdings" pitchFamily="2" charset="2"/>
              <a:buNone/>
            </a:pPr>
            <a:endParaRPr lang="ru-RU" sz="1600" dirty="0" smtClean="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6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6" name="Номер слайда 5"/>
          <p:cNvSpPr>
            <a:spLocks noGrp="1"/>
          </p:cNvSpPr>
          <p:nvPr>
            <p:ph type="sldNum" sz="quarter" idx="12"/>
          </p:nvPr>
        </p:nvSpPr>
        <p:spPr/>
        <p:txBody>
          <a:bodyPr/>
          <a:lstStyle/>
          <a:p>
            <a:pPr>
              <a:defRPr/>
            </a:pPr>
            <a:fld id="{E65C0D2F-89E0-4DB9-B260-FBE3D26655E0}" type="slidenum">
              <a:rPr lang="ru-RU" smtClean="0"/>
              <a:pPr>
                <a:defRPr/>
              </a:pPr>
              <a:t>48</a:t>
            </a:fld>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i="1" dirty="0" smtClean="0">
                <a:latin typeface="Times New Roman" pitchFamily="18" charset="0"/>
                <a:cs typeface="Times New Roman" pitchFamily="18" charset="0"/>
              </a:rPr>
              <a:t>Группы педагогических работников по стажу:</a:t>
            </a:r>
            <a:endParaRPr lang="ru-RU" sz="2400" i="1" dirty="0">
              <a:latin typeface="Times New Roman" pitchFamily="18" charset="0"/>
              <a:cs typeface="Times New Roman" pitchFamily="18" charset="0"/>
            </a:endParaRPr>
          </a:p>
        </p:txBody>
      </p:sp>
      <p:graphicFrame>
        <p:nvGraphicFramePr>
          <p:cNvPr id="4" name="Object 2"/>
          <p:cNvGraphicFramePr>
            <a:graphicFrameLocks noChangeAspect="1"/>
          </p:cNvGraphicFramePr>
          <p:nvPr/>
        </p:nvGraphicFramePr>
        <p:xfrm>
          <a:off x="1285852" y="1214422"/>
          <a:ext cx="6814540" cy="22460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1"/>
          <p:cNvGraphicFramePr>
            <a:graphicFrameLocks noChangeAspect="1"/>
          </p:cNvGraphicFramePr>
          <p:nvPr/>
        </p:nvGraphicFramePr>
        <p:xfrm>
          <a:off x="1540680" y="4429132"/>
          <a:ext cx="6388906" cy="207170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txBox="1">
            <a:spLocks noChangeArrowheads="1"/>
          </p:cNvSpPr>
          <p:nvPr/>
        </p:nvSpPr>
        <p:spPr>
          <a:xfrm>
            <a:off x="500034" y="3357562"/>
            <a:ext cx="8001000" cy="1216025"/>
          </a:xfrm>
          <a:prstGeom prst="rect">
            <a:avLst/>
          </a:prstGeom>
        </p:spPr>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1"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Группы педагогических работников по возрасту:</a:t>
            </a:r>
          </a:p>
        </p:txBody>
      </p:sp>
      <p:sp>
        <p:nvSpPr>
          <p:cNvPr id="7" name="Номер слайда 6"/>
          <p:cNvSpPr>
            <a:spLocks noGrp="1"/>
          </p:cNvSpPr>
          <p:nvPr>
            <p:ph type="sldNum" sz="quarter" idx="12"/>
          </p:nvPr>
        </p:nvSpPr>
        <p:spPr/>
        <p:txBody>
          <a:bodyPr/>
          <a:lstStyle/>
          <a:p>
            <a:pPr>
              <a:defRPr/>
            </a:pPr>
            <a:fld id="{E65C0D2F-89E0-4DB9-B260-FBE3D26655E0}" type="slidenum">
              <a:rPr lang="ru-RU" smtClean="0"/>
              <a:pPr>
                <a:defRPr/>
              </a:pPr>
              <a:t>49</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000108"/>
            <a:ext cx="8215314" cy="4267200"/>
          </a:xfrm>
        </p:spPr>
        <p:txBody>
          <a:bodyPr/>
          <a:lstStyle/>
          <a:p>
            <a:pPr lvl="0" algn="just">
              <a:buNone/>
            </a:pPr>
            <a:r>
              <a:rPr lang="ru-RU" sz="1800" dirty="0" smtClean="0">
                <a:latin typeface="Times New Roman" pitchFamily="18" charset="0"/>
                <a:cs typeface="Times New Roman" pitchFamily="18" charset="0"/>
              </a:rPr>
              <a:t>  ГБОУ СОШ № 591 — не просто образовательное учреждение, а то пространство, где на протяжении 23 лет дети учатся познавать новое, приобщаться к прекрасному, приобретать нравственные ценности, без которых немыслимо становление личности. Школа находится в правобережной части Невского района, на территории МО №54. Расположенная в спальном районе Санкт-Петербурга, она  стремится сделать процесс обучения и воспитания открытым, демократическим, обращённым к личности каждого ребенка. Кропотливый труд педагогического коллектива, помощь и понимание родителей, стремление обучающихся к знаниям - характерные черты нашей школы.</a:t>
            </a:r>
          </a:p>
          <a:p>
            <a:pPr algn="just">
              <a:buNone/>
            </a:pPr>
            <a:endParaRPr lang="ru-RU" sz="1800" dirty="0" smtClean="0">
              <a:latin typeface="Times New Roman" pitchFamily="18" charset="0"/>
              <a:cs typeface="Times New Roman" pitchFamily="18" charset="0"/>
            </a:endParaRPr>
          </a:p>
          <a:p>
            <a:endParaRPr lang="ru-RU" sz="1800" dirty="0"/>
          </a:p>
        </p:txBody>
      </p:sp>
      <p:sp>
        <p:nvSpPr>
          <p:cNvPr id="2" name="Заголовок 1"/>
          <p:cNvSpPr>
            <a:spLocks noGrp="1"/>
          </p:cNvSpPr>
          <p:nvPr>
            <p:ph type="title"/>
          </p:nvPr>
        </p:nvSpPr>
        <p:spPr>
          <a:xfrm>
            <a:off x="428596" y="0"/>
            <a:ext cx="8229600" cy="1143000"/>
          </a:xfrm>
        </p:spPr>
        <p:txBody>
          <a:bodyPr>
            <a:normAutofit/>
          </a:bodyPr>
          <a:lstStyle/>
          <a:p>
            <a:pPr algn="ctr"/>
            <a:r>
              <a:rPr lang="ru-RU" sz="2400" i="1" dirty="0" smtClean="0">
                <a:solidFill>
                  <a:schemeClr val="tx1"/>
                </a:solidFill>
                <a:latin typeface="Times New Roman" pitchFamily="18" charset="0"/>
                <a:cs typeface="Times New Roman" pitchFamily="18" charset="0"/>
              </a:rPr>
              <a:t>Введение</a:t>
            </a:r>
            <a:endParaRPr lang="ru-RU" sz="2400" i="1" dirty="0">
              <a:solidFill>
                <a:schemeClr val="tx1"/>
              </a:solidFill>
              <a:latin typeface="Times New Roman" pitchFamily="18" charset="0"/>
              <a:cs typeface="Times New Roman" pitchFamily="18" charset="0"/>
            </a:endParaRPr>
          </a:p>
        </p:txBody>
      </p:sp>
      <p:pic>
        <p:nvPicPr>
          <p:cNvPr id="172034" name="Picture 2" descr="C:\Users\WIN7\Desktop\1.jpg"/>
          <p:cNvPicPr>
            <a:picLocks noChangeAspect="1" noChangeArrowheads="1"/>
          </p:cNvPicPr>
          <p:nvPr/>
        </p:nvPicPr>
        <p:blipFill>
          <a:blip r:embed="rId2" cstate="email"/>
          <a:srcRect/>
          <a:stretch>
            <a:fillRect/>
          </a:stretch>
        </p:blipFill>
        <p:spPr bwMode="auto">
          <a:xfrm>
            <a:off x="4714876" y="3500438"/>
            <a:ext cx="3824404" cy="2970470"/>
          </a:xfrm>
          <a:prstGeom prst="rect">
            <a:avLst/>
          </a:prstGeom>
          <a:noFill/>
          <a:effectLst>
            <a:softEdge rad="317500"/>
          </a:effectLst>
        </p:spPr>
      </p:pic>
      <p:sp>
        <p:nvSpPr>
          <p:cNvPr id="5" name="Содержимое 2"/>
          <p:cNvSpPr txBox="1">
            <a:spLocks/>
          </p:cNvSpPr>
          <p:nvPr/>
        </p:nvSpPr>
        <p:spPr>
          <a:xfrm>
            <a:off x="357158" y="2500306"/>
            <a:ext cx="8229600" cy="4525963"/>
          </a:xfrm>
          <a:prstGeom prst="rect">
            <a:avLst/>
          </a:prstGeom>
        </p:spPr>
        <p:txBody>
          <a:bodyPr vert="horz">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endParaRPr kumimoji="0" lang="ru-RU"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5</a:t>
            </a:fld>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285720" y="500042"/>
            <a:ext cx="8001000" cy="1028700"/>
          </a:xfrm>
        </p:spPr>
        <p:txBody>
          <a:bodyPr>
            <a:normAutofit/>
          </a:bodyPr>
          <a:lstStyle/>
          <a:p>
            <a:pPr algn="ctr" eaLnBrk="1" hangingPunct="1">
              <a:buFont typeface="Wingdings" pitchFamily="2" charset="2"/>
              <a:buNone/>
            </a:pPr>
            <a:r>
              <a:rPr lang="ru-RU" sz="2400" b="1" i="1" dirty="0" smtClean="0">
                <a:latin typeface="Times New Roman" pitchFamily="18" charset="0"/>
                <a:cs typeface="Times New Roman" pitchFamily="18" charset="0"/>
              </a:rPr>
              <a:t>Группы педагогических работников по образованию:</a:t>
            </a:r>
          </a:p>
        </p:txBody>
      </p:sp>
      <p:sp>
        <p:nvSpPr>
          <p:cNvPr id="46084" name="Rectangle 6"/>
          <p:cNvSpPr>
            <a:spLocks noChangeArrowheads="1"/>
          </p:cNvSpPr>
          <p:nvPr/>
        </p:nvSpPr>
        <p:spPr bwMode="auto">
          <a:xfrm>
            <a:off x="0" y="2414588"/>
            <a:ext cx="9144000" cy="0"/>
          </a:xfrm>
          <a:prstGeom prst="rect">
            <a:avLst/>
          </a:prstGeom>
          <a:noFill/>
          <a:ln w="9525">
            <a:noFill/>
            <a:miter lim="800000"/>
            <a:headEnd/>
            <a:tailEnd/>
          </a:ln>
        </p:spPr>
        <p:txBody>
          <a:bodyPr wrap="none" anchor="ctr">
            <a:spAutoFit/>
          </a:bodyPr>
          <a:lstStyle/>
          <a:p>
            <a:endParaRPr lang="ru-RU"/>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625" name="Object 1"/>
          <p:cNvGraphicFramePr>
            <a:graphicFrameLocks noChangeAspect="1"/>
          </p:cNvGraphicFramePr>
          <p:nvPr/>
        </p:nvGraphicFramePr>
        <p:xfrm>
          <a:off x="793262" y="1142984"/>
          <a:ext cx="7156032" cy="2574974"/>
        </p:xfrm>
        <a:graphic>
          <a:graphicData uri="http://schemas.openxmlformats.org/presentationml/2006/ole">
            <p:oleObj spid="_x0000_s26625" name="Диаграмма" r:id="rId3" imgW="4562541" imgH="1638227" progId="MSGraph.Chart.8">
              <p:embed/>
            </p:oleObj>
          </a:graphicData>
        </a:graphic>
      </p:graphicFrame>
      <p:sp>
        <p:nvSpPr>
          <p:cNvPr id="6" name="Rectangle 2"/>
          <p:cNvSpPr>
            <a:spLocks noChangeArrowheads="1"/>
          </p:cNvSpPr>
          <p:nvPr/>
        </p:nvSpPr>
        <p:spPr bwMode="auto">
          <a:xfrm>
            <a:off x="152400" y="152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 name="Прямоугольник 7"/>
          <p:cNvSpPr/>
          <p:nvPr/>
        </p:nvSpPr>
        <p:spPr>
          <a:xfrm>
            <a:off x="428596" y="3714752"/>
            <a:ext cx="8143932" cy="461665"/>
          </a:xfrm>
          <a:prstGeom prst="rect">
            <a:avLst/>
          </a:prstGeom>
        </p:spPr>
        <p:txBody>
          <a:bodyPr wrap="square">
            <a:spAutoFit/>
          </a:bodyPr>
          <a:lstStyle/>
          <a:p>
            <a:pPr algn="ctr" eaLnBrk="1" hangingPunct="1">
              <a:buFont typeface="Wingdings" pitchFamily="2" charset="2"/>
              <a:buNone/>
            </a:pPr>
            <a:r>
              <a:rPr lang="ru-RU" sz="2400" b="1" i="1" dirty="0" smtClean="0">
                <a:latin typeface="Times New Roman" pitchFamily="18" charset="0"/>
                <a:cs typeface="Times New Roman" pitchFamily="18" charset="0"/>
              </a:rPr>
              <a:t>Группы педагогических работников по квалификации:</a:t>
            </a:r>
          </a:p>
        </p:txBody>
      </p:sp>
      <p:graphicFrame>
        <p:nvGraphicFramePr>
          <p:cNvPr id="2" name="Object 2"/>
          <p:cNvGraphicFramePr>
            <a:graphicFrameLocks noChangeAspect="1"/>
          </p:cNvGraphicFramePr>
          <p:nvPr/>
        </p:nvGraphicFramePr>
        <p:xfrm>
          <a:off x="296817" y="3929066"/>
          <a:ext cx="8137567" cy="2928934"/>
        </p:xfrm>
        <a:graphic>
          <a:graphicData uri="http://schemas.openxmlformats.org/presentationml/2006/ole">
            <p:oleObj spid="_x0000_s26626" name="Диаграмма" r:id="rId4" imgW="4562541" imgH="1638227" progId="MSGraph.Chart.8">
              <p:embed/>
            </p:oleObj>
          </a:graphicData>
        </a:graphic>
      </p:graphicFrame>
      <p:sp>
        <p:nvSpPr>
          <p:cNvPr id="9" name="Номер слайда 8"/>
          <p:cNvSpPr>
            <a:spLocks noGrp="1"/>
          </p:cNvSpPr>
          <p:nvPr>
            <p:ph type="sldNum" sz="quarter" idx="12"/>
          </p:nvPr>
        </p:nvSpPr>
        <p:spPr/>
        <p:txBody>
          <a:bodyPr/>
          <a:lstStyle/>
          <a:p>
            <a:pPr>
              <a:defRPr/>
            </a:pPr>
            <a:fld id="{55FFFF87-47F9-4AE3-8C97-3A4F2DC666DE}" type="slidenum">
              <a:rPr lang="ru-RU" smtClean="0"/>
              <a:pPr>
                <a:defRPr/>
              </a:pPr>
              <a:t>50</a:t>
            </a:fld>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571744"/>
            <a:ext cx="8001000" cy="1216025"/>
          </a:xfrm>
        </p:spPr>
        <p:txBody>
          <a:bodyPr>
            <a:noAutofit/>
          </a:bodyPr>
          <a:lstStyle/>
          <a:p>
            <a:pPr algn="ctr"/>
            <a:r>
              <a:rPr lang="ru-RU" sz="2400" i="1" dirty="0" smtClean="0">
                <a:solidFill>
                  <a:schemeClr val="tx1"/>
                </a:solidFill>
                <a:latin typeface="Times New Roman" pitchFamily="18" charset="0"/>
                <a:cs typeface="Times New Roman" pitchFamily="18" charset="0"/>
              </a:rPr>
              <a:t>Повышение квалификации педагогического коллектива в 2012/2013 учебном году</a:t>
            </a:r>
            <a:endParaRPr lang="ru-RU" sz="2400" i="1" dirty="0">
              <a:solidFill>
                <a:schemeClr val="tx1"/>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E65C0D2F-89E0-4DB9-B260-FBE3D26655E0}" type="slidenum">
              <a:rPr lang="ru-RU" smtClean="0"/>
              <a:pPr>
                <a:defRPr/>
              </a:pPr>
              <a:t>51</a:t>
            </a:fld>
            <a:endParaRPr lang="ru-RU"/>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i="1" dirty="0" smtClean="0"/>
              <a:t> </a:t>
            </a:r>
            <a:endParaRPr lang="ru-RU" sz="2800" i="1" dirty="0"/>
          </a:p>
        </p:txBody>
      </p:sp>
      <p:graphicFrame>
        <p:nvGraphicFramePr>
          <p:cNvPr id="4" name="Таблица 3"/>
          <p:cNvGraphicFramePr>
            <a:graphicFrameLocks noGrp="1"/>
          </p:cNvGraphicFramePr>
          <p:nvPr/>
        </p:nvGraphicFramePr>
        <p:xfrm>
          <a:off x="214282" y="285728"/>
          <a:ext cx="8786873" cy="6429421"/>
        </p:xfrm>
        <a:graphic>
          <a:graphicData uri="http://schemas.openxmlformats.org/drawingml/2006/table">
            <a:tbl>
              <a:tblPr>
                <a:tableStyleId>{35758FB7-9AC5-4552-8A53-C91805E547FA}</a:tableStyleId>
              </a:tblPr>
              <a:tblGrid>
                <a:gridCol w="1296424"/>
                <a:gridCol w="2592848"/>
                <a:gridCol w="2948644"/>
                <a:gridCol w="1234578"/>
                <a:gridCol w="714379"/>
              </a:tblGrid>
              <a:tr h="886065">
                <a:tc>
                  <a:txBody>
                    <a:bodyPr/>
                    <a:lstStyle/>
                    <a:p>
                      <a:pPr algn="ctr">
                        <a:lnSpc>
                          <a:spcPct val="115000"/>
                        </a:lnSpc>
                        <a:spcAft>
                          <a:spcPts val="0"/>
                        </a:spcAft>
                      </a:pPr>
                      <a:r>
                        <a:rPr lang="ru-RU" sz="1100" dirty="0" smtClean="0">
                          <a:latin typeface="Times New Roman" pitchFamily="18" charset="0"/>
                          <a:cs typeface="Times New Roman" pitchFamily="18" charset="0"/>
                        </a:rPr>
                        <a:t>№ </a:t>
                      </a:r>
                      <a:r>
                        <a:rPr lang="ru-RU" sz="1100" dirty="0" err="1" smtClean="0">
                          <a:latin typeface="Times New Roman" pitchFamily="18" charset="0"/>
                          <a:cs typeface="Times New Roman" pitchFamily="18" charset="0"/>
                        </a:rPr>
                        <a:t>п</a:t>
                      </a:r>
                      <a:r>
                        <a:rPr lang="ru-RU" sz="1100" dirty="0" smtClean="0">
                          <a:latin typeface="Times New Roman" pitchFamily="18" charset="0"/>
                          <a:cs typeface="Times New Roman" pitchFamily="18" charset="0"/>
                        </a:rPr>
                        <a:t>/</a:t>
                      </a:r>
                      <a:r>
                        <a:rPr lang="ru-RU" sz="1100" dirty="0" err="1" smtClean="0">
                          <a:latin typeface="Times New Roman" pitchFamily="18" charset="0"/>
                          <a:cs typeface="Times New Roman" pitchFamily="18" charset="0"/>
                        </a:rPr>
                        <a:t>п</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Ф.И.О учителя</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Место  проведения курсов</a:t>
                      </a:r>
                    </a:p>
                    <a:p>
                      <a:pPr algn="ctr">
                        <a:lnSpc>
                          <a:spcPct val="115000"/>
                        </a:lnSpc>
                        <a:spcAft>
                          <a:spcPts val="0"/>
                        </a:spcAft>
                      </a:pPr>
                      <a:r>
                        <a:rPr lang="ru-RU" sz="1100" dirty="0">
                          <a:latin typeface="Times New Roman" pitchFamily="18" charset="0"/>
                          <a:cs typeface="Times New Roman" pitchFamily="18" charset="0"/>
                        </a:rPr>
                        <a:t>Название</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a:latin typeface="Times New Roman" pitchFamily="18" charset="0"/>
                          <a:cs typeface="Times New Roman" pitchFamily="18" charset="0"/>
                        </a:rPr>
                        <a:t>Кол-во часов</a:t>
                      </a:r>
                      <a:endParaRPr lang="ru-RU" sz="110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a:latin typeface="Times New Roman" pitchFamily="18" charset="0"/>
                          <a:cs typeface="Times New Roman" pitchFamily="18" charset="0"/>
                        </a:rPr>
                        <a:t>Год прохождения</a:t>
                      </a:r>
                      <a:endParaRPr lang="ru-RU" sz="1100">
                        <a:latin typeface="Times New Roman" pitchFamily="18" charset="0"/>
                        <a:ea typeface="Calibri"/>
                        <a:cs typeface="Times New Roman" pitchFamily="18" charset="0"/>
                      </a:endParaRPr>
                    </a:p>
                  </a:txBody>
                  <a:tcPr marL="24541" marR="24541" marT="0" marB="0"/>
                </a:tc>
              </a:tr>
              <a:tr h="812894">
                <a:tc>
                  <a:txBody>
                    <a:bodyPr/>
                    <a:lstStyle/>
                    <a:p>
                      <a:pPr algn="ctr">
                        <a:lnSpc>
                          <a:spcPct val="115000"/>
                        </a:lnSpc>
                        <a:spcAft>
                          <a:spcPts val="0"/>
                        </a:spcAft>
                      </a:pPr>
                      <a:r>
                        <a:rPr lang="ru-RU" sz="1100" dirty="0">
                          <a:latin typeface="Times New Roman" pitchFamily="18" charset="0"/>
                          <a:cs typeface="Times New Roman" pitchFamily="18" charset="0"/>
                        </a:rPr>
                        <a:t>1.</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err="1">
                          <a:latin typeface="Times New Roman" pitchFamily="18" charset="0"/>
                          <a:cs typeface="Times New Roman" pitchFamily="18" charset="0"/>
                        </a:rPr>
                        <a:t>Чепёлкина</a:t>
                      </a:r>
                      <a:r>
                        <a:rPr lang="ru-RU" sz="1100" dirty="0">
                          <a:latin typeface="Times New Roman" pitchFamily="18" charset="0"/>
                          <a:cs typeface="Times New Roman" pitchFamily="18" charset="0"/>
                        </a:rPr>
                        <a:t> Л.П.</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Институт развития образования по программе «Современный </a:t>
                      </a:r>
                      <a:r>
                        <a:rPr lang="ru-RU" sz="1100" dirty="0" smtClean="0">
                          <a:latin typeface="Times New Roman" pitchFamily="18" charset="0"/>
                          <a:cs typeface="Times New Roman" pitchFamily="18" charset="0"/>
                        </a:rPr>
                        <a:t>образовательный </a:t>
                      </a:r>
                      <a:r>
                        <a:rPr lang="ru-RU" sz="1100" dirty="0">
                          <a:latin typeface="Times New Roman" pitchFamily="18" charset="0"/>
                          <a:cs typeface="Times New Roman" pitchFamily="18" charset="0"/>
                        </a:rPr>
                        <a:t>менеджмент»</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108</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4541" marR="24541" marT="0" marB="0"/>
                </a:tc>
              </a:tr>
              <a:tr h="812894">
                <a:tc rowSpan="2">
                  <a:txBody>
                    <a:bodyPr/>
                    <a:lstStyle/>
                    <a:p>
                      <a:pPr algn="ctr">
                        <a:lnSpc>
                          <a:spcPct val="115000"/>
                        </a:lnSpc>
                        <a:spcAft>
                          <a:spcPts val="0"/>
                        </a:spcAft>
                      </a:pPr>
                      <a:r>
                        <a:rPr lang="ru-RU" sz="1100" dirty="0">
                          <a:latin typeface="Times New Roman" pitchFamily="18" charset="0"/>
                          <a:cs typeface="Times New Roman" pitchFamily="18" charset="0"/>
                        </a:rPr>
                        <a:t>2.</a:t>
                      </a:r>
                      <a:endParaRPr lang="ru-RU" sz="1100" dirty="0">
                        <a:latin typeface="Times New Roman" pitchFamily="18" charset="0"/>
                        <a:ea typeface="Calibri"/>
                        <a:cs typeface="Times New Roman" pitchFamily="18" charset="0"/>
                      </a:endParaRPr>
                    </a:p>
                  </a:txBody>
                  <a:tcPr marL="24541" marR="24541" marT="0" marB="0"/>
                </a:tc>
                <a:tc rowSpan="2">
                  <a:txBody>
                    <a:bodyPr/>
                    <a:lstStyle/>
                    <a:p>
                      <a:pPr algn="ctr">
                        <a:lnSpc>
                          <a:spcPct val="115000"/>
                        </a:lnSpc>
                        <a:spcAft>
                          <a:spcPts val="0"/>
                        </a:spcAft>
                      </a:pPr>
                      <a:r>
                        <a:rPr lang="ru-RU" sz="1100" dirty="0" err="1">
                          <a:latin typeface="Times New Roman" pitchFamily="18" charset="0"/>
                          <a:cs typeface="Times New Roman" pitchFamily="18" charset="0"/>
                        </a:rPr>
                        <a:t>Клюкина</a:t>
                      </a:r>
                      <a:r>
                        <a:rPr lang="ru-RU" sz="1100" dirty="0">
                          <a:latin typeface="Times New Roman" pitchFamily="18" charset="0"/>
                          <a:cs typeface="Times New Roman" pitchFamily="18" charset="0"/>
                        </a:rPr>
                        <a:t> Н.А.</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Институт развития образования по программе «Современный образовательный менеджмент»</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108</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4541" marR="24541" marT="0" marB="0"/>
                </a:tc>
              </a:tr>
              <a:tr h="531639">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latin typeface="Times New Roman" pitchFamily="18" charset="0"/>
                          <a:cs typeface="Times New Roman" pitchFamily="18" charset="0"/>
                        </a:rPr>
                        <a:t>РЦИОК «Использование </a:t>
                      </a:r>
                      <a:r>
                        <a:rPr lang="ru-RU" sz="1100" dirty="0" err="1">
                          <a:latin typeface="Times New Roman" pitchFamily="18" charset="0"/>
                          <a:cs typeface="Times New Roman" pitchFamily="18" charset="0"/>
                        </a:rPr>
                        <a:t>мультимедийных</a:t>
                      </a:r>
                      <a:r>
                        <a:rPr lang="ru-RU" sz="1100" dirty="0">
                          <a:latin typeface="Times New Roman" pitchFamily="18" charset="0"/>
                          <a:cs typeface="Times New Roman" pitchFamily="18" charset="0"/>
                        </a:rPr>
                        <a:t> презентаций в ОУ»</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24</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2013</a:t>
                      </a:r>
                      <a:endParaRPr lang="ru-RU" sz="1100" dirty="0">
                        <a:latin typeface="Times New Roman" pitchFamily="18" charset="0"/>
                        <a:ea typeface="Calibri"/>
                        <a:cs typeface="Times New Roman" pitchFamily="18" charset="0"/>
                      </a:endParaRPr>
                    </a:p>
                  </a:txBody>
                  <a:tcPr marL="24541" marR="24541" marT="0" marB="0"/>
                </a:tc>
              </a:tr>
              <a:tr h="812894">
                <a:tc>
                  <a:txBody>
                    <a:bodyPr/>
                    <a:lstStyle/>
                    <a:p>
                      <a:pPr algn="ctr">
                        <a:lnSpc>
                          <a:spcPct val="115000"/>
                        </a:lnSpc>
                        <a:spcAft>
                          <a:spcPts val="0"/>
                        </a:spcAft>
                      </a:pPr>
                      <a:r>
                        <a:rPr lang="ru-RU" sz="1100">
                          <a:latin typeface="Times New Roman" pitchFamily="18" charset="0"/>
                          <a:cs typeface="Times New Roman" pitchFamily="18" charset="0"/>
                        </a:rPr>
                        <a:t>3.</a:t>
                      </a:r>
                      <a:endParaRPr lang="ru-RU" sz="110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a:latin typeface="Times New Roman" pitchFamily="18" charset="0"/>
                          <a:cs typeface="Times New Roman" pitchFamily="18" charset="0"/>
                        </a:rPr>
                        <a:t>Чернышева Е.А.</a:t>
                      </a:r>
                      <a:endParaRPr lang="ru-RU" sz="110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Институт развития образования по программе «Современный образовательный менеджмент»</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a:latin typeface="Times New Roman" pitchFamily="18" charset="0"/>
                          <a:cs typeface="Times New Roman" pitchFamily="18" charset="0"/>
                        </a:rPr>
                        <a:t>108</a:t>
                      </a:r>
                      <a:endParaRPr lang="ru-RU" sz="110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2013</a:t>
                      </a:r>
                      <a:endParaRPr lang="ru-RU" sz="1100" dirty="0">
                        <a:latin typeface="Times New Roman" pitchFamily="18" charset="0"/>
                        <a:ea typeface="Calibri"/>
                        <a:cs typeface="Times New Roman" pitchFamily="18" charset="0"/>
                      </a:endParaRPr>
                    </a:p>
                  </a:txBody>
                  <a:tcPr marL="24541" marR="24541" marT="0" marB="0"/>
                </a:tc>
              </a:tr>
              <a:tr h="978118">
                <a:tc rowSpan="3">
                  <a:txBody>
                    <a:bodyPr/>
                    <a:lstStyle/>
                    <a:p>
                      <a:pPr algn="ctr">
                        <a:lnSpc>
                          <a:spcPct val="115000"/>
                        </a:lnSpc>
                        <a:spcAft>
                          <a:spcPts val="0"/>
                        </a:spcAft>
                      </a:pPr>
                      <a:r>
                        <a:rPr lang="ru-RU" sz="1100">
                          <a:latin typeface="Times New Roman" pitchFamily="18" charset="0"/>
                          <a:cs typeface="Times New Roman" pitchFamily="18" charset="0"/>
                        </a:rPr>
                        <a:t>4.</a:t>
                      </a:r>
                      <a:endParaRPr lang="ru-RU" sz="1100">
                        <a:latin typeface="Times New Roman" pitchFamily="18" charset="0"/>
                        <a:ea typeface="Calibri"/>
                        <a:cs typeface="Times New Roman" pitchFamily="18" charset="0"/>
                      </a:endParaRPr>
                    </a:p>
                  </a:txBody>
                  <a:tcPr marL="24541" marR="24541" marT="0" marB="0"/>
                </a:tc>
                <a:tc rowSpan="3">
                  <a:txBody>
                    <a:bodyPr/>
                    <a:lstStyle/>
                    <a:p>
                      <a:pPr algn="ctr">
                        <a:lnSpc>
                          <a:spcPct val="115000"/>
                        </a:lnSpc>
                        <a:spcAft>
                          <a:spcPts val="0"/>
                        </a:spcAft>
                      </a:pPr>
                      <a:r>
                        <a:rPr lang="ru-RU" sz="1100">
                          <a:latin typeface="Times New Roman" pitchFamily="18" charset="0"/>
                          <a:cs typeface="Times New Roman" pitchFamily="18" charset="0"/>
                        </a:rPr>
                        <a:t>Новикович. Е.В</a:t>
                      </a:r>
                      <a:endParaRPr lang="ru-RU" sz="110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РГПУ им А.И.Герцена(второе высшее  образование) по направлению «Менеджмент организации» специализация «Управление образованием»</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790</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a:latin typeface="Times New Roman" pitchFamily="18" charset="0"/>
                          <a:cs typeface="Times New Roman" pitchFamily="18" charset="0"/>
                        </a:rPr>
                        <a:t>2010-2013</a:t>
                      </a:r>
                      <a:endParaRPr lang="ru-RU" sz="1100">
                        <a:latin typeface="Times New Roman" pitchFamily="18" charset="0"/>
                        <a:ea typeface="Calibri"/>
                        <a:cs typeface="Times New Roman" pitchFamily="18" charset="0"/>
                      </a:endParaRPr>
                    </a:p>
                  </a:txBody>
                  <a:tcPr marL="24541" marR="24541" marT="0" marB="0"/>
                </a:tc>
              </a:tr>
              <a:tr h="531639">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latin typeface="Times New Roman" pitchFamily="18" charset="0"/>
                          <a:cs typeface="Times New Roman" pitchFamily="18" charset="0"/>
                        </a:rPr>
                        <a:t>АППО «Психологическая поддержка детей и подростков»</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72</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en-US" sz="1100" dirty="0">
                          <a:latin typeface="Times New Roman" pitchFamily="18" charset="0"/>
                          <a:cs typeface="Times New Roman" pitchFamily="18" charset="0"/>
                        </a:rPr>
                        <a:t>XI</a:t>
                      </a:r>
                      <a:r>
                        <a:rPr lang="ru-RU" sz="1100" dirty="0">
                          <a:latin typeface="Times New Roman" pitchFamily="18" charset="0"/>
                          <a:cs typeface="Times New Roman" pitchFamily="18" charset="0"/>
                        </a:rPr>
                        <a:t> 2012</a:t>
                      </a:r>
                      <a:endParaRPr lang="ru-RU" sz="1100" dirty="0">
                        <a:latin typeface="Times New Roman" pitchFamily="18" charset="0"/>
                        <a:ea typeface="Calibri"/>
                        <a:cs typeface="Times New Roman" pitchFamily="18" charset="0"/>
                      </a:endParaRPr>
                    </a:p>
                  </a:txBody>
                  <a:tcPr marL="24541" marR="24541" marT="0" marB="0"/>
                </a:tc>
              </a:tr>
              <a:tr h="1063278">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a:latin typeface="Times New Roman" pitchFamily="18" charset="0"/>
                          <a:cs typeface="Times New Roman" pitchFamily="18" charset="0"/>
                        </a:rPr>
                        <a:t>ИМЦ Невского района СПБ «Технологии подготовки обучающихся 11-х классов к выпускному экзамену по обществознанию в формате ЕГЭ»</a:t>
                      </a:r>
                      <a:endParaRPr lang="ru-RU" sz="110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18</a:t>
                      </a:r>
                      <a:endParaRPr lang="ru-RU" sz="1100" dirty="0">
                        <a:latin typeface="Times New Roman" pitchFamily="18" charset="0"/>
                        <a:ea typeface="Calibri"/>
                        <a:cs typeface="Times New Roman" pitchFamily="18" charset="0"/>
                      </a:endParaRPr>
                    </a:p>
                  </a:txBody>
                  <a:tcPr marL="24541" marR="24541" marT="0" marB="0"/>
                </a:tc>
                <a:tc>
                  <a:txBody>
                    <a:bodyPr/>
                    <a:lstStyle/>
                    <a:p>
                      <a:pPr algn="ctr">
                        <a:lnSpc>
                          <a:spcPct val="115000"/>
                        </a:lnSpc>
                        <a:spcAft>
                          <a:spcPts val="0"/>
                        </a:spcAft>
                      </a:pPr>
                      <a:r>
                        <a:rPr lang="ru-RU" sz="1100" dirty="0">
                          <a:latin typeface="Times New Roman" pitchFamily="18" charset="0"/>
                          <a:cs typeface="Times New Roman" pitchFamily="18" charset="0"/>
                        </a:rPr>
                        <a:t>2013</a:t>
                      </a:r>
                      <a:endParaRPr lang="ru-RU" sz="1100" dirty="0">
                        <a:latin typeface="Times New Roman" pitchFamily="18" charset="0"/>
                        <a:ea typeface="Calibri"/>
                        <a:cs typeface="Times New Roman" pitchFamily="18" charset="0"/>
                      </a:endParaRPr>
                    </a:p>
                  </a:txBody>
                  <a:tcPr marL="24541" marR="24541" marT="0" marB="0"/>
                </a:tc>
              </a:tr>
            </a:tbl>
          </a:graphicData>
        </a:graphic>
      </p:graphicFrame>
      <p:sp>
        <p:nvSpPr>
          <p:cNvPr id="5" name="Номер слайда 4"/>
          <p:cNvSpPr>
            <a:spLocks noGrp="1"/>
          </p:cNvSpPr>
          <p:nvPr>
            <p:ph type="sldNum" sz="quarter" idx="12"/>
          </p:nvPr>
        </p:nvSpPr>
        <p:spPr/>
        <p:txBody>
          <a:bodyPr/>
          <a:lstStyle/>
          <a:p>
            <a:pPr>
              <a:defRPr/>
            </a:pPr>
            <a:fld id="{E65C0D2F-89E0-4DB9-B260-FBE3D26655E0}" type="slidenum">
              <a:rPr lang="ru-RU" smtClean="0"/>
              <a:pPr>
                <a:defRPr/>
              </a:pPr>
              <a:t>52</a:t>
            </a:fld>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0" y="571480"/>
          <a:ext cx="8643997" cy="6221524"/>
        </p:xfrm>
        <a:graphic>
          <a:graphicData uri="http://schemas.openxmlformats.org/drawingml/2006/table">
            <a:tbl>
              <a:tblPr>
                <a:tableStyleId>{35758FB7-9AC5-4552-8A53-C91805E547FA}</a:tableStyleId>
              </a:tblPr>
              <a:tblGrid>
                <a:gridCol w="1162218"/>
                <a:gridCol w="2832907"/>
                <a:gridCol w="2728963"/>
                <a:gridCol w="1216330"/>
                <a:gridCol w="703579"/>
              </a:tblGrid>
              <a:tr h="823516">
                <a:tc>
                  <a:txBody>
                    <a:bodyPr/>
                    <a:lstStyle/>
                    <a:p>
                      <a:pPr algn="ctr">
                        <a:lnSpc>
                          <a:spcPct val="115000"/>
                        </a:lnSpc>
                        <a:spcAft>
                          <a:spcPts val="0"/>
                        </a:spcAft>
                      </a:pPr>
                      <a:r>
                        <a:rPr lang="ru-RU" sz="1100" dirty="0">
                          <a:latin typeface="Times New Roman" pitchFamily="18" charset="0"/>
                          <a:cs typeface="Times New Roman" pitchFamily="18" charset="0"/>
                        </a:rPr>
                        <a:t>5.</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err="1">
                          <a:latin typeface="Times New Roman" pitchFamily="18" charset="0"/>
                          <a:cs typeface="Times New Roman" pitchFamily="18" charset="0"/>
                        </a:rPr>
                        <a:t>Питькина</a:t>
                      </a:r>
                      <a:r>
                        <a:rPr lang="ru-RU" sz="1100" dirty="0">
                          <a:latin typeface="Times New Roman" pitchFamily="18" charset="0"/>
                          <a:cs typeface="Times New Roman" pitchFamily="18" charset="0"/>
                        </a:rPr>
                        <a:t> А.С.</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ИМЦ Невского района СПБ «Система упражнений, формирующих ключевые умения, проверяемые по английскому языку в формате ЕГЭ»</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26</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3735" marR="23735" marT="0" marB="0"/>
                </a:tc>
              </a:tr>
              <a:tr h="448616">
                <a:tc>
                  <a:txBody>
                    <a:bodyPr/>
                    <a:lstStyle/>
                    <a:p>
                      <a:pPr algn="ctr">
                        <a:lnSpc>
                          <a:spcPct val="115000"/>
                        </a:lnSpc>
                        <a:spcAft>
                          <a:spcPts val="0"/>
                        </a:spcAft>
                      </a:pPr>
                      <a:r>
                        <a:rPr lang="ru-RU" sz="1100">
                          <a:latin typeface="Times New Roman" pitchFamily="18" charset="0"/>
                          <a:cs typeface="Times New Roman" pitchFamily="18" charset="0"/>
                        </a:rPr>
                        <a:t>6.</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Григорьева Л.Н.</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ИМЦ Невского района СПБ «Методика подготовки учащихся к ЕГЭ по физике. Решение заданий части В и С»</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36</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3735" marR="23735" marT="0" marB="0"/>
                </a:tc>
              </a:tr>
              <a:tr h="363940">
                <a:tc rowSpan="3">
                  <a:txBody>
                    <a:bodyPr/>
                    <a:lstStyle/>
                    <a:p>
                      <a:pPr algn="ctr">
                        <a:lnSpc>
                          <a:spcPct val="115000"/>
                        </a:lnSpc>
                        <a:spcAft>
                          <a:spcPts val="0"/>
                        </a:spcAft>
                      </a:pPr>
                      <a:r>
                        <a:rPr lang="ru-RU" sz="1100" dirty="0">
                          <a:latin typeface="Times New Roman" pitchFamily="18" charset="0"/>
                          <a:cs typeface="Times New Roman" pitchFamily="18" charset="0"/>
                        </a:rPr>
                        <a:t>7.</a:t>
                      </a:r>
                      <a:endParaRPr lang="ru-RU" sz="1100" dirty="0">
                        <a:latin typeface="Times New Roman" pitchFamily="18" charset="0"/>
                        <a:ea typeface="Calibri"/>
                        <a:cs typeface="Times New Roman" pitchFamily="18" charset="0"/>
                      </a:endParaRPr>
                    </a:p>
                  </a:txBody>
                  <a:tcPr marL="23735" marR="23735" marT="0" marB="0"/>
                </a:tc>
                <a:tc rowSpan="3">
                  <a:txBody>
                    <a:bodyPr/>
                    <a:lstStyle/>
                    <a:p>
                      <a:pPr algn="ctr">
                        <a:lnSpc>
                          <a:spcPct val="115000"/>
                        </a:lnSpc>
                        <a:spcAft>
                          <a:spcPts val="0"/>
                        </a:spcAft>
                      </a:pPr>
                      <a:r>
                        <a:rPr lang="ru-RU" sz="1100" dirty="0" err="1">
                          <a:latin typeface="Times New Roman" pitchFamily="18" charset="0"/>
                          <a:cs typeface="Times New Roman" pitchFamily="18" charset="0"/>
                        </a:rPr>
                        <a:t>Гнедич</a:t>
                      </a:r>
                      <a:r>
                        <a:rPr lang="ru-RU" sz="1100" dirty="0">
                          <a:latin typeface="Times New Roman" pitchFamily="18" charset="0"/>
                          <a:cs typeface="Times New Roman" pitchFamily="18" charset="0"/>
                        </a:rPr>
                        <a:t> О.Н.</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ИМЦ Невского района СПБ «Реализация ФГОС основного общего образования по биологии»</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36</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3735" marR="23735" marT="0" marB="0"/>
                </a:tc>
              </a:tr>
              <a:tr h="42459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latin typeface="Times New Roman" pitchFamily="18" charset="0"/>
                          <a:cs typeface="Times New Roman" pitchFamily="18" charset="0"/>
                        </a:rPr>
                        <a:t>ИМЦ Невского района СПБ  «Технология подготовки обучающихся по биологии в формате ЕГЭ»</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18</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3735" marR="23735" marT="0" marB="0"/>
                </a:tc>
              </a:tr>
              <a:tr h="556072">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100" dirty="0">
                          <a:latin typeface="Times New Roman" pitchFamily="18" charset="0"/>
                          <a:cs typeface="Times New Roman" pitchFamily="18" charset="0"/>
                        </a:rPr>
                        <a:t>ИМЦ Невского района СПБ  </a:t>
                      </a:r>
                    </a:p>
                    <a:p>
                      <a:pPr algn="ctr">
                        <a:lnSpc>
                          <a:spcPct val="115000"/>
                        </a:lnSpc>
                        <a:spcAft>
                          <a:spcPts val="0"/>
                        </a:spcAft>
                      </a:pPr>
                      <a:r>
                        <a:rPr lang="ru-RU" sz="1100" dirty="0">
                          <a:latin typeface="Times New Roman" pitchFamily="18" charset="0"/>
                          <a:cs typeface="Times New Roman" pitchFamily="18" charset="0"/>
                        </a:rPr>
                        <a:t>«Основы педагогической  диагностики в процессе анализа профессиональной деятельности учителя»</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36</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2013</a:t>
                      </a:r>
                      <a:endParaRPr lang="ru-RU" sz="1100" dirty="0">
                        <a:latin typeface="Times New Roman" pitchFamily="18" charset="0"/>
                        <a:ea typeface="Calibri"/>
                        <a:cs typeface="Times New Roman" pitchFamily="18" charset="0"/>
                      </a:endParaRPr>
                    </a:p>
                  </a:txBody>
                  <a:tcPr marL="23735" marR="23735" marT="0" marB="0"/>
                </a:tc>
              </a:tr>
              <a:tr h="303284">
                <a:tc>
                  <a:txBody>
                    <a:bodyPr/>
                    <a:lstStyle/>
                    <a:p>
                      <a:pPr algn="ctr">
                        <a:lnSpc>
                          <a:spcPct val="115000"/>
                        </a:lnSpc>
                        <a:spcAft>
                          <a:spcPts val="0"/>
                        </a:spcAft>
                      </a:pP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Умина М.А.</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ИМЦ Невского района СПБ  </a:t>
                      </a:r>
                    </a:p>
                    <a:p>
                      <a:pPr algn="ctr">
                        <a:lnSpc>
                          <a:spcPct val="115000"/>
                        </a:lnSpc>
                        <a:spcAft>
                          <a:spcPts val="0"/>
                        </a:spcAft>
                      </a:pPr>
                      <a:r>
                        <a:rPr lang="ru-RU" sz="1100" dirty="0">
                          <a:latin typeface="Times New Roman" pitchFamily="18" charset="0"/>
                          <a:cs typeface="Times New Roman" pitchFamily="18" charset="0"/>
                        </a:rPr>
                        <a:t>«Методическое сопровождение реализации ФГОС»</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36</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3735" marR="23735" marT="0" marB="0"/>
                </a:tc>
              </a:tr>
              <a:tr h="303284">
                <a:tc>
                  <a:txBody>
                    <a:bodyPr/>
                    <a:lstStyle/>
                    <a:p>
                      <a:pPr algn="ctr">
                        <a:lnSpc>
                          <a:spcPct val="115000"/>
                        </a:lnSpc>
                        <a:spcAft>
                          <a:spcPts val="0"/>
                        </a:spcAft>
                      </a:pPr>
                      <a:r>
                        <a:rPr lang="ru-RU" sz="1100">
                          <a:latin typeface="Times New Roman" pitchFamily="18" charset="0"/>
                          <a:cs typeface="Times New Roman" pitchFamily="18" charset="0"/>
                        </a:rPr>
                        <a:t>8.</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Комолова Ю.В.</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ИМЦ Невского района СПБ  </a:t>
                      </a:r>
                    </a:p>
                    <a:p>
                      <a:pPr algn="ctr">
                        <a:lnSpc>
                          <a:spcPct val="115000"/>
                        </a:lnSpc>
                        <a:spcAft>
                          <a:spcPts val="0"/>
                        </a:spcAft>
                      </a:pPr>
                      <a:r>
                        <a:rPr lang="ru-RU" sz="1100">
                          <a:latin typeface="Times New Roman" pitchFamily="18" charset="0"/>
                          <a:cs typeface="Times New Roman" pitchFamily="18" charset="0"/>
                        </a:rPr>
                        <a:t>«Методическое сопровождение реализации ФГОС»</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18</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3735" marR="23735" marT="0" marB="0"/>
                </a:tc>
              </a:tr>
              <a:tr h="303284">
                <a:tc>
                  <a:txBody>
                    <a:bodyPr/>
                    <a:lstStyle/>
                    <a:p>
                      <a:pPr algn="ctr">
                        <a:lnSpc>
                          <a:spcPct val="115000"/>
                        </a:lnSpc>
                        <a:spcAft>
                          <a:spcPts val="0"/>
                        </a:spcAft>
                      </a:pPr>
                      <a:r>
                        <a:rPr lang="ru-RU" sz="1100">
                          <a:latin typeface="Times New Roman" pitchFamily="18" charset="0"/>
                          <a:cs typeface="Times New Roman" pitchFamily="18" charset="0"/>
                        </a:rPr>
                        <a:t>9.</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Рыбина А.Н.</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ИМЦ Невского района СПБ  </a:t>
                      </a:r>
                    </a:p>
                    <a:p>
                      <a:pPr algn="ctr">
                        <a:lnSpc>
                          <a:spcPct val="115000"/>
                        </a:lnSpc>
                        <a:spcAft>
                          <a:spcPts val="0"/>
                        </a:spcAft>
                      </a:pPr>
                      <a:r>
                        <a:rPr lang="ru-RU" sz="1100" dirty="0">
                          <a:latin typeface="Times New Roman" pitchFamily="18" charset="0"/>
                          <a:cs typeface="Times New Roman" pitchFamily="18" charset="0"/>
                        </a:rPr>
                        <a:t>«Методическое сопровождение реализации ФГОС»</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18</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2013</a:t>
                      </a:r>
                      <a:endParaRPr lang="ru-RU" sz="1100">
                        <a:latin typeface="Times New Roman" pitchFamily="18" charset="0"/>
                        <a:ea typeface="Calibri"/>
                        <a:cs typeface="Times New Roman" pitchFamily="18" charset="0"/>
                      </a:endParaRPr>
                    </a:p>
                  </a:txBody>
                  <a:tcPr marL="23735" marR="23735" marT="0" marB="0"/>
                </a:tc>
              </a:tr>
              <a:tr h="424597">
                <a:tc>
                  <a:txBody>
                    <a:bodyPr/>
                    <a:lstStyle/>
                    <a:p>
                      <a:pPr algn="ctr">
                        <a:lnSpc>
                          <a:spcPct val="115000"/>
                        </a:lnSpc>
                        <a:spcAft>
                          <a:spcPts val="0"/>
                        </a:spcAft>
                      </a:pPr>
                      <a:r>
                        <a:rPr lang="ru-RU" sz="1100">
                          <a:latin typeface="Times New Roman" pitchFamily="18" charset="0"/>
                          <a:cs typeface="Times New Roman" pitchFamily="18" charset="0"/>
                        </a:rPr>
                        <a:t>10.</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Павлова И.М.</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ИМЦ Невского района СПБ  «Технология подготовки обучающихся по информатике и ИКТ в формате ЕГЭ»</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18</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2013</a:t>
                      </a:r>
                      <a:endParaRPr lang="ru-RU" sz="1100" dirty="0">
                        <a:latin typeface="Times New Roman" pitchFamily="18" charset="0"/>
                        <a:ea typeface="Calibri"/>
                        <a:cs typeface="Times New Roman" pitchFamily="18" charset="0"/>
                      </a:endParaRPr>
                    </a:p>
                  </a:txBody>
                  <a:tcPr marL="23735" marR="23735" marT="0" marB="0"/>
                </a:tc>
              </a:tr>
              <a:tr h="424597">
                <a:tc>
                  <a:txBody>
                    <a:bodyPr/>
                    <a:lstStyle/>
                    <a:p>
                      <a:pPr algn="ctr">
                        <a:lnSpc>
                          <a:spcPct val="115000"/>
                        </a:lnSpc>
                        <a:spcAft>
                          <a:spcPts val="0"/>
                        </a:spcAft>
                      </a:pPr>
                      <a:r>
                        <a:rPr lang="ru-RU" sz="1100" dirty="0" smtClean="0">
                          <a:latin typeface="Times New Roman" pitchFamily="18" charset="0"/>
                          <a:cs typeface="Times New Roman" pitchFamily="18" charset="0"/>
                        </a:rPr>
                        <a:t>11.</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Цехановская Я.Б.</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АППО «Создание и функционирование библиотечного </a:t>
                      </a:r>
                      <a:r>
                        <a:rPr lang="ru-RU" sz="1100" dirty="0" err="1">
                          <a:latin typeface="Times New Roman" pitchFamily="18" charset="0"/>
                          <a:cs typeface="Times New Roman" pitchFamily="18" charset="0"/>
                        </a:rPr>
                        <a:t>медиацентра</a:t>
                      </a:r>
                      <a:r>
                        <a:rPr lang="ru-RU" sz="1100" dirty="0">
                          <a:latin typeface="Times New Roman" pitchFamily="18" charset="0"/>
                          <a:cs typeface="Times New Roman" pitchFamily="18" charset="0"/>
                        </a:rPr>
                        <a:t>, </a:t>
                      </a:r>
                      <a:r>
                        <a:rPr lang="ru-RU" sz="1100" dirty="0" err="1">
                          <a:latin typeface="Times New Roman" pitchFamily="18" charset="0"/>
                          <a:cs typeface="Times New Roman" pitchFamily="18" charset="0"/>
                        </a:rPr>
                        <a:t>медиатеки</a:t>
                      </a:r>
                      <a:r>
                        <a:rPr lang="ru-RU" sz="1100" dirty="0">
                          <a:latin typeface="Times New Roman" pitchFamily="18" charset="0"/>
                          <a:cs typeface="Times New Roman" pitchFamily="18" charset="0"/>
                        </a:rPr>
                        <a:t> образовательного учреждения»</a:t>
                      </a:r>
                      <a:endParaRPr lang="ru-RU" sz="1100" dirty="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a:latin typeface="Times New Roman" pitchFamily="18" charset="0"/>
                          <a:cs typeface="Times New Roman" pitchFamily="18" charset="0"/>
                        </a:rPr>
                        <a:t>108</a:t>
                      </a:r>
                      <a:endParaRPr lang="ru-RU" sz="1100">
                        <a:latin typeface="Times New Roman" pitchFamily="18" charset="0"/>
                        <a:ea typeface="Calibri"/>
                        <a:cs typeface="Times New Roman" pitchFamily="18" charset="0"/>
                      </a:endParaRPr>
                    </a:p>
                  </a:txBody>
                  <a:tcPr marL="23735" marR="23735" marT="0" marB="0"/>
                </a:tc>
                <a:tc>
                  <a:txBody>
                    <a:bodyPr/>
                    <a:lstStyle/>
                    <a:p>
                      <a:pPr algn="ctr">
                        <a:lnSpc>
                          <a:spcPct val="115000"/>
                        </a:lnSpc>
                        <a:spcAft>
                          <a:spcPts val="0"/>
                        </a:spcAft>
                      </a:pPr>
                      <a:r>
                        <a:rPr lang="ru-RU" sz="1100" dirty="0">
                          <a:latin typeface="Times New Roman" pitchFamily="18" charset="0"/>
                          <a:cs typeface="Times New Roman" pitchFamily="18" charset="0"/>
                        </a:rPr>
                        <a:t>2013</a:t>
                      </a:r>
                      <a:endParaRPr lang="ru-RU" sz="1100" dirty="0">
                        <a:latin typeface="Times New Roman" pitchFamily="18" charset="0"/>
                        <a:ea typeface="Calibri"/>
                        <a:cs typeface="Times New Roman" pitchFamily="18" charset="0"/>
                      </a:endParaRPr>
                    </a:p>
                  </a:txBody>
                  <a:tcPr marL="23735" marR="23735" marT="0" marB="0"/>
                </a:tc>
              </a:tr>
            </a:tbl>
          </a:graphicData>
        </a:graphic>
      </p:graphicFrame>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53</a:t>
            </a:fld>
            <a:endParaRPr lang="ru-RU"/>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42910" y="928670"/>
          <a:ext cx="8143931" cy="4429155"/>
        </p:xfrm>
        <a:graphic>
          <a:graphicData uri="http://schemas.openxmlformats.org/drawingml/2006/table">
            <a:tbl>
              <a:tblPr>
                <a:tableStyleId>{35758FB7-9AC5-4552-8A53-C91805E547FA}</a:tableStyleId>
              </a:tblPr>
              <a:tblGrid>
                <a:gridCol w="714380"/>
                <a:gridCol w="1643074"/>
                <a:gridCol w="3714776"/>
                <a:gridCol w="1071570"/>
                <a:gridCol w="1000131"/>
              </a:tblGrid>
              <a:tr h="1102932">
                <a:tc>
                  <a:txBody>
                    <a:bodyPr/>
                    <a:lstStyle/>
                    <a:p>
                      <a:pPr algn="ctr">
                        <a:lnSpc>
                          <a:spcPct val="115000"/>
                        </a:lnSpc>
                        <a:spcAft>
                          <a:spcPts val="0"/>
                        </a:spcAft>
                      </a:pPr>
                      <a:r>
                        <a:rPr lang="ru-RU" sz="1400" dirty="0"/>
                        <a:t>13.</a:t>
                      </a:r>
                      <a:endParaRPr lang="ru-RU" sz="1400"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t>Сычева А.В.</a:t>
                      </a:r>
                      <a:endParaRPr lang="ru-RU" sz="1400"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t>ИМЦ Невского района  СПБ ГИА выпускников 9-х классов по русскому языку в новой форме: технология подготовки»</a:t>
                      </a:r>
                      <a:endParaRPr lang="ru-RU" sz="1400"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t>24</a:t>
                      </a:r>
                      <a:endParaRPr lang="ru-RU" sz="1400"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a:t>2013</a:t>
                      </a:r>
                      <a:endParaRPr lang="ru-RU" sz="1400">
                        <a:latin typeface="Calibri"/>
                        <a:ea typeface="Calibri"/>
                        <a:cs typeface="Times New Roman"/>
                      </a:endParaRPr>
                    </a:p>
                  </a:txBody>
                  <a:tcPr marL="68580" marR="68580" marT="0" marB="0"/>
                </a:tc>
              </a:tr>
              <a:tr h="1042163">
                <a:tc>
                  <a:txBody>
                    <a:bodyPr/>
                    <a:lstStyle/>
                    <a:p>
                      <a:pPr algn="ctr">
                        <a:lnSpc>
                          <a:spcPct val="115000"/>
                        </a:lnSpc>
                        <a:spcAft>
                          <a:spcPts val="0"/>
                        </a:spcAft>
                      </a:pPr>
                      <a:r>
                        <a:rPr lang="ru-RU" sz="1400" dirty="0"/>
                        <a:t>14.</a:t>
                      </a:r>
                      <a:endParaRPr lang="ru-RU" sz="1400"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t>Кудряшов И.А.</a:t>
                      </a:r>
                      <a:endParaRPr lang="ru-RU" sz="1400"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t>«Программа переподготовки специалистов «Информационной техники в образовании» РЦОК И ИТ (для резерва руководителей по ИКТ)</a:t>
                      </a:r>
                      <a:endParaRPr lang="ru-RU" sz="1400"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t>504</a:t>
                      </a:r>
                      <a:endParaRPr lang="ru-RU" sz="1400"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dirty="0"/>
                        <a:t>2013</a:t>
                      </a:r>
                      <a:endParaRPr lang="ru-RU" sz="1400" dirty="0">
                        <a:latin typeface="Calibri"/>
                        <a:ea typeface="Calibri"/>
                        <a:cs typeface="Times New Roman"/>
                      </a:endParaRPr>
                    </a:p>
                  </a:txBody>
                  <a:tcPr marL="68580" marR="68580" marT="0" marB="0"/>
                </a:tc>
              </a:tr>
              <a:tr h="903198">
                <a:tc>
                  <a:txBody>
                    <a:bodyPr/>
                    <a:lstStyle/>
                    <a:p>
                      <a:pPr algn="ctr">
                        <a:spcAft>
                          <a:spcPts val="0"/>
                        </a:spcAft>
                      </a:pPr>
                      <a:r>
                        <a:rPr lang="ru-RU" sz="1400" dirty="0">
                          <a:latin typeface="Times New Roman"/>
                          <a:ea typeface="Times New Roman"/>
                        </a:rPr>
                        <a:t>15.</a:t>
                      </a:r>
                    </a:p>
                  </a:txBody>
                  <a:tcPr marL="68580" marR="68580" marT="0" marB="0"/>
                </a:tc>
                <a:tc>
                  <a:txBody>
                    <a:bodyPr/>
                    <a:lstStyle/>
                    <a:p>
                      <a:pPr algn="ctr">
                        <a:spcAft>
                          <a:spcPts val="0"/>
                        </a:spcAft>
                      </a:pPr>
                      <a:r>
                        <a:rPr lang="ru-RU" sz="1400">
                          <a:latin typeface="Times New Roman"/>
                          <a:ea typeface="Times New Roman"/>
                        </a:rPr>
                        <a:t>Васильева А.П.</a:t>
                      </a:r>
                    </a:p>
                  </a:txBody>
                  <a:tcPr marL="68580" marR="68580" marT="0" marB="0"/>
                </a:tc>
                <a:tc>
                  <a:txBody>
                    <a:bodyPr/>
                    <a:lstStyle/>
                    <a:p>
                      <a:pPr algn="ctr">
                        <a:spcAft>
                          <a:spcPts val="0"/>
                        </a:spcAft>
                      </a:pPr>
                      <a:r>
                        <a:rPr lang="ru-RU" sz="1400" dirty="0">
                          <a:latin typeface="Times New Roman"/>
                          <a:ea typeface="Times New Roman"/>
                        </a:rPr>
                        <a:t>ИМЦ Невского района СПБ  </a:t>
                      </a:r>
                    </a:p>
                    <a:p>
                      <a:pPr algn="ctr">
                        <a:spcAft>
                          <a:spcPts val="0"/>
                        </a:spcAft>
                      </a:pPr>
                      <a:r>
                        <a:rPr lang="ru-RU" sz="1400" dirty="0">
                          <a:latin typeface="Times New Roman"/>
                          <a:ea typeface="Times New Roman"/>
                        </a:rPr>
                        <a:t>«Методическое сопровождение реализации ФГОС»</a:t>
                      </a:r>
                    </a:p>
                  </a:txBody>
                  <a:tcPr marL="68580" marR="68580" marT="0" marB="0"/>
                </a:tc>
                <a:tc>
                  <a:txBody>
                    <a:bodyPr/>
                    <a:lstStyle/>
                    <a:p>
                      <a:pPr algn="ctr">
                        <a:spcAft>
                          <a:spcPts val="0"/>
                        </a:spcAft>
                      </a:pPr>
                      <a:r>
                        <a:rPr lang="ru-RU" sz="1400">
                          <a:latin typeface="Times New Roman"/>
                          <a:ea typeface="Times New Roman"/>
                        </a:rPr>
                        <a:t>36</a:t>
                      </a:r>
                    </a:p>
                  </a:txBody>
                  <a:tcPr marL="68580" marR="68580" marT="0" marB="0"/>
                </a:tc>
                <a:tc>
                  <a:txBody>
                    <a:bodyPr/>
                    <a:lstStyle/>
                    <a:p>
                      <a:pPr algn="ctr">
                        <a:spcAft>
                          <a:spcPts val="0"/>
                        </a:spcAft>
                      </a:pPr>
                      <a:r>
                        <a:rPr lang="ru-RU" sz="1400">
                          <a:latin typeface="Times New Roman"/>
                          <a:ea typeface="Times New Roman"/>
                        </a:rPr>
                        <a:t>2013</a:t>
                      </a:r>
                    </a:p>
                  </a:txBody>
                  <a:tcPr marL="68580" marR="68580" marT="0" marB="0"/>
                </a:tc>
              </a:tr>
              <a:tr h="1380862">
                <a:tc>
                  <a:txBody>
                    <a:bodyPr/>
                    <a:lstStyle/>
                    <a:p>
                      <a:pPr algn="ctr">
                        <a:spcAft>
                          <a:spcPts val="0"/>
                        </a:spcAft>
                      </a:pPr>
                      <a:r>
                        <a:rPr lang="ru-RU" sz="1400">
                          <a:latin typeface="Times New Roman"/>
                          <a:ea typeface="Times New Roman"/>
                        </a:rPr>
                        <a:t>16.</a:t>
                      </a:r>
                    </a:p>
                  </a:txBody>
                  <a:tcPr marL="68580" marR="68580" marT="0" marB="0"/>
                </a:tc>
                <a:tc>
                  <a:txBody>
                    <a:bodyPr/>
                    <a:lstStyle/>
                    <a:p>
                      <a:pPr algn="ctr">
                        <a:spcAft>
                          <a:spcPts val="0"/>
                        </a:spcAft>
                      </a:pPr>
                      <a:r>
                        <a:rPr lang="ru-RU" sz="1400">
                          <a:latin typeface="Times New Roman"/>
                          <a:ea typeface="Times New Roman"/>
                        </a:rPr>
                        <a:t>Шумилова О.А.</a:t>
                      </a:r>
                    </a:p>
                  </a:txBody>
                  <a:tcPr marL="68580" marR="68580" marT="0" marB="0"/>
                </a:tc>
                <a:tc>
                  <a:txBody>
                    <a:bodyPr/>
                    <a:lstStyle/>
                    <a:p>
                      <a:pPr algn="ctr">
                        <a:spcAft>
                          <a:spcPts val="0"/>
                        </a:spcAft>
                      </a:pPr>
                      <a:r>
                        <a:rPr lang="ru-RU" sz="1400" dirty="0">
                          <a:latin typeface="Times New Roman"/>
                          <a:ea typeface="Times New Roman"/>
                        </a:rPr>
                        <a:t>ИМЦ Невского района СПБ  </a:t>
                      </a:r>
                    </a:p>
                    <a:p>
                      <a:pPr algn="ctr">
                        <a:spcAft>
                          <a:spcPts val="0"/>
                        </a:spcAft>
                      </a:pPr>
                      <a:r>
                        <a:rPr lang="ru-RU" sz="1400" dirty="0">
                          <a:latin typeface="Times New Roman"/>
                          <a:ea typeface="Times New Roman"/>
                        </a:rPr>
                        <a:t>«Методическое сопровождение реализации ФГОС»</a:t>
                      </a:r>
                    </a:p>
                  </a:txBody>
                  <a:tcPr marL="68580" marR="68580" marT="0" marB="0"/>
                </a:tc>
                <a:tc>
                  <a:txBody>
                    <a:bodyPr/>
                    <a:lstStyle/>
                    <a:p>
                      <a:pPr algn="ctr">
                        <a:spcAft>
                          <a:spcPts val="0"/>
                        </a:spcAft>
                      </a:pPr>
                      <a:r>
                        <a:rPr lang="ru-RU" sz="1400" dirty="0">
                          <a:latin typeface="Times New Roman"/>
                          <a:ea typeface="Times New Roman"/>
                        </a:rPr>
                        <a:t>36</a:t>
                      </a:r>
                    </a:p>
                  </a:txBody>
                  <a:tcPr marL="68580" marR="68580" marT="0" marB="0"/>
                </a:tc>
                <a:tc>
                  <a:txBody>
                    <a:bodyPr/>
                    <a:lstStyle/>
                    <a:p>
                      <a:pPr algn="ctr">
                        <a:spcAft>
                          <a:spcPts val="0"/>
                        </a:spcAft>
                      </a:pPr>
                      <a:r>
                        <a:rPr lang="ru-RU" sz="1400" dirty="0">
                          <a:latin typeface="Times New Roman"/>
                          <a:ea typeface="Times New Roman"/>
                        </a:rPr>
                        <a:t>2013</a:t>
                      </a:r>
                    </a:p>
                  </a:txBody>
                  <a:tcPr marL="68580" marR="68580" marT="0" marB="0"/>
                </a:tc>
              </a:tr>
            </a:tbl>
          </a:graphicData>
        </a:graphic>
      </p:graphicFrame>
      <p:sp>
        <p:nvSpPr>
          <p:cNvPr id="1658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54</a:t>
            </a:fld>
            <a:endParaRPr lang="ru-RU"/>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14414" y="214290"/>
            <a:ext cx="6858048" cy="1216025"/>
          </a:xfrm>
        </p:spPr>
        <p:txBody>
          <a:bodyPr>
            <a:normAutofit/>
          </a:bodyPr>
          <a:lstStyle/>
          <a:p>
            <a:pPr algn="ctr" eaLnBrk="1" hangingPunct="1"/>
            <a:r>
              <a:rPr lang="ru-RU" sz="2400" b="1" i="1" dirty="0" smtClean="0">
                <a:latin typeface="Times New Roman" pitchFamily="18" charset="0"/>
                <a:cs typeface="Times New Roman" pitchFamily="18" charset="0"/>
              </a:rPr>
              <a:t>4. Результаты деятельности учреждения, качество образования</a:t>
            </a:r>
          </a:p>
        </p:txBody>
      </p:sp>
      <p:sp>
        <p:nvSpPr>
          <p:cNvPr id="50179" name="Rectangle 3"/>
          <p:cNvSpPr>
            <a:spLocks noGrp="1" noChangeArrowheads="1"/>
          </p:cNvSpPr>
          <p:nvPr>
            <p:ph type="body" sz="half" idx="1"/>
          </p:nvPr>
        </p:nvSpPr>
        <p:spPr>
          <a:xfrm>
            <a:off x="428596" y="3071810"/>
            <a:ext cx="3500462" cy="3481406"/>
          </a:xfrm>
        </p:spPr>
        <p:txBody>
          <a:bodyPr>
            <a:normAutofit lnSpcReduction="10000"/>
          </a:bodyPr>
          <a:lstStyle/>
          <a:p>
            <a:pPr eaLnBrk="1" hangingPunct="1">
              <a:buFont typeface="Wingdings" pitchFamily="2" charset="2"/>
              <a:buChar char="v"/>
            </a:pPr>
            <a:r>
              <a:rPr lang="ru-RU" sz="1800" dirty="0" smtClean="0">
                <a:latin typeface="Times New Roman" pitchFamily="18" charset="0"/>
                <a:cs typeface="Times New Roman" pitchFamily="18" charset="0"/>
              </a:rPr>
              <a:t>Обучающиеся школы успешно овладевают знаниями. </a:t>
            </a:r>
          </a:p>
          <a:p>
            <a:pPr eaLnBrk="1" hangingPunct="1">
              <a:buFont typeface="Wingdings" pitchFamily="2" charset="2"/>
              <a:buChar char="v"/>
            </a:pPr>
            <a:r>
              <a:rPr lang="ru-RU" sz="1800" dirty="0" smtClean="0">
                <a:latin typeface="Times New Roman" pitchFamily="18" charset="0"/>
                <a:cs typeface="Times New Roman" pitchFamily="18" charset="0"/>
              </a:rPr>
              <a:t>5 выпускников 11 «А» класса  окончили школу с золотой медалью «За особые успехи в учении»</a:t>
            </a:r>
          </a:p>
          <a:p>
            <a:pPr eaLnBrk="1" hangingPunct="1">
              <a:buFont typeface="Wingdings" pitchFamily="2" charset="2"/>
              <a:buChar char="v"/>
            </a:pPr>
            <a:r>
              <a:rPr lang="ru-RU" sz="1800" dirty="0" smtClean="0">
                <a:latin typeface="Times New Roman" pitchFamily="18" charset="0"/>
                <a:cs typeface="Times New Roman" pitchFamily="18" charset="0"/>
              </a:rPr>
              <a:t>Выросло качество знаний до 46,65%.</a:t>
            </a:r>
          </a:p>
          <a:p>
            <a:pPr eaLnBrk="1" hangingPunct="1">
              <a:buFont typeface="Wingdings" pitchFamily="2" charset="2"/>
              <a:buChar char="v"/>
            </a:pPr>
            <a:r>
              <a:rPr lang="ru-RU" sz="1800" dirty="0" smtClean="0">
                <a:latin typeface="Times New Roman" pitchFamily="18" charset="0"/>
                <a:cs typeface="Times New Roman" pitchFamily="18" charset="0"/>
              </a:rPr>
              <a:t>Увеличилось количество отличников с 50 (2012г) до 52 человек (2013г).</a:t>
            </a:r>
          </a:p>
        </p:txBody>
      </p:sp>
      <p:graphicFrame>
        <p:nvGraphicFramePr>
          <p:cNvPr id="123950" name="Group 46"/>
          <p:cNvGraphicFramePr>
            <a:graphicFrameLocks noGrp="1"/>
          </p:cNvGraphicFramePr>
          <p:nvPr>
            <p:ph sz="half" idx="2"/>
          </p:nvPr>
        </p:nvGraphicFramePr>
        <p:xfrm>
          <a:off x="3214678" y="1500174"/>
          <a:ext cx="5214976" cy="2305050"/>
        </p:xfrm>
        <a:graphic>
          <a:graphicData uri="http://schemas.openxmlformats.org/drawingml/2006/table">
            <a:tbl>
              <a:tblPr>
                <a:tableStyleId>{775DCB02-9BB8-47FD-8907-85C794F793BA}</a:tableStyleId>
              </a:tblPr>
              <a:tblGrid>
                <a:gridCol w="1303744"/>
                <a:gridCol w="1303744"/>
                <a:gridCol w="1303744"/>
                <a:gridCol w="1303744"/>
              </a:tblGrid>
              <a:tr h="1152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2009-2010</a:t>
                      </a:r>
                      <a:endParaRPr kumimoji="0" lang="ru-RU" sz="1400" b="0" i="0" u="none" strike="noStrike" cap="none" normalizeH="0" baseline="0" dirty="0" smtClean="0">
                        <a:ln>
                          <a:noFill/>
                        </a:ln>
                        <a:solidFill>
                          <a:schemeClr val="tx1"/>
                        </a:solidFill>
                        <a:effectLst/>
                        <a:latin typeface="Trebuchet MS" pitchFamily="34" charset="0"/>
                      </a:endParaRPr>
                    </a:p>
                  </a:txBody>
                  <a:tcP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2010-2011</a:t>
                      </a:r>
                      <a:endParaRPr kumimoji="0" lang="ru-RU" sz="1400" b="0" i="0" u="none" strike="noStrike" cap="none" normalizeH="0" baseline="0" dirty="0" smtClean="0">
                        <a:ln>
                          <a:noFill/>
                        </a:ln>
                        <a:solidFill>
                          <a:schemeClr val="tx1"/>
                        </a:solidFill>
                        <a:effectLst/>
                        <a:latin typeface="Trebuchet MS" pitchFamily="34" charset="0"/>
                      </a:endParaRPr>
                    </a:p>
                  </a:txBody>
                  <a:tcPr horzOverflow="overflow"/>
                </a:tc>
                <a:tc>
                  <a:txBody>
                    <a:bodyPr/>
                    <a:lstStyle/>
                    <a:p>
                      <a:pPr algn="ctr"/>
                      <a:r>
                        <a:rPr lang="ru-RU" sz="1200" dirty="0" smtClean="0"/>
                        <a:t>2011-2012</a:t>
                      </a:r>
                      <a:endParaRPr lang="ru-RU" sz="1200" dirty="0"/>
                    </a:p>
                  </a:txBody>
                  <a:tcPr horzOverflow="overflow"/>
                </a:tc>
                <a:tc>
                  <a:txBody>
                    <a:bodyPr/>
                    <a:lstStyle/>
                    <a:p>
                      <a:pPr algn="ctr"/>
                      <a:r>
                        <a:rPr lang="ru-RU" sz="1200" dirty="0" smtClean="0"/>
                        <a:t>2012-2013 </a:t>
                      </a:r>
                      <a:endParaRPr lang="ru-RU" sz="1200" dirty="0"/>
                    </a:p>
                  </a:txBody>
                  <a:tcPr horzOverflow="overflow"/>
                </a:tc>
              </a:tr>
              <a:tr h="1152525">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44%</a:t>
                      </a:r>
                      <a:endParaRPr kumimoji="0" lang="ru-RU" sz="1400" b="0" i="0" u="none" strike="noStrike" cap="none" normalizeH="0" baseline="0" dirty="0" smtClean="0">
                        <a:ln>
                          <a:noFill/>
                        </a:ln>
                        <a:solidFill>
                          <a:schemeClr val="tx1"/>
                        </a:solidFill>
                        <a:effectLst/>
                        <a:latin typeface="Trebuchet MS" pitchFamily="34" charset="0"/>
                      </a:endParaRPr>
                    </a:p>
                  </a:txBody>
                  <a:tcPr horzOverflow="overflow"/>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ru-RU" sz="1400" u="none" strike="noStrike" cap="none" normalizeH="0" baseline="0" dirty="0" smtClean="0">
                          <a:ln>
                            <a:noFill/>
                          </a:ln>
                          <a:effectLst/>
                        </a:rPr>
                        <a:t>45,2%</a:t>
                      </a:r>
                      <a:endParaRPr kumimoji="0" lang="ru-RU" sz="1400" b="0" i="0" u="none" strike="noStrike" cap="none" normalizeH="0" baseline="0" dirty="0" smtClean="0">
                        <a:ln>
                          <a:noFill/>
                        </a:ln>
                        <a:solidFill>
                          <a:schemeClr val="tx1"/>
                        </a:solidFill>
                        <a:effectLst/>
                        <a:latin typeface="Trebuchet MS" pitchFamily="34" charset="0"/>
                      </a:endParaRPr>
                    </a:p>
                  </a:txBody>
                  <a:tcPr horzOverflow="overflow"/>
                </a:tc>
                <a:tc>
                  <a:txBody>
                    <a:bodyPr/>
                    <a:lstStyle/>
                    <a:p>
                      <a:pPr algn="ctr"/>
                      <a:r>
                        <a:rPr lang="ru-RU" sz="1400" dirty="0" smtClean="0"/>
                        <a:t>46,2 %</a:t>
                      </a:r>
                      <a:endParaRPr lang="ru-RU" sz="1400" dirty="0"/>
                    </a:p>
                  </a:txBody>
                  <a:tcPr horzOverflow="overflow"/>
                </a:tc>
                <a:tc>
                  <a:txBody>
                    <a:bodyPr/>
                    <a:lstStyle/>
                    <a:p>
                      <a:pPr algn="ctr"/>
                      <a:r>
                        <a:rPr lang="ru-RU" sz="1400" dirty="0" smtClean="0"/>
                        <a:t>46,65%</a:t>
                      </a:r>
                      <a:endParaRPr lang="ru-RU" sz="1400" dirty="0"/>
                    </a:p>
                  </a:txBody>
                  <a:tcPr horzOverflow="overflow"/>
                </a:tc>
              </a:tr>
            </a:tbl>
          </a:graphicData>
        </a:graphic>
      </p:graphicFrame>
      <p:pic>
        <p:nvPicPr>
          <p:cNvPr id="50194" name="Picture 47" descr="ученики"/>
          <p:cNvPicPr>
            <a:picLocks noChangeAspect="1" noChangeArrowheads="1"/>
          </p:cNvPicPr>
          <p:nvPr/>
        </p:nvPicPr>
        <p:blipFill>
          <a:blip r:embed="rId2" cstate="email"/>
          <a:srcRect/>
          <a:stretch>
            <a:fillRect/>
          </a:stretch>
        </p:blipFill>
        <p:spPr bwMode="auto">
          <a:xfrm>
            <a:off x="5143504" y="4286256"/>
            <a:ext cx="3130645" cy="2348880"/>
          </a:xfrm>
          <a:prstGeom prst="rect">
            <a:avLst/>
          </a:prstGeom>
          <a:ln>
            <a:noFill/>
          </a:ln>
          <a:effectLst>
            <a:softEdge rad="317500"/>
          </a:effectLst>
        </p:spPr>
      </p:pic>
      <p:sp>
        <p:nvSpPr>
          <p:cNvPr id="6" name="Номер слайда 5"/>
          <p:cNvSpPr>
            <a:spLocks noGrp="1"/>
          </p:cNvSpPr>
          <p:nvPr>
            <p:ph type="sldNum" sz="quarter" idx="12"/>
          </p:nvPr>
        </p:nvSpPr>
        <p:spPr/>
        <p:txBody>
          <a:bodyPr/>
          <a:lstStyle/>
          <a:p>
            <a:pPr>
              <a:defRPr/>
            </a:pPr>
            <a:fld id="{CB02178D-6F38-451D-95DF-44D080F83C66}" type="slidenum">
              <a:rPr lang="ru-RU" smtClean="0"/>
              <a:pPr>
                <a:defRPr/>
              </a:pPr>
              <a:t>55</a:t>
            </a:fld>
            <a:endParaRPr lang="ru-RU"/>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buFont typeface="Wingdings" pitchFamily="2" charset="2"/>
              <a:buChar char="v"/>
            </a:pPr>
            <a:r>
              <a:rPr lang="ru-RU" sz="1800" dirty="0" smtClean="0">
                <a:latin typeface="Times New Roman" pitchFamily="18" charset="0"/>
                <a:cs typeface="Times New Roman" pitchFamily="18" charset="0"/>
              </a:rPr>
              <a:t>В связи с требованиями, предъявляемыми к современному преподаванию в школе, и задачами, стоящими перед школой как социальным институтом, обеспечивающим качество современного образования школьников, возникает необходимость создания </a:t>
            </a:r>
            <a:r>
              <a:rPr lang="ru-RU" sz="1800" dirty="0" err="1" smtClean="0">
                <a:latin typeface="Times New Roman" pitchFamily="18" charset="0"/>
                <a:cs typeface="Times New Roman" pitchFamily="18" charset="0"/>
              </a:rPr>
              <a:t>внутришкольной</a:t>
            </a:r>
            <a:r>
              <a:rPr lang="ru-RU" sz="1800" dirty="0" smtClean="0">
                <a:latin typeface="Times New Roman" pitchFamily="18" charset="0"/>
                <a:cs typeface="Times New Roman" pitchFamily="18" charset="0"/>
              </a:rPr>
              <a:t> системы оценки качества образования. Под системой оценки качества образования мы понимаем: </a:t>
            </a:r>
          </a:p>
          <a:p>
            <a:pPr algn="just">
              <a:buFont typeface="Wingdings" pitchFamily="2" charset="2"/>
              <a:buChar char="v"/>
            </a:pPr>
            <a:r>
              <a:rPr lang="ru-RU" sz="1800" dirty="0" smtClean="0">
                <a:latin typeface="Times New Roman" pitchFamily="18" charset="0"/>
                <a:cs typeface="Times New Roman" pitchFamily="18" charset="0"/>
              </a:rPr>
              <a:t>− структуру, представляющую собой единство закономерно расположенных и взаимосвязанных частей образовательного процесса; </a:t>
            </a:r>
          </a:p>
          <a:p>
            <a:pPr algn="just">
              <a:buFont typeface="Wingdings" pitchFamily="2" charset="2"/>
              <a:buChar char="v"/>
            </a:pPr>
            <a:r>
              <a:rPr lang="ru-RU" sz="1800" dirty="0" smtClean="0">
                <a:latin typeface="Times New Roman" pitchFamily="18" charset="0"/>
                <a:cs typeface="Times New Roman" pitchFamily="18" charset="0"/>
              </a:rPr>
              <a:t>− совокупность методов, приемов, правил осуществления образовательного процесса в школе.</a:t>
            </a:r>
            <a:endParaRPr lang="ru-RU" sz="18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Характеристика </a:t>
            </a:r>
            <a:r>
              <a:rPr lang="ru-RU" sz="2400" i="1" dirty="0" err="1" smtClean="0">
                <a:latin typeface="Times New Roman" pitchFamily="18" charset="0"/>
                <a:cs typeface="Times New Roman" pitchFamily="18" charset="0"/>
              </a:rPr>
              <a:t>внутришкольной</a:t>
            </a:r>
            <a:r>
              <a:rPr lang="ru-RU" sz="2400" i="1" dirty="0" smtClean="0">
                <a:latin typeface="Times New Roman" pitchFamily="18" charset="0"/>
                <a:cs typeface="Times New Roman" pitchFamily="18" charset="0"/>
              </a:rPr>
              <a:t> системы оценки качества.</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56</a:t>
            </a:fld>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8229600" cy="4525963"/>
          </a:xfrm>
        </p:spPr>
        <p:txBody>
          <a:bodyPr>
            <a:normAutofit fontScale="92500" lnSpcReduction="10000"/>
          </a:bodyPr>
          <a:lstStyle/>
          <a:p>
            <a:pPr marL="452628" indent="-342900" algn="ctr">
              <a:buNone/>
            </a:pPr>
            <a:r>
              <a:rPr lang="ru-RU" sz="2600" b="1" i="1" dirty="0" smtClean="0">
                <a:latin typeface="Times New Roman" pitchFamily="18" charset="0"/>
                <a:cs typeface="Times New Roman" pitchFamily="18" charset="0"/>
              </a:rPr>
              <a:t>Урочная деятельность</a:t>
            </a:r>
            <a:r>
              <a:rPr lang="ru-RU" sz="3000" i="1" dirty="0" smtClean="0">
                <a:latin typeface="Times New Roman" pitchFamily="18" charset="0"/>
                <a:cs typeface="Times New Roman" pitchFamily="18" charset="0"/>
              </a:rPr>
              <a:t>. </a:t>
            </a:r>
          </a:p>
          <a:p>
            <a:pPr marL="452628" indent="-342900" algn="just">
              <a:buNone/>
            </a:pPr>
            <a:endParaRPr lang="ru-RU" sz="1800" dirty="0" smtClean="0">
              <a:latin typeface="Times New Roman" pitchFamily="18" charset="0"/>
              <a:cs typeface="Times New Roman" pitchFamily="18" charset="0"/>
            </a:endParaRPr>
          </a:p>
          <a:p>
            <a:pPr marL="452628" lvl="0" indent="-342900" algn="just">
              <a:buNone/>
            </a:pPr>
            <a:r>
              <a:rPr lang="ru-RU" sz="1800" dirty="0" smtClean="0">
                <a:latin typeface="Times New Roman" pitchFamily="18" charset="0"/>
                <a:cs typeface="Times New Roman" pitchFamily="18" charset="0"/>
              </a:rPr>
              <a:t>  1. Современным урок делают новые возможности его проведения. Учителя школы используют </a:t>
            </a:r>
            <a:r>
              <a:rPr lang="ru-RU" sz="1800" dirty="0" err="1" smtClean="0">
                <a:latin typeface="Times New Roman" pitchFamily="18" charset="0"/>
                <a:cs typeface="Times New Roman" pitchFamily="18" charset="0"/>
              </a:rPr>
              <a:t>ИКТ-технологии</a:t>
            </a:r>
            <a:r>
              <a:rPr lang="ru-RU" sz="1800" dirty="0" smtClean="0">
                <a:latin typeface="Times New Roman" pitchFamily="18" charset="0"/>
                <a:cs typeface="Times New Roman" pitchFamily="18" charset="0"/>
              </a:rPr>
              <a:t>, технологию диспута, игровые технологии. Новые формы расширяют рамки традиционного наполнения урока. В разряд традиционных постепенно переходят уроки-презентации и зачеты-презентации, которые готовят учителя и обучающегося, уроки с использованием интернета. Новый взгляд на преподавание предметов привел к созданию новой методической базы кабинетов. В школе формируются как электронная методическая база отдельного учителя, так и электронная база школы в целом. Создание электронной методической базы будет способствовать созданию кабинетных </a:t>
            </a:r>
            <a:r>
              <a:rPr lang="ru-RU" sz="1800" dirty="0" err="1" smtClean="0">
                <a:latin typeface="Times New Roman" pitchFamily="18" charset="0"/>
                <a:cs typeface="Times New Roman" pitchFamily="18" charset="0"/>
              </a:rPr>
              <a:t>медиатек</a:t>
            </a:r>
            <a:r>
              <a:rPr lang="ru-RU" sz="1800" dirty="0" smtClean="0">
                <a:latin typeface="Times New Roman" pitchFamily="18" charset="0"/>
                <a:cs typeface="Times New Roman" pitchFamily="18" charset="0"/>
              </a:rPr>
              <a:t>. </a:t>
            </a:r>
          </a:p>
          <a:p>
            <a:pPr marL="452628" lvl="0" indent="-342900" algn="just">
              <a:buNone/>
            </a:pPr>
            <a:r>
              <a:rPr lang="ru-RU" sz="1800" dirty="0" smtClean="0">
                <a:latin typeface="Times New Roman" pitchFamily="18" charset="0"/>
                <a:cs typeface="Times New Roman" pitchFamily="18" charset="0"/>
              </a:rPr>
              <a:t>  2.  Повышение профессиональной деятельности — одно из условий повышения качества образования в школе, когда педагоги в системе получают профессиональные консультации, новые знания в области современных  технологий,  педагогики и психологии. Именно непрерывность обучения является условием роста профессиональной деятельности педагогов. </a:t>
            </a:r>
            <a:endParaRPr lang="ru-RU" dirty="0" smtClean="0">
              <a:latin typeface="Times New Roman" pitchFamily="18" charset="0"/>
              <a:cs typeface="Times New Roman" pitchFamily="18" charset="0"/>
            </a:endParaRPr>
          </a:p>
          <a:p>
            <a:pPr marL="452628" indent="-342900" algn="just">
              <a:buNone/>
            </a:pPr>
            <a:endParaRPr lang="ru-RU" sz="1800" dirty="0" smtClean="0">
              <a:latin typeface="Times New Roman" pitchFamily="18" charset="0"/>
              <a:cs typeface="Times New Roman" pitchFamily="18" charset="0"/>
            </a:endParaRPr>
          </a:p>
          <a:p>
            <a:pPr>
              <a:buNone/>
            </a:pPr>
            <a:endParaRPr lang="ru-RU" sz="1800" dirty="0"/>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57</a:t>
            </a:fld>
            <a:endParaRPr lang="ru-RU"/>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Итоги успеваемости за 2012-2013 учебный год.</a:t>
            </a:r>
            <a:endParaRPr lang="ru-RU" sz="2400" i="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755576" y="1772816"/>
          <a:ext cx="7704856" cy="3843424"/>
        </p:xfrm>
        <a:graphic>
          <a:graphicData uri="http://schemas.openxmlformats.org/drawingml/2006/table">
            <a:tbl>
              <a:tblPr>
                <a:tableStyleId>{35758FB7-9AC5-4552-8A53-C91805E547FA}</a:tableStyleId>
              </a:tblPr>
              <a:tblGrid>
                <a:gridCol w="1103011"/>
                <a:gridCol w="1103011"/>
                <a:gridCol w="1100309"/>
                <a:gridCol w="1099404"/>
                <a:gridCol w="1100309"/>
                <a:gridCol w="1100309"/>
                <a:gridCol w="1098503"/>
              </a:tblGrid>
              <a:tr h="549062">
                <a:tc>
                  <a:txBody>
                    <a:bodyPr/>
                    <a:lstStyle/>
                    <a:p>
                      <a:pPr algn="ctr">
                        <a:spcAft>
                          <a:spcPts val="0"/>
                        </a:spcAft>
                      </a:pPr>
                      <a:r>
                        <a:rPr lang="ru-RU" sz="1200" b="1" dirty="0">
                          <a:latin typeface="Times New Roman" pitchFamily="18" charset="0"/>
                          <a:cs typeface="Times New Roman" pitchFamily="18" charset="0"/>
                        </a:rPr>
                        <a:t>Класс</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Кол-во </a:t>
                      </a:r>
                      <a:r>
                        <a:rPr lang="ru-RU" sz="1200" b="1" dirty="0" err="1">
                          <a:latin typeface="Times New Roman" pitchFamily="18" charset="0"/>
                          <a:cs typeface="Times New Roman" pitchFamily="18" charset="0"/>
                        </a:rPr>
                        <a:t>обуч</a:t>
                      </a:r>
                      <a:r>
                        <a:rPr lang="ru-RU" sz="1200" b="1" dirty="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«5»</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«4-5»</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«2»</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err="1">
                          <a:latin typeface="Times New Roman" pitchFamily="18" charset="0"/>
                          <a:cs typeface="Times New Roman" pitchFamily="18" charset="0"/>
                        </a:rPr>
                        <a:t>н</a:t>
                      </a:r>
                      <a:r>
                        <a:rPr lang="ru-RU" sz="1200" b="1" dirty="0">
                          <a:latin typeface="Times New Roman" pitchFamily="18" charset="0"/>
                          <a:cs typeface="Times New Roman" pitchFamily="18" charset="0"/>
                        </a:rPr>
                        <a:t>/а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Качество знаний</a:t>
                      </a:r>
                      <a:endParaRPr lang="ru-RU" sz="1200" b="1" dirty="0">
                        <a:latin typeface="Times New Roman" pitchFamily="18" charset="0"/>
                        <a:ea typeface="Times New Roman"/>
                        <a:cs typeface="Times New Roman" pitchFamily="18" charset="0"/>
                      </a:endParaRPr>
                    </a:p>
                  </a:txBody>
                  <a:tcPr marL="24647" marR="24647" marT="0" marB="0" anchor="ctr"/>
                </a:tc>
              </a:tr>
              <a:tr h="183019">
                <a:tc>
                  <a:txBody>
                    <a:bodyPr/>
                    <a:lstStyle/>
                    <a:p>
                      <a:pPr algn="ctr">
                        <a:spcAft>
                          <a:spcPts val="0"/>
                        </a:spcAft>
                      </a:pPr>
                      <a:r>
                        <a:rPr lang="ru-RU" sz="1200" b="1" dirty="0">
                          <a:latin typeface="Times New Roman" pitchFamily="18" charset="0"/>
                          <a:cs typeface="Times New Roman" pitchFamily="18" charset="0"/>
                        </a:rPr>
                        <a:t>1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28</a:t>
                      </a:r>
                      <a:endParaRPr lang="ru-RU" sz="1200" dirty="0">
                        <a:latin typeface="Times New Roman"/>
                        <a:ea typeface="Times New Roman"/>
                      </a:endParaRPr>
                    </a:p>
                  </a:txBody>
                  <a:tcPr marL="24647" marR="24647" marT="0" marB="0" anchor="ctr"/>
                </a:tc>
                <a:tc gridSpan="5">
                  <a:txBody>
                    <a:bodyPr/>
                    <a:lstStyle/>
                    <a:p>
                      <a:pPr algn="ctr">
                        <a:spcAft>
                          <a:spcPts val="0"/>
                        </a:spcAft>
                      </a:pPr>
                      <a:r>
                        <a:rPr lang="ru-RU" sz="1200" dirty="0"/>
                        <a:t>Все обучающиеся усвоили программы по предметам</a:t>
                      </a:r>
                      <a:endParaRPr lang="ru-RU" sz="1200" dirty="0">
                        <a:latin typeface="Times New Roman"/>
                        <a:ea typeface="Times New Roman"/>
                      </a:endParaRPr>
                    </a:p>
                  </a:txBody>
                  <a:tcPr marL="24647" marR="24647"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83019">
                <a:tc>
                  <a:txBody>
                    <a:bodyPr/>
                    <a:lstStyle/>
                    <a:p>
                      <a:pPr algn="ctr">
                        <a:spcAft>
                          <a:spcPts val="0"/>
                        </a:spcAft>
                      </a:pPr>
                      <a:r>
                        <a:rPr lang="ru-RU" sz="1200" b="1" dirty="0">
                          <a:latin typeface="Times New Roman" pitchFamily="18" charset="0"/>
                          <a:cs typeface="Times New Roman" pitchFamily="18" charset="0"/>
                        </a:rPr>
                        <a:t>1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28</a:t>
                      </a:r>
                      <a:endParaRPr lang="ru-RU" sz="1200" dirty="0">
                        <a:latin typeface="Times New Roman"/>
                        <a:ea typeface="Times New Roman"/>
                      </a:endParaRPr>
                    </a:p>
                  </a:txBody>
                  <a:tcPr marL="24647" marR="24647" marT="0" marB="0" anchor="ctr"/>
                </a:tc>
                <a:tc gridSpan="5">
                  <a:txBody>
                    <a:bodyPr/>
                    <a:lstStyle/>
                    <a:p>
                      <a:pPr algn="ctr">
                        <a:spcAft>
                          <a:spcPts val="0"/>
                        </a:spcAft>
                      </a:pPr>
                      <a:r>
                        <a:rPr lang="ru-RU" sz="1200" dirty="0"/>
                        <a:t>Все обучающиеся усвоили программы по предметам</a:t>
                      </a:r>
                      <a:endParaRPr lang="ru-RU" sz="1200" dirty="0">
                        <a:latin typeface="Times New Roman"/>
                        <a:ea typeface="Times New Roman"/>
                      </a:endParaRPr>
                    </a:p>
                  </a:txBody>
                  <a:tcPr marL="24647" marR="24647"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732083">
                <a:tc>
                  <a:txBody>
                    <a:bodyPr/>
                    <a:lstStyle/>
                    <a:p>
                      <a:pPr algn="ctr">
                        <a:spcAft>
                          <a:spcPts val="0"/>
                        </a:spcAft>
                      </a:pPr>
                      <a:r>
                        <a:rPr lang="ru-RU" sz="1200" b="1" dirty="0">
                          <a:latin typeface="Times New Roman" pitchFamily="18" charset="0"/>
                          <a:cs typeface="Times New Roman" pitchFamily="18" charset="0"/>
                        </a:rPr>
                        <a:t>2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30</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3</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16</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63,3%</a:t>
                      </a:r>
                      <a:endParaRPr lang="ru-RU" sz="1200" dirty="0">
                        <a:latin typeface="Times New Roman"/>
                        <a:ea typeface="Times New Roman"/>
                      </a:endParaRPr>
                    </a:p>
                  </a:txBody>
                  <a:tcPr marL="24647" marR="24647" marT="0" marB="0" anchor="ctr"/>
                </a:tc>
              </a:tr>
              <a:tr h="366040">
                <a:tc>
                  <a:txBody>
                    <a:bodyPr/>
                    <a:lstStyle/>
                    <a:p>
                      <a:pPr algn="ctr">
                        <a:spcAft>
                          <a:spcPts val="0"/>
                        </a:spcAft>
                      </a:pPr>
                      <a:r>
                        <a:rPr lang="ru-RU" sz="1200" b="1" dirty="0">
                          <a:latin typeface="Times New Roman" pitchFamily="18" charset="0"/>
                          <a:cs typeface="Times New Roman" pitchFamily="18" charset="0"/>
                        </a:rPr>
                        <a:t>2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30</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3</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14</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56,6%</a:t>
                      </a:r>
                      <a:endParaRPr lang="ru-RU" sz="1200" dirty="0">
                        <a:latin typeface="Times New Roman"/>
                        <a:ea typeface="Times New Roman"/>
                      </a:endParaRPr>
                    </a:p>
                  </a:txBody>
                  <a:tcPr marL="24647" marR="24647" marT="0" marB="0" anchor="ctr"/>
                </a:tc>
              </a:tr>
              <a:tr h="183019">
                <a:tc>
                  <a:txBody>
                    <a:bodyPr/>
                    <a:lstStyle/>
                    <a:p>
                      <a:pPr algn="ctr">
                        <a:spcAft>
                          <a:spcPts val="0"/>
                        </a:spcAft>
                      </a:pPr>
                      <a:r>
                        <a:rPr lang="ru-RU" sz="1200" b="1" dirty="0">
                          <a:latin typeface="Times New Roman" pitchFamily="18" charset="0"/>
                          <a:cs typeface="Times New Roman" pitchFamily="18" charset="0"/>
                        </a:rPr>
                        <a:t>3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21</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3</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8</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52,8</a:t>
                      </a:r>
                      <a:r>
                        <a:rPr lang="ru-RU" sz="1200" dirty="0"/>
                        <a:t>%</a:t>
                      </a:r>
                      <a:endParaRPr lang="ru-RU" sz="1200" dirty="0">
                        <a:latin typeface="Times New Roman"/>
                        <a:ea typeface="Times New Roman"/>
                      </a:endParaRPr>
                    </a:p>
                  </a:txBody>
                  <a:tcPr marL="24647" marR="24647" marT="0" marB="0" anchor="ctr"/>
                </a:tc>
              </a:tr>
              <a:tr h="366040">
                <a:tc>
                  <a:txBody>
                    <a:bodyPr/>
                    <a:lstStyle/>
                    <a:p>
                      <a:pPr algn="ctr">
                        <a:spcAft>
                          <a:spcPts val="0"/>
                        </a:spcAft>
                      </a:pPr>
                      <a:r>
                        <a:rPr lang="ru-RU" sz="1200" b="1" dirty="0">
                          <a:latin typeface="Times New Roman" pitchFamily="18" charset="0"/>
                          <a:cs typeface="Times New Roman" pitchFamily="18" charset="0"/>
                        </a:rPr>
                        <a:t>3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23</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6</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7</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56,5%</a:t>
                      </a:r>
                      <a:endParaRPr lang="ru-RU" sz="1200" dirty="0">
                        <a:latin typeface="Times New Roman"/>
                        <a:ea typeface="Times New Roman"/>
                      </a:endParaRPr>
                    </a:p>
                  </a:txBody>
                  <a:tcPr marL="24647" marR="24647" marT="0" marB="0" anchor="ctr"/>
                </a:tc>
              </a:tr>
              <a:tr h="366040">
                <a:tc>
                  <a:txBody>
                    <a:bodyPr/>
                    <a:lstStyle/>
                    <a:p>
                      <a:pPr algn="ctr">
                        <a:spcAft>
                          <a:spcPts val="0"/>
                        </a:spcAft>
                      </a:pPr>
                      <a:r>
                        <a:rPr lang="ru-RU" sz="1200" b="1" dirty="0" smtClean="0">
                          <a:latin typeface="Times New Roman" pitchFamily="18" charset="0"/>
                          <a:cs typeface="Times New Roman" pitchFamily="18" charset="0"/>
                        </a:rPr>
                        <a:t>3Б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21</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3</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12</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71,4%</a:t>
                      </a:r>
                      <a:endParaRPr lang="ru-RU" sz="1200" dirty="0">
                        <a:latin typeface="Times New Roman"/>
                        <a:ea typeface="Times New Roman"/>
                      </a:endParaRPr>
                    </a:p>
                  </a:txBody>
                  <a:tcPr marL="24647" marR="24647" marT="0" marB="0" anchor="ctr"/>
                </a:tc>
              </a:tr>
              <a:tr h="549062">
                <a:tc>
                  <a:txBody>
                    <a:bodyPr/>
                    <a:lstStyle/>
                    <a:p>
                      <a:pPr algn="ctr">
                        <a:spcAft>
                          <a:spcPts val="0"/>
                        </a:spcAft>
                      </a:pPr>
                      <a:r>
                        <a:rPr lang="ru-RU" sz="1200" b="1" dirty="0">
                          <a:latin typeface="Times New Roman" pitchFamily="18" charset="0"/>
                          <a:cs typeface="Times New Roman" pitchFamily="18" charset="0"/>
                        </a:rPr>
                        <a:t>4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26</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2</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10</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46,1%</a:t>
                      </a:r>
                      <a:endParaRPr lang="ru-RU" sz="1200" dirty="0">
                        <a:latin typeface="Times New Roman"/>
                        <a:ea typeface="Times New Roman"/>
                      </a:endParaRPr>
                    </a:p>
                  </a:txBody>
                  <a:tcPr marL="24647" marR="24647" marT="0" marB="0" anchor="ctr"/>
                </a:tc>
              </a:tr>
              <a:tr h="366040">
                <a:tc>
                  <a:txBody>
                    <a:bodyPr/>
                    <a:lstStyle/>
                    <a:p>
                      <a:pPr algn="ctr">
                        <a:spcAft>
                          <a:spcPts val="0"/>
                        </a:spcAft>
                      </a:pPr>
                      <a:r>
                        <a:rPr lang="ru-RU" sz="1200" b="1" dirty="0">
                          <a:latin typeface="Times New Roman" pitchFamily="18" charset="0"/>
                          <a:cs typeface="Times New Roman" pitchFamily="18" charset="0"/>
                        </a:rPr>
                        <a:t>4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a:t>26</a:t>
                      </a:r>
                      <a:endParaRPr lang="ru-RU" sz="1200">
                        <a:latin typeface="Times New Roman"/>
                        <a:ea typeface="Times New Roman"/>
                      </a:endParaRPr>
                    </a:p>
                  </a:txBody>
                  <a:tcPr marL="24647" marR="24647" marT="0" marB="0" anchor="ctr"/>
                </a:tc>
                <a:tc>
                  <a:txBody>
                    <a:bodyPr/>
                    <a:lstStyle/>
                    <a:p>
                      <a:pPr algn="ctr">
                        <a:spcAft>
                          <a:spcPts val="0"/>
                        </a:spcAft>
                      </a:pPr>
                      <a:r>
                        <a:rPr lang="ru-RU" sz="1200"/>
                        <a:t>3</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12</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57,6</a:t>
                      </a:r>
                      <a:r>
                        <a:rPr lang="ru-RU" sz="1200" dirty="0"/>
                        <a:t>%</a:t>
                      </a:r>
                      <a:endParaRPr lang="ru-RU" sz="1200" dirty="0">
                        <a:latin typeface="Times New Roman"/>
                        <a:ea typeface="Times New Roman"/>
                      </a:endParaRPr>
                    </a:p>
                  </a:txBody>
                  <a:tcPr marL="24647" marR="24647" marT="0" marB="0" anchor="ctr"/>
                </a:tc>
              </a:tr>
            </a:tbl>
          </a:graphicData>
        </a:graphic>
      </p:graphicFrame>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58</a:t>
            </a:fld>
            <a:endParaRPr lang="ru-R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571472" y="785794"/>
          <a:ext cx="8064898" cy="4903985"/>
        </p:xfrm>
        <a:graphic>
          <a:graphicData uri="http://schemas.openxmlformats.org/drawingml/2006/table">
            <a:tbl>
              <a:tblPr>
                <a:tableStyleId>{35758FB7-9AC5-4552-8A53-C91805E547FA}</a:tableStyleId>
              </a:tblPr>
              <a:tblGrid>
                <a:gridCol w="1142386"/>
                <a:gridCol w="1142386"/>
                <a:gridCol w="1139586"/>
                <a:gridCol w="1138650"/>
                <a:gridCol w="1139586"/>
                <a:gridCol w="1137716"/>
                <a:gridCol w="1224588"/>
              </a:tblGrid>
              <a:tr h="429192">
                <a:tc>
                  <a:txBody>
                    <a:bodyPr/>
                    <a:lstStyle/>
                    <a:p>
                      <a:pPr algn="ctr">
                        <a:spcAft>
                          <a:spcPts val="0"/>
                        </a:spcAft>
                      </a:pPr>
                      <a:r>
                        <a:rPr lang="ru-RU" sz="1200" b="1" dirty="0">
                          <a:latin typeface="Times New Roman" pitchFamily="18" charset="0"/>
                          <a:cs typeface="Times New Roman" pitchFamily="18" charset="0"/>
                        </a:rPr>
                        <a:t>Класс</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Кол-во </a:t>
                      </a:r>
                      <a:r>
                        <a:rPr lang="ru-RU" sz="1200" b="1" dirty="0" err="1">
                          <a:latin typeface="Times New Roman" pitchFamily="18" charset="0"/>
                          <a:cs typeface="Times New Roman" pitchFamily="18" charset="0"/>
                        </a:rPr>
                        <a:t>обуч</a:t>
                      </a:r>
                      <a:r>
                        <a:rPr lang="ru-RU" sz="1200" b="1" dirty="0">
                          <a:latin typeface="Times New Roman" pitchFamily="18" charset="0"/>
                          <a:cs typeface="Times New Roman" pitchFamily="18" charset="0"/>
                        </a:rPr>
                        <a:t>.</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«5»</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«4-5»</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«2»</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err="1">
                          <a:latin typeface="Times New Roman" pitchFamily="18" charset="0"/>
                          <a:cs typeface="Times New Roman" pitchFamily="18" charset="0"/>
                        </a:rPr>
                        <a:t>н</a:t>
                      </a:r>
                      <a:r>
                        <a:rPr lang="ru-RU" sz="1200" b="1" dirty="0">
                          <a:latin typeface="Times New Roman" pitchFamily="18" charset="0"/>
                          <a:cs typeface="Times New Roman" pitchFamily="18" charset="0"/>
                        </a:rPr>
                        <a:t>/а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b="1" dirty="0">
                          <a:latin typeface="Times New Roman" pitchFamily="18" charset="0"/>
                          <a:cs typeface="Times New Roman" pitchFamily="18" charset="0"/>
                        </a:rPr>
                        <a:t>Качество знаний</a:t>
                      </a:r>
                      <a:endParaRPr lang="ru-RU" sz="1200" b="1" dirty="0">
                        <a:latin typeface="Times New Roman" pitchFamily="18" charset="0"/>
                        <a:ea typeface="Times New Roman"/>
                        <a:cs typeface="Times New Roman" pitchFamily="18" charset="0"/>
                      </a:endParaRPr>
                    </a:p>
                  </a:txBody>
                  <a:tcPr marL="24647" marR="24647" marT="0" marB="0" anchor="ctr"/>
                </a:tc>
              </a:tr>
              <a:tr h="429192">
                <a:tc>
                  <a:txBody>
                    <a:bodyPr/>
                    <a:lstStyle/>
                    <a:p>
                      <a:pPr algn="ctr">
                        <a:spcAft>
                          <a:spcPts val="0"/>
                        </a:spcAft>
                      </a:pPr>
                      <a:r>
                        <a:rPr lang="ru-RU" sz="1200" b="1" dirty="0">
                          <a:latin typeface="Times New Roman" pitchFamily="18" charset="0"/>
                          <a:cs typeface="Times New Roman" pitchFamily="18" charset="0"/>
                        </a:rPr>
                        <a:t>5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29</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4</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12</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55,2</a:t>
                      </a:r>
                      <a:r>
                        <a:rPr lang="ru-RU" sz="1200" dirty="0"/>
                        <a:t>%</a:t>
                      </a:r>
                      <a:endParaRPr lang="ru-RU" sz="1200" dirty="0">
                        <a:latin typeface="Times New Roman"/>
                        <a:ea typeface="Times New Roman"/>
                      </a:endParaRPr>
                    </a:p>
                  </a:txBody>
                  <a:tcPr marL="24647" marR="24647" marT="0" marB="0" anchor="ctr"/>
                </a:tc>
              </a:tr>
              <a:tr h="286127">
                <a:tc>
                  <a:txBody>
                    <a:bodyPr/>
                    <a:lstStyle/>
                    <a:p>
                      <a:pPr algn="ctr">
                        <a:spcAft>
                          <a:spcPts val="0"/>
                        </a:spcAft>
                      </a:pPr>
                      <a:r>
                        <a:rPr lang="ru-RU" sz="1200" b="1" dirty="0">
                          <a:latin typeface="Times New Roman" pitchFamily="18" charset="0"/>
                          <a:cs typeface="Times New Roman" pitchFamily="18" charset="0"/>
                        </a:rPr>
                        <a:t>5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28</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5</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8</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a:t>1</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46,4</a:t>
                      </a:r>
                      <a:r>
                        <a:rPr lang="ru-RU" sz="1200" dirty="0"/>
                        <a:t>%</a:t>
                      </a:r>
                      <a:endParaRPr lang="ru-RU" sz="1200" dirty="0">
                        <a:latin typeface="Times New Roman"/>
                        <a:ea typeface="Times New Roman"/>
                      </a:endParaRPr>
                    </a:p>
                  </a:txBody>
                  <a:tcPr marL="24647" marR="24647" marT="0" marB="0" anchor="ctr"/>
                </a:tc>
              </a:tr>
              <a:tr h="429192">
                <a:tc>
                  <a:txBody>
                    <a:bodyPr/>
                    <a:lstStyle/>
                    <a:p>
                      <a:pPr algn="ctr">
                        <a:spcAft>
                          <a:spcPts val="0"/>
                        </a:spcAft>
                      </a:pPr>
                      <a:r>
                        <a:rPr lang="ru-RU" sz="1200" b="1" dirty="0">
                          <a:latin typeface="Times New Roman" pitchFamily="18" charset="0"/>
                          <a:cs typeface="Times New Roman" pitchFamily="18" charset="0"/>
                        </a:rPr>
                        <a:t>6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20</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1</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10</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55%</a:t>
                      </a:r>
                      <a:endParaRPr lang="ru-RU" sz="1200" dirty="0">
                        <a:latin typeface="Times New Roman"/>
                        <a:ea typeface="Times New Roman"/>
                      </a:endParaRPr>
                    </a:p>
                  </a:txBody>
                  <a:tcPr marL="24647" marR="24647" marT="0" marB="0" anchor="ctr"/>
                </a:tc>
              </a:tr>
              <a:tr h="715319">
                <a:tc>
                  <a:txBody>
                    <a:bodyPr/>
                    <a:lstStyle/>
                    <a:p>
                      <a:pPr algn="ctr">
                        <a:spcAft>
                          <a:spcPts val="0"/>
                        </a:spcAft>
                      </a:pPr>
                      <a:r>
                        <a:rPr lang="ru-RU" sz="1200" b="1" dirty="0">
                          <a:latin typeface="Times New Roman" pitchFamily="18" charset="0"/>
                          <a:cs typeface="Times New Roman" pitchFamily="18" charset="0"/>
                        </a:rPr>
                        <a:t>6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17</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4</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23.5%</a:t>
                      </a:r>
                      <a:endParaRPr lang="ru-RU" sz="1200" dirty="0">
                        <a:latin typeface="Times New Roman"/>
                        <a:ea typeface="Times New Roman"/>
                      </a:endParaRPr>
                    </a:p>
                  </a:txBody>
                  <a:tcPr marL="24647" marR="24647" marT="0" marB="0" anchor="ctr"/>
                </a:tc>
              </a:tr>
              <a:tr h="429192">
                <a:tc>
                  <a:txBody>
                    <a:bodyPr/>
                    <a:lstStyle/>
                    <a:p>
                      <a:pPr algn="ctr">
                        <a:spcAft>
                          <a:spcPts val="0"/>
                        </a:spcAft>
                      </a:pPr>
                      <a:r>
                        <a:rPr lang="ru-RU" sz="1200" b="1" dirty="0">
                          <a:latin typeface="Times New Roman" pitchFamily="18" charset="0"/>
                          <a:cs typeface="Times New Roman" pitchFamily="18" charset="0"/>
                        </a:rPr>
                        <a:t>7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29</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1</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7</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27,5%</a:t>
                      </a:r>
                      <a:endParaRPr lang="ru-RU" sz="1200" dirty="0">
                        <a:latin typeface="Times New Roman"/>
                        <a:ea typeface="Times New Roman"/>
                      </a:endParaRPr>
                    </a:p>
                  </a:txBody>
                  <a:tcPr marL="24647" marR="24647" marT="0" marB="0" anchor="ctr"/>
                </a:tc>
              </a:tr>
              <a:tr h="572256">
                <a:tc>
                  <a:txBody>
                    <a:bodyPr/>
                    <a:lstStyle/>
                    <a:p>
                      <a:pPr algn="ctr">
                        <a:spcAft>
                          <a:spcPts val="0"/>
                        </a:spcAft>
                      </a:pPr>
                      <a:r>
                        <a:rPr lang="ru-RU" sz="1200" b="1" dirty="0">
                          <a:latin typeface="Times New Roman" pitchFamily="18" charset="0"/>
                          <a:cs typeface="Times New Roman" pitchFamily="18" charset="0"/>
                        </a:rPr>
                        <a:t>7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30</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3</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10</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43,3%</a:t>
                      </a:r>
                      <a:endParaRPr lang="ru-RU" sz="1200" dirty="0">
                        <a:latin typeface="Times New Roman"/>
                        <a:ea typeface="Times New Roman"/>
                      </a:endParaRPr>
                    </a:p>
                  </a:txBody>
                  <a:tcPr marL="24647" marR="24647" marT="0" marB="0" anchor="ctr"/>
                </a:tc>
              </a:tr>
              <a:tr h="286127">
                <a:tc>
                  <a:txBody>
                    <a:bodyPr/>
                    <a:lstStyle/>
                    <a:p>
                      <a:pPr algn="ctr">
                        <a:spcAft>
                          <a:spcPts val="0"/>
                        </a:spcAft>
                      </a:pPr>
                      <a:r>
                        <a:rPr lang="ru-RU" sz="1200" b="1" dirty="0">
                          <a:latin typeface="Times New Roman" pitchFamily="18" charset="0"/>
                          <a:cs typeface="Times New Roman" pitchFamily="18" charset="0"/>
                        </a:rPr>
                        <a:t>8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22</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10</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45,4%</a:t>
                      </a:r>
                      <a:endParaRPr lang="ru-RU" sz="1200" dirty="0">
                        <a:latin typeface="Times New Roman"/>
                        <a:ea typeface="Times New Roman"/>
                      </a:endParaRPr>
                    </a:p>
                  </a:txBody>
                  <a:tcPr marL="24647" marR="24647" marT="0" marB="0" anchor="ctr"/>
                </a:tc>
              </a:tr>
              <a:tr h="286127">
                <a:tc>
                  <a:txBody>
                    <a:bodyPr/>
                    <a:lstStyle/>
                    <a:p>
                      <a:pPr algn="ctr">
                        <a:spcAft>
                          <a:spcPts val="0"/>
                        </a:spcAft>
                      </a:pPr>
                      <a:r>
                        <a:rPr lang="ru-RU" sz="1200" b="1" dirty="0">
                          <a:latin typeface="Times New Roman" pitchFamily="18" charset="0"/>
                          <a:cs typeface="Times New Roman" pitchFamily="18" charset="0"/>
                        </a:rPr>
                        <a:t>8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26</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a:t>7</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30,7%</a:t>
                      </a:r>
                      <a:endParaRPr lang="ru-RU" sz="1200" dirty="0">
                        <a:latin typeface="Times New Roman"/>
                        <a:ea typeface="Times New Roman"/>
                      </a:endParaRPr>
                    </a:p>
                  </a:txBody>
                  <a:tcPr marL="24647" marR="24647" marT="0" marB="0" anchor="ctr"/>
                </a:tc>
              </a:tr>
              <a:tr h="286127">
                <a:tc>
                  <a:txBody>
                    <a:bodyPr/>
                    <a:lstStyle/>
                    <a:p>
                      <a:pPr algn="ctr">
                        <a:spcAft>
                          <a:spcPts val="0"/>
                        </a:spcAft>
                      </a:pPr>
                      <a:r>
                        <a:rPr lang="ru-RU" sz="1200" b="1" dirty="0">
                          <a:latin typeface="Times New Roman" pitchFamily="18" charset="0"/>
                          <a:cs typeface="Times New Roman" pitchFamily="18" charset="0"/>
                        </a:rPr>
                        <a:t>9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a:t>26</a:t>
                      </a:r>
                      <a:endParaRPr lang="ru-RU" sz="1200">
                        <a:latin typeface="Times New Roman"/>
                        <a:ea typeface="Times New Roman"/>
                      </a:endParaRPr>
                    </a:p>
                  </a:txBody>
                  <a:tcPr marL="24647" marR="24647" marT="0" marB="0" anchor="ctr"/>
                </a:tc>
                <a:tc>
                  <a:txBody>
                    <a:bodyPr/>
                    <a:lstStyle/>
                    <a:p>
                      <a:pPr algn="ctr">
                        <a:spcAft>
                          <a:spcPts val="0"/>
                        </a:spcAft>
                      </a:pPr>
                      <a:r>
                        <a:rPr lang="ru-RU" sz="1200" dirty="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7</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26,9%</a:t>
                      </a:r>
                      <a:endParaRPr lang="ru-RU" sz="1200" dirty="0">
                        <a:latin typeface="Times New Roman"/>
                        <a:ea typeface="Times New Roman"/>
                      </a:endParaRPr>
                    </a:p>
                  </a:txBody>
                  <a:tcPr marL="24647" marR="24647" marT="0" marB="0" anchor="ctr"/>
                </a:tc>
              </a:tr>
              <a:tr h="173536">
                <a:tc>
                  <a:txBody>
                    <a:bodyPr/>
                    <a:lstStyle/>
                    <a:p>
                      <a:pPr algn="ctr">
                        <a:spcAft>
                          <a:spcPts val="0"/>
                        </a:spcAft>
                      </a:pPr>
                      <a:r>
                        <a:rPr lang="ru-RU" sz="1200" b="1" dirty="0">
                          <a:latin typeface="Times New Roman" pitchFamily="18" charset="0"/>
                          <a:cs typeface="Times New Roman" pitchFamily="18" charset="0"/>
                        </a:rPr>
                        <a:t>9 Б</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27</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1</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5</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22,2%</a:t>
                      </a:r>
                      <a:endParaRPr lang="ru-RU" sz="1200" dirty="0">
                        <a:latin typeface="Times New Roman"/>
                        <a:ea typeface="Times New Roman"/>
                      </a:endParaRPr>
                    </a:p>
                  </a:txBody>
                  <a:tcPr marL="24647" marR="24647" marT="0" marB="0" anchor="ctr"/>
                </a:tc>
              </a:tr>
              <a:tr h="286127">
                <a:tc>
                  <a:txBody>
                    <a:bodyPr/>
                    <a:lstStyle/>
                    <a:p>
                      <a:pPr algn="ctr">
                        <a:spcAft>
                          <a:spcPts val="0"/>
                        </a:spcAft>
                      </a:pPr>
                      <a:r>
                        <a:rPr lang="ru-RU" sz="1200" b="1" dirty="0">
                          <a:latin typeface="Times New Roman" pitchFamily="18" charset="0"/>
                          <a:cs typeface="Times New Roman" pitchFamily="18" charset="0"/>
                        </a:rPr>
                        <a:t>10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24</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a:t>8</a:t>
                      </a:r>
                      <a:endParaRPr lang="ru-RU" sz="1200" dirty="0">
                        <a:latin typeface="Times New Roman"/>
                        <a:ea typeface="Times New Roman"/>
                      </a:endParaRPr>
                    </a:p>
                  </a:txBody>
                  <a:tcPr marL="24647" marR="24647" marT="0" marB="0" anchor="ctr"/>
                </a:tc>
                <a:tc>
                  <a:txBody>
                    <a:bodyPr/>
                    <a:lstStyle/>
                    <a:p>
                      <a:pPr algn="ctr">
                        <a:spcAft>
                          <a:spcPts val="0"/>
                        </a:spcAft>
                      </a:pPr>
                      <a:r>
                        <a:rPr lang="ru-RU" sz="1200"/>
                        <a:t>5</a:t>
                      </a:r>
                      <a:endParaRPr lang="ru-RU" sz="120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a:t>-</a:t>
                      </a:r>
                      <a:endParaRPr lang="ru-RU" sz="1200">
                        <a:latin typeface="Times New Roman"/>
                        <a:ea typeface="Times New Roman"/>
                      </a:endParaRPr>
                    </a:p>
                  </a:txBody>
                  <a:tcPr marL="24647" marR="24647" marT="0" marB="0" anchor="ctr"/>
                </a:tc>
                <a:tc>
                  <a:txBody>
                    <a:bodyPr/>
                    <a:lstStyle/>
                    <a:p>
                      <a:pPr algn="ctr">
                        <a:spcAft>
                          <a:spcPts val="0"/>
                        </a:spcAft>
                      </a:pPr>
                      <a:r>
                        <a:rPr lang="ru-RU" sz="1200" dirty="0" smtClean="0"/>
                        <a:t>54,16%</a:t>
                      </a:r>
                      <a:endParaRPr lang="ru-RU" sz="1200" dirty="0">
                        <a:latin typeface="Times New Roman"/>
                        <a:ea typeface="Times New Roman"/>
                      </a:endParaRPr>
                    </a:p>
                  </a:txBody>
                  <a:tcPr marL="24647" marR="24647" marT="0" marB="0" anchor="ctr"/>
                </a:tc>
              </a:tr>
              <a:tr h="286127">
                <a:tc>
                  <a:txBody>
                    <a:bodyPr/>
                    <a:lstStyle/>
                    <a:p>
                      <a:pPr algn="ctr">
                        <a:spcAft>
                          <a:spcPts val="0"/>
                        </a:spcAft>
                      </a:pPr>
                      <a:r>
                        <a:rPr lang="ru-RU" sz="1200" b="1" dirty="0" smtClean="0">
                          <a:latin typeface="Times New Roman" pitchFamily="18" charset="0"/>
                          <a:cs typeface="Times New Roman" pitchFamily="18" charset="0"/>
                        </a:rPr>
                        <a:t>11 А</a:t>
                      </a:r>
                      <a:endParaRPr lang="ru-RU" sz="1200" b="1" dirty="0">
                        <a:latin typeface="Times New Roman" pitchFamily="18" charset="0"/>
                        <a:ea typeface="Times New Roman"/>
                        <a:cs typeface="Times New Roman" pitchFamily="18" charset="0"/>
                      </a:endParaRPr>
                    </a:p>
                  </a:txBody>
                  <a:tcPr marL="24647" marR="24647" marT="0" marB="0" anchor="ctr"/>
                </a:tc>
                <a:tc>
                  <a:txBody>
                    <a:bodyPr/>
                    <a:lstStyle/>
                    <a:p>
                      <a:pPr algn="ctr">
                        <a:spcAft>
                          <a:spcPts val="0"/>
                        </a:spcAft>
                      </a:pPr>
                      <a:r>
                        <a:rPr lang="ru-RU" sz="1200" dirty="0" smtClean="0"/>
                        <a:t>24</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5</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latin typeface="Times New Roman"/>
                          <a:ea typeface="Times New Roman"/>
                        </a:rPr>
                        <a:t>7</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a:t>
                      </a:r>
                      <a:endParaRPr lang="ru-RU" sz="1200" dirty="0">
                        <a:latin typeface="Times New Roman"/>
                        <a:ea typeface="Times New Roman"/>
                      </a:endParaRPr>
                    </a:p>
                  </a:txBody>
                  <a:tcPr marL="24647" marR="24647" marT="0" marB="0" anchor="ctr"/>
                </a:tc>
                <a:tc>
                  <a:txBody>
                    <a:bodyPr/>
                    <a:lstStyle/>
                    <a:p>
                      <a:pPr algn="ctr">
                        <a:spcAft>
                          <a:spcPts val="0"/>
                        </a:spcAft>
                      </a:pPr>
                      <a:r>
                        <a:rPr lang="ru-RU" sz="1200" dirty="0" smtClean="0"/>
                        <a:t>50</a:t>
                      </a:r>
                      <a:r>
                        <a:rPr lang="ru-RU" sz="1200" baseline="0" dirty="0" smtClean="0"/>
                        <a:t> </a:t>
                      </a:r>
                      <a:r>
                        <a:rPr lang="ru-RU" sz="1200" dirty="0" smtClean="0"/>
                        <a:t>%</a:t>
                      </a:r>
                      <a:endParaRPr lang="ru-RU" sz="1200" dirty="0">
                        <a:latin typeface="Times New Roman"/>
                        <a:ea typeface="Times New Roman"/>
                      </a:endParaRPr>
                    </a:p>
                  </a:txBody>
                  <a:tcPr marL="24647" marR="24647" marT="0" marB="0" anchor="ctr"/>
                </a:tc>
              </a:tr>
            </a:tbl>
          </a:graphicData>
        </a:graphic>
      </p:graphicFrame>
      <p:sp>
        <p:nvSpPr>
          <p:cNvPr id="3" name="Номер слайда 2"/>
          <p:cNvSpPr>
            <a:spLocks noGrp="1"/>
          </p:cNvSpPr>
          <p:nvPr>
            <p:ph type="sldNum" sz="quarter" idx="12"/>
          </p:nvPr>
        </p:nvSpPr>
        <p:spPr/>
        <p:txBody>
          <a:bodyPr/>
          <a:lstStyle/>
          <a:p>
            <a:pPr>
              <a:defRPr/>
            </a:pPr>
            <a:fld id="{CB02178D-6F38-451D-95DF-44D080F83C66}" type="slidenum">
              <a:rPr lang="ru-RU" smtClean="0"/>
              <a:pPr>
                <a:defRPr/>
              </a:pPr>
              <a:t>59</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buFont typeface="Wingdings" pitchFamily="2" charset="2"/>
              <a:buChar char="v"/>
            </a:pPr>
            <a:r>
              <a:rPr lang="ru-RU" sz="1800" dirty="0" smtClean="0">
                <a:latin typeface="Times New Roman" pitchFamily="18" charset="0"/>
                <a:cs typeface="Times New Roman" pitchFamily="18" charset="0"/>
              </a:rPr>
              <a:t>Сегодня  школа должна обеспечивать равные условия для интеллектуального и личностного роста детей, для образования и воспитания личности, готовой к жизни в конкурентном мире. У современного выпускника необходимо формировать способность творчески мыслить, находить нестандартные решения, проявлять инициативу. Поэтому создание комфортной образовательной среды — задача, над которой работает школа в течение многих лет. </a:t>
            </a:r>
          </a:p>
          <a:p>
            <a:pPr algn="just">
              <a:buFont typeface="Wingdings" pitchFamily="2" charset="2"/>
              <a:buChar char="v"/>
            </a:pPr>
            <a:r>
              <a:rPr lang="ru-RU" sz="1800" dirty="0" smtClean="0">
                <a:latin typeface="Times New Roman" pitchFamily="18" charset="0"/>
                <a:cs typeface="Times New Roman" pitchFamily="18" charset="0"/>
              </a:rPr>
              <a:t>Путь развития школы — это тот путь, по которому идут вместе все: администрация ОУ, учителя, обучающиеся и их родители. Мы видим свою задачу в том, чтобы не только организовать учебно-воспитательный процесс, но и сделать его максимально эффективным. Именно тогда развитие школы даст новые качественные результаты. </a:t>
            </a:r>
            <a:endParaRPr lang="ru-RU" sz="1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6</a:t>
            </a:fld>
            <a:endParaRPr lang="ru-RU"/>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8001000" cy="883369"/>
          </a:xfrm>
        </p:spPr>
        <p:txBody>
          <a:bodyPr/>
          <a:lstStyle/>
          <a:p>
            <a:pPr algn="ctr"/>
            <a:r>
              <a:rPr lang="ru-RU" sz="2400" b="1" i="1" dirty="0" smtClean="0">
                <a:solidFill>
                  <a:schemeClr val="tx1"/>
                </a:solidFill>
                <a:latin typeface="Times New Roman" pitchFamily="18" charset="0"/>
                <a:cs typeface="Times New Roman" pitchFamily="18" charset="0"/>
              </a:rPr>
              <a:t>Сравнительный анализ качества знаний </a:t>
            </a:r>
            <a:r>
              <a:rPr lang="ru-RU" sz="2400" i="1" dirty="0" smtClean="0">
                <a:solidFill>
                  <a:schemeClr val="tx1"/>
                </a:solidFill>
                <a:latin typeface="Times New Roman" pitchFamily="18" charset="0"/>
                <a:cs typeface="Times New Roman" pitchFamily="18" charset="0"/>
              </a:rPr>
              <a:t/>
            </a:r>
            <a:br>
              <a:rPr lang="ru-RU" sz="2400" i="1" dirty="0" smtClean="0">
                <a:solidFill>
                  <a:schemeClr val="tx1"/>
                </a:solidFill>
                <a:latin typeface="Times New Roman" pitchFamily="18" charset="0"/>
                <a:cs typeface="Times New Roman" pitchFamily="18" charset="0"/>
              </a:rPr>
            </a:br>
            <a:r>
              <a:rPr lang="ru-RU" sz="2400" b="1" i="1" dirty="0" smtClean="0">
                <a:solidFill>
                  <a:schemeClr val="tx1"/>
                </a:solidFill>
                <a:latin typeface="Times New Roman" pitchFamily="18" charset="0"/>
                <a:cs typeface="Times New Roman" pitchFamily="18" charset="0"/>
              </a:rPr>
              <a:t>за 2011-2012, 2012-2013 учебные года</a:t>
            </a:r>
            <a:endParaRPr lang="ru-RU" sz="2400" i="1" dirty="0">
              <a:solidFill>
                <a:schemeClr val="tx1"/>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755576" y="836713"/>
          <a:ext cx="8102702" cy="5881038"/>
        </p:xfrm>
        <a:graphic>
          <a:graphicData uri="http://schemas.openxmlformats.org/drawingml/2006/table">
            <a:tbl>
              <a:tblPr>
                <a:tableStyleId>{35758FB7-9AC5-4552-8A53-C91805E547FA}</a:tableStyleId>
              </a:tblPr>
              <a:tblGrid>
                <a:gridCol w="1280426"/>
                <a:gridCol w="2525389"/>
                <a:gridCol w="2087060"/>
                <a:gridCol w="2209827"/>
              </a:tblGrid>
              <a:tr h="282083">
                <a:tc gridSpan="2">
                  <a:txBody>
                    <a:bodyPr/>
                    <a:lstStyle/>
                    <a:p>
                      <a:pPr algn="ctr">
                        <a:spcAft>
                          <a:spcPts val="0"/>
                        </a:spcAft>
                      </a:pPr>
                      <a:r>
                        <a:rPr lang="ru-RU" sz="1000" b="1" dirty="0" smtClean="0"/>
                        <a:t>2011-2012</a:t>
                      </a:r>
                      <a:endParaRPr lang="ru-RU" sz="1000" b="1" dirty="0">
                        <a:latin typeface="Times New Roman"/>
                        <a:ea typeface="Times New Roman"/>
                      </a:endParaRPr>
                    </a:p>
                  </a:txBody>
                  <a:tcPr marL="59377" marR="59377" marT="0" marB="0" anchor="ctr"/>
                </a:tc>
                <a:tc hMerge="1">
                  <a:txBody>
                    <a:bodyPr/>
                    <a:lstStyle/>
                    <a:p>
                      <a:endParaRPr lang="ru-RU"/>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t>2012-2013</a:t>
                      </a:r>
                    </a:p>
                    <a:p>
                      <a:pPr algn="ctr">
                        <a:spcAft>
                          <a:spcPts val="0"/>
                        </a:spcAft>
                      </a:pPr>
                      <a:endParaRPr lang="ru-RU" sz="1000" b="1" dirty="0">
                        <a:latin typeface="Times New Roman"/>
                        <a:ea typeface="Times New Roman"/>
                      </a:endParaRPr>
                    </a:p>
                  </a:txBody>
                  <a:tcPr marL="59377" marR="59377" marT="0" marB="0"/>
                </a:tc>
                <a:tc hMerge="1">
                  <a:txBody>
                    <a:bodyPr/>
                    <a:lstStyle/>
                    <a:p>
                      <a:endParaRPr lang="ru-RU"/>
                    </a:p>
                  </a:txBody>
                  <a:tcPr/>
                </a:tc>
              </a:tr>
              <a:tr h="201354">
                <a:tc>
                  <a:txBody>
                    <a:bodyPr/>
                    <a:lstStyle/>
                    <a:p>
                      <a:pPr algn="ctr">
                        <a:spcAft>
                          <a:spcPts val="0"/>
                        </a:spcAft>
                      </a:pPr>
                      <a:r>
                        <a:rPr lang="ru-RU" sz="1000" b="1" dirty="0" smtClean="0">
                          <a:latin typeface="Times New Roman"/>
                          <a:ea typeface="Times New Roman"/>
                        </a:rPr>
                        <a:t>1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latin typeface="Times New Roman"/>
                          <a:ea typeface="Times New Roman"/>
                        </a:rPr>
                        <a:t>-</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smtClean="0">
                          <a:latin typeface="Times New Roman"/>
                          <a:ea typeface="Times New Roman"/>
                        </a:rPr>
                        <a:t>2 А</a:t>
                      </a:r>
                      <a:endParaRPr lang="ru-RU" sz="1000" b="1" i="0" dirty="0">
                        <a:latin typeface="Times New Roman"/>
                        <a:ea typeface="Times New Roman"/>
                      </a:endParaRPr>
                    </a:p>
                  </a:txBody>
                  <a:tcPr marL="59377" marR="59377" marT="0" marB="0" anchor="ctr"/>
                </a:tc>
                <a:tc>
                  <a:txBody>
                    <a:bodyPr/>
                    <a:lstStyle/>
                    <a:p>
                      <a:pPr algn="ctr"/>
                      <a:r>
                        <a:rPr lang="ru-RU" sz="1000" dirty="0" smtClean="0"/>
                        <a:t>63,3%</a:t>
                      </a:r>
                      <a:endParaRPr lang="ru-RU" sz="1000" dirty="0">
                        <a:latin typeface="Times New Roman" pitchFamily="18" charset="0"/>
                        <a:cs typeface="Times New Roman" pitchFamily="18" charset="0"/>
                      </a:endParaRPr>
                    </a:p>
                  </a:txBody>
                  <a:tcPr marL="59377" marR="59377" marT="0" marB="0"/>
                </a:tc>
              </a:tr>
              <a:tr h="201354">
                <a:tc>
                  <a:txBody>
                    <a:bodyPr/>
                    <a:lstStyle/>
                    <a:p>
                      <a:pPr algn="ctr">
                        <a:spcAft>
                          <a:spcPts val="0"/>
                        </a:spcAft>
                      </a:pPr>
                      <a:r>
                        <a:rPr lang="ru-RU" sz="1000" b="1" dirty="0" smtClean="0">
                          <a:latin typeface="Times New Roman"/>
                          <a:ea typeface="Times New Roman"/>
                        </a:rPr>
                        <a:t>1Б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latin typeface="Times New Roman"/>
                          <a:ea typeface="Times New Roman"/>
                        </a:rPr>
                        <a:t>-</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smtClean="0"/>
                        <a:t>2 Б</a:t>
                      </a:r>
                      <a:endParaRPr lang="ru-RU" sz="1000" b="1" i="0" dirty="0">
                        <a:latin typeface="Times New Roman"/>
                        <a:ea typeface="Times New Roman"/>
                      </a:endParaRPr>
                    </a:p>
                  </a:txBody>
                  <a:tcPr marL="59377" marR="59377" marT="0" marB="0" anchor="ctr"/>
                </a:tc>
                <a:tc>
                  <a:txBody>
                    <a:bodyPr/>
                    <a:lstStyle/>
                    <a:p>
                      <a:pPr algn="ctr"/>
                      <a:r>
                        <a:rPr lang="ru-RU" sz="1000" dirty="0" smtClean="0"/>
                        <a:t>56,6%</a:t>
                      </a:r>
                      <a:endParaRPr lang="ru-RU" sz="1000" dirty="0">
                        <a:latin typeface="Times New Roman" pitchFamily="18" charset="0"/>
                        <a:cs typeface="Times New Roman" pitchFamily="18" charset="0"/>
                      </a:endParaRPr>
                    </a:p>
                  </a:txBody>
                  <a:tcPr marL="59377" marR="59377" marT="0" marB="0"/>
                </a:tc>
              </a:tr>
              <a:tr h="201354">
                <a:tc>
                  <a:txBody>
                    <a:bodyPr/>
                    <a:lstStyle/>
                    <a:p>
                      <a:pPr algn="ctr">
                        <a:spcAft>
                          <a:spcPts val="0"/>
                        </a:spcAft>
                      </a:pPr>
                      <a:r>
                        <a:rPr lang="ru-RU" sz="1000" b="1" dirty="0"/>
                        <a:t>2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60 %</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3</a:t>
                      </a:r>
                      <a:r>
                        <a:rPr lang="ru-RU" sz="1000" b="1" i="0" dirty="0" smtClean="0"/>
                        <a:t> </a:t>
                      </a:r>
                      <a:r>
                        <a:rPr lang="ru-RU" sz="1000" b="1" i="0" dirty="0"/>
                        <a:t>А</a:t>
                      </a:r>
                      <a:endParaRPr lang="ru-RU" sz="1000" b="1" i="0" dirty="0">
                        <a:latin typeface="Times New Roman"/>
                        <a:ea typeface="Times New Roman"/>
                      </a:endParaRPr>
                    </a:p>
                  </a:txBody>
                  <a:tcPr marL="59377" marR="59377" marT="0" marB="0" anchor="ctr"/>
                </a:tc>
                <a:tc>
                  <a:txBody>
                    <a:bodyPr/>
                    <a:lstStyle/>
                    <a:p>
                      <a:pPr algn="ctr"/>
                      <a:r>
                        <a:rPr lang="ru-RU" sz="1000" dirty="0" smtClean="0"/>
                        <a:t>52,3%</a:t>
                      </a:r>
                      <a:endParaRPr lang="ru-RU" sz="1000" dirty="0"/>
                    </a:p>
                  </a:txBody>
                  <a:tcPr marL="59377" marR="59377" marT="0" marB="0"/>
                </a:tc>
              </a:tr>
              <a:tr h="282083">
                <a:tc>
                  <a:txBody>
                    <a:bodyPr/>
                    <a:lstStyle/>
                    <a:p>
                      <a:pPr algn="ctr">
                        <a:spcAft>
                          <a:spcPts val="0"/>
                        </a:spcAft>
                      </a:pPr>
                      <a:r>
                        <a:rPr lang="ru-RU" sz="1000" b="1" dirty="0"/>
                        <a:t>2 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68%</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3 </a:t>
                      </a:r>
                      <a:r>
                        <a:rPr lang="ru-RU" sz="1000" b="1" i="0" dirty="0" smtClean="0"/>
                        <a:t>Б</a:t>
                      </a:r>
                      <a:endParaRPr lang="ru-RU" sz="1000" b="1" i="0" dirty="0">
                        <a:latin typeface="Times New Roman"/>
                        <a:ea typeface="Times New Roman"/>
                      </a:endParaRPr>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56,5%</a:t>
                      </a:r>
                      <a:endParaRPr lang="ru-RU" sz="1000" dirty="0" smtClean="0">
                        <a:latin typeface="Times New Roman" pitchFamily="18" charset="0"/>
                        <a:cs typeface="Times New Roman" pitchFamily="18" charset="0"/>
                      </a:endParaRPr>
                    </a:p>
                    <a:p>
                      <a:pPr algn="ctr"/>
                      <a:endParaRPr lang="ru-RU" sz="1000" dirty="0"/>
                    </a:p>
                  </a:txBody>
                  <a:tcPr marL="59377" marR="59377" marT="0" marB="0"/>
                </a:tc>
              </a:tr>
              <a:tr h="201354">
                <a:tc>
                  <a:txBody>
                    <a:bodyPr/>
                    <a:lstStyle/>
                    <a:p>
                      <a:pPr algn="ctr">
                        <a:spcAft>
                          <a:spcPts val="0"/>
                        </a:spcAft>
                      </a:pPr>
                      <a:r>
                        <a:rPr lang="ru-RU" sz="1000" b="1" dirty="0" smtClean="0">
                          <a:latin typeface="Times New Roman"/>
                          <a:ea typeface="Times New Roman"/>
                        </a:rPr>
                        <a:t>2 В</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latin typeface="Times New Roman"/>
                          <a:ea typeface="Times New Roman"/>
                        </a:rPr>
                        <a:t>50%</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smtClean="0">
                          <a:latin typeface="Times New Roman"/>
                          <a:ea typeface="Times New Roman"/>
                        </a:rPr>
                        <a:t>3В</a:t>
                      </a:r>
                      <a:endParaRPr lang="ru-RU" sz="1000" b="1" i="0" dirty="0">
                        <a:latin typeface="Times New Roman"/>
                        <a:ea typeface="Times New Roman"/>
                      </a:endParaRPr>
                    </a:p>
                  </a:txBody>
                  <a:tcPr marL="59377" marR="59377" marT="0" marB="0" anchor="ctr"/>
                </a:tc>
                <a:tc>
                  <a:txBody>
                    <a:bodyPr/>
                    <a:lstStyle/>
                    <a:p>
                      <a:pPr algn="ctr"/>
                      <a:r>
                        <a:rPr lang="ru-RU" sz="1000" dirty="0" smtClean="0">
                          <a:latin typeface="Times New Roman" pitchFamily="18" charset="0"/>
                          <a:cs typeface="Times New Roman" pitchFamily="18" charset="0"/>
                        </a:rPr>
                        <a:t>71,4%</a:t>
                      </a:r>
                      <a:endParaRPr lang="ru-RU" sz="1000" dirty="0">
                        <a:latin typeface="Times New Roman" pitchFamily="18" charset="0"/>
                        <a:cs typeface="Times New Roman" pitchFamily="18" charset="0"/>
                      </a:endParaRPr>
                    </a:p>
                  </a:txBody>
                  <a:tcPr marL="59377" marR="59377" marT="0" marB="0"/>
                </a:tc>
              </a:tr>
              <a:tr h="282083">
                <a:tc>
                  <a:txBody>
                    <a:bodyPr/>
                    <a:lstStyle/>
                    <a:p>
                      <a:pPr algn="ctr">
                        <a:spcAft>
                          <a:spcPts val="0"/>
                        </a:spcAft>
                      </a:pPr>
                      <a:r>
                        <a:rPr lang="ru-RU" sz="1000" b="1" dirty="0"/>
                        <a:t>3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53,8%</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4 А</a:t>
                      </a:r>
                      <a:endParaRPr lang="ru-RU" sz="1000" b="1" i="0" dirty="0">
                        <a:latin typeface="Times New Roman"/>
                        <a:ea typeface="Times New Roman"/>
                      </a:endParaRPr>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46,1%</a:t>
                      </a:r>
                      <a:endParaRPr lang="ru-RU" sz="1000" dirty="0" smtClean="0">
                        <a:latin typeface="Times New Roman" pitchFamily="18" charset="0"/>
                        <a:cs typeface="Times New Roman" pitchFamily="18" charset="0"/>
                      </a:endParaRPr>
                    </a:p>
                    <a:p>
                      <a:pPr algn="ctr"/>
                      <a:endParaRPr lang="ru-RU" sz="1000" dirty="0">
                        <a:latin typeface="Times New Roman" pitchFamily="18" charset="0"/>
                        <a:cs typeface="Times New Roman" pitchFamily="18" charset="0"/>
                      </a:endParaRPr>
                    </a:p>
                  </a:txBody>
                  <a:tcPr marL="59377" marR="59377" marT="0" marB="0"/>
                </a:tc>
              </a:tr>
              <a:tr h="201354">
                <a:tc>
                  <a:txBody>
                    <a:bodyPr/>
                    <a:lstStyle/>
                    <a:p>
                      <a:pPr algn="ctr">
                        <a:spcAft>
                          <a:spcPts val="0"/>
                        </a:spcAft>
                      </a:pPr>
                      <a:r>
                        <a:rPr lang="ru-RU" sz="1000" b="1" dirty="0"/>
                        <a:t>3 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65,4%</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4 Б</a:t>
                      </a:r>
                      <a:endParaRPr lang="ru-RU" sz="1000" b="1" i="0" dirty="0">
                        <a:latin typeface="Times New Roman"/>
                        <a:ea typeface="Times New Roman"/>
                      </a:endParaRPr>
                    </a:p>
                  </a:txBody>
                  <a:tcPr marL="59377" marR="59377" marT="0" marB="0" anchor="ctr"/>
                </a:tc>
                <a:tc>
                  <a:txBody>
                    <a:bodyPr/>
                    <a:lstStyle/>
                    <a:p>
                      <a:pPr algn="ctr"/>
                      <a:r>
                        <a:rPr lang="ru-RU" sz="1000" dirty="0" smtClean="0"/>
                        <a:t>57,6%</a:t>
                      </a:r>
                      <a:endParaRPr lang="ru-RU" sz="1000" dirty="0">
                        <a:latin typeface="Times New Roman" pitchFamily="18" charset="0"/>
                        <a:cs typeface="Times New Roman" pitchFamily="18" charset="0"/>
                      </a:endParaRPr>
                    </a:p>
                  </a:txBody>
                  <a:tcPr marL="59377" marR="59377" marT="0" marB="0"/>
                </a:tc>
              </a:tr>
              <a:tr h="201354">
                <a:tc>
                  <a:txBody>
                    <a:bodyPr/>
                    <a:lstStyle/>
                    <a:p>
                      <a:pPr algn="ctr">
                        <a:spcAft>
                          <a:spcPts val="0"/>
                        </a:spcAft>
                      </a:pPr>
                      <a:r>
                        <a:rPr lang="ru-RU" sz="1000" b="1" dirty="0"/>
                        <a:t>4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60%</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5 А</a:t>
                      </a:r>
                      <a:endParaRPr lang="ru-RU" sz="1000" b="1" i="0" dirty="0">
                        <a:latin typeface="Times New Roman"/>
                        <a:ea typeface="Times New Roman"/>
                      </a:endParaRPr>
                    </a:p>
                  </a:txBody>
                  <a:tcPr marL="59377" marR="59377" marT="0" marB="0" anchor="ctr"/>
                </a:tc>
                <a:tc>
                  <a:txBody>
                    <a:bodyPr/>
                    <a:lstStyle/>
                    <a:p>
                      <a:pPr algn="ctr"/>
                      <a:r>
                        <a:rPr lang="ru-RU" sz="1000" dirty="0" smtClean="0"/>
                        <a:t>55,2%</a:t>
                      </a:r>
                      <a:endParaRPr lang="ru-RU" sz="1000" dirty="0">
                        <a:latin typeface="Times New Roman" pitchFamily="18" charset="0"/>
                        <a:cs typeface="Times New Roman" pitchFamily="18" charset="0"/>
                      </a:endParaRPr>
                    </a:p>
                  </a:txBody>
                  <a:tcPr marL="59377" marR="59377" marT="0" marB="0"/>
                </a:tc>
              </a:tr>
              <a:tr h="201354">
                <a:tc>
                  <a:txBody>
                    <a:bodyPr/>
                    <a:lstStyle/>
                    <a:p>
                      <a:pPr algn="ctr">
                        <a:spcAft>
                          <a:spcPts val="0"/>
                        </a:spcAft>
                      </a:pPr>
                      <a:r>
                        <a:rPr lang="ru-RU" sz="1000" b="1" dirty="0"/>
                        <a:t>4 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34,6%</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5 Б</a:t>
                      </a:r>
                      <a:endParaRPr lang="ru-RU" sz="1000" b="1" i="0" dirty="0">
                        <a:latin typeface="Times New Roman"/>
                        <a:ea typeface="Times New Roman"/>
                      </a:endParaRPr>
                    </a:p>
                  </a:txBody>
                  <a:tcPr marL="59377" marR="59377" marT="0" marB="0" anchor="ctr"/>
                </a:tc>
                <a:tc>
                  <a:txBody>
                    <a:bodyPr/>
                    <a:lstStyle/>
                    <a:p>
                      <a:pPr algn="ctr"/>
                      <a:r>
                        <a:rPr lang="ru-RU" sz="1000" dirty="0" smtClean="0">
                          <a:latin typeface="Times New Roman" pitchFamily="18" charset="0"/>
                          <a:cs typeface="Times New Roman" pitchFamily="18" charset="0"/>
                        </a:rPr>
                        <a:t>46,4%</a:t>
                      </a:r>
                      <a:endParaRPr lang="ru-RU" sz="1000" dirty="0">
                        <a:latin typeface="Times New Roman" pitchFamily="18" charset="0"/>
                        <a:cs typeface="Times New Roman" pitchFamily="18" charset="0"/>
                      </a:endParaRPr>
                    </a:p>
                  </a:txBody>
                  <a:tcPr marL="59377" marR="59377" marT="0" marB="0"/>
                </a:tc>
              </a:tr>
              <a:tr h="394917">
                <a:tc>
                  <a:txBody>
                    <a:bodyPr/>
                    <a:lstStyle/>
                    <a:p>
                      <a:pPr algn="ctr">
                        <a:spcAft>
                          <a:spcPts val="0"/>
                        </a:spcAft>
                      </a:pPr>
                      <a:r>
                        <a:rPr lang="ru-RU" sz="1000" b="1" dirty="0"/>
                        <a:t>5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72,2%</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6 А</a:t>
                      </a:r>
                      <a:endParaRPr lang="ru-RU" sz="1000" b="1" i="0" dirty="0">
                        <a:latin typeface="Times New Roman"/>
                        <a:ea typeface="Times New Roman"/>
                      </a:endParaRPr>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0" dirty="0" smtClean="0"/>
                        <a:t>55%</a:t>
                      </a:r>
                      <a:endParaRPr lang="ru-RU" sz="1000" b="0" dirty="0" smtClean="0">
                        <a:latin typeface="Times New Roman" pitchFamily="18" charset="0"/>
                        <a:cs typeface="Times New Roman" pitchFamily="18" charset="0"/>
                      </a:endParaRPr>
                    </a:p>
                    <a:p>
                      <a:endParaRPr lang="ru-RU" dirty="0"/>
                    </a:p>
                  </a:txBody>
                  <a:tcPr marL="59377" marR="59377" marT="0" marB="0"/>
                </a:tc>
              </a:tr>
              <a:tr h="401969">
                <a:tc>
                  <a:txBody>
                    <a:bodyPr/>
                    <a:lstStyle/>
                    <a:p>
                      <a:pPr algn="ctr">
                        <a:spcAft>
                          <a:spcPts val="0"/>
                        </a:spcAft>
                      </a:pPr>
                      <a:r>
                        <a:rPr lang="ru-RU" sz="1000" b="1" dirty="0"/>
                        <a:t>5 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52,4 %</a:t>
                      </a:r>
                      <a:endParaRPr lang="ru-RU" sz="1000" dirty="0">
                        <a:latin typeface="Times New Roman"/>
                        <a:ea typeface="Times New Roman"/>
                      </a:endParaRPr>
                    </a:p>
                  </a:txBody>
                  <a:tcPr marL="59377" marR="5937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50" b="1" i="0" dirty="0" smtClean="0"/>
                        <a:t>6 Б</a:t>
                      </a:r>
                      <a:endParaRPr lang="ru-RU" sz="1050" b="1" i="0" dirty="0" smtClean="0">
                        <a:latin typeface="Times New Roman"/>
                        <a:ea typeface="Times New Roman"/>
                      </a:endParaRPr>
                    </a:p>
                    <a:p>
                      <a:endParaRPr lang="ru-RU" dirty="0"/>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23,5%</a:t>
                      </a:r>
                      <a:endParaRPr lang="ru-RU" sz="1000" dirty="0" smtClean="0">
                        <a:latin typeface="Times New Roman" pitchFamily="18" charset="0"/>
                        <a:cs typeface="Times New Roman" pitchFamily="18" charset="0"/>
                      </a:endParaRPr>
                    </a:p>
                  </a:txBody>
                  <a:tcPr marL="59377" marR="59377" marT="0" marB="0"/>
                </a:tc>
              </a:tr>
              <a:tr h="302030">
                <a:tc>
                  <a:txBody>
                    <a:bodyPr/>
                    <a:lstStyle/>
                    <a:p>
                      <a:pPr algn="ctr">
                        <a:spcAft>
                          <a:spcPts val="0"/>
                        </a:spcAft>
                      </a:pPr>
                      <a:r>
                        <a:rPr lang="ru-RU" sz="1000" b="1" dirty="0"/>
                        <a:t>6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32,3%</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7 А</a:t>
                      </a:r>
                      <a:endParaRPr lang="ru-RU" sz="1000" b="1" i="0" dirty="0">
                        <a:latin typeface="Times New Roman"/>
                        <a:ea typeface="Times New Roman"/>
                      </a:endParaRPr>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27,5%</a:t>
                      </a:r>
                      <a:endParaRPr lang="ru-RU" sz="1000" dirty="0" smtClean="0">
                        <a:latin typeface="Times New Roman" pitchFamily="18" charset="0"/>
                        <a:cs typeface="Times New Roman" pitchFamily="18" charset="0"/>
                      </a:endParaRPr>
                    </a:p>
                  </a:txBody>
                  <a:tcPr marL="59377" marR="59377" marT="0" marB="0"/>
                </a:tc>
              </a:tr>
              <a:tr h="302030">
                <a:tc>
                  <a:txBody>
                    <a:bodyPr/>
                    <a:lstStyle/>
                    <a:p>
                      <a:pPr algn="ctr">
                        <a:spcAft>
                          <a:spcPts val="0"/>
                        </a:spcAft>
                      </a:pPr>
                      <a:r>
                        <a:rPr lang="ru-RU" sz="1000" b="1" dirty="0"/>
                        <a:t>6 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45,2%</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7 Б</a:t>
                      </a:r>
                      <a:endParaRPr lang="ru-RU" sz="1000" b="1" i="0" dirty="0">
                        <a:latin typeface="Times New Roman"/>
                        <a:ea typeface="Times New Roman"/>
                      </a:endParaRPr>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43,3%</a:t>
                      </a:r>
                      <a:endParaRPr lang="ru-RU" sz="1000" dirty="0" smtClean="0">
                        <a:latin typeface="Times New Roman" pitchFamily="18" charset="0"/>
                        <a:cs typeface="Times New Roman" pitchFamily="18" charset="0"/>
                      </a:endParaRPr>
                    </a:p>
                  </a:txBody>
                  <a:tcPr marL="59377" marR="59377" marT="0" marB="0"/>
                </a:tc>
              </a:tr>
              <a:tr h="302030">
                <a:tc>
                  <a:txBody>
                    <a:bodyPr/>
                    <a:lstStyle/>
                    <a:p>
                      <a:pPr algn="ctr">
                        <a:spcAft>
                          <a:spcPts val="0"/>
                        </a:spcAft>
                      </a:pPr>
                      <a:r>
                        <a:rPr lang="ru-RU" sz="1000" b="1" dirty="0"/>
                        <a:t>7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46,2%</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8 А</a:t>
                      </a:r>
                      <a:endParaRPr lang="ru-RU" sz="1000" b="1" i="0" dirty="0">
                        <a:latin typeface="Times New Roman"/>
                        <a:ea typeface="Times New Roman"/>
                      </a:endParaRPr>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45,4%</a:t>
                      </a:r>
                      <a:endParaRPr lang="ru-RU" sz="1000" dirty="0" smtClean="0">
                        <a:latin typeface="Times New Roman" pitchFamily="18" charset="0"/>
                        <a:cs typeface="Times New Roman" pitchFamily="18" charset="0"/>
                      </a:endParaRPr>
                    </a:p>
                  </a:txBody>
                  <a:tcPr marL="59377" marR="59377" marT="0" marB="0"/>
                </a:tc>
              </a:tr>
              <a:tr h="302030">
                <a:tc>
                  <a:txBody>
                    <a:bodyPr/>
                    <a:lstStyle/>
                    <a:p>
                      <a:pPr algn="ctr">
                        <a:spcAft>
                          <a:spcPts val="0"/>
                        </a:spcAft>
                      </a:pPr>
                      <a:r>
                        <a:rPr lang="ru-RU" sz="1000" b="1" dirty="0"/>
                        <a:t>7 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28,6%</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8 Б</a:t>
                      </a:r>
                      <a:endParaRPr lang="ru-RU" sz="1000" b="1" i="0" dirty="0">
                        <a:latin typeface="Times New Roman"/>
                        <a:ea typeface="Times New Roman"/>
                      </a:endParaRPr>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30,7%</a:t>
                      </a:r>
                      <a:endParaRPr lang="ru-RU" sz="1000" dirty="0" smtClean="0">
                        <a:latin typeface="Times New Roman" pitchFamily="18" charset="0"/>
                        <a:cs typeface="Times New Roman" pitchFamily="18" charset="0"/>
                      </a:endParaRPr>
                    </a:p>
                  </a:txBody>
                  <a:tcPr marL="59377" marR="59377" marT="0" marB="0"/>
                </a:tc>
              </a:tr>
              <a:tr h="302030">
                <a:tc>
                  <a:txBody>
                    <a:bodyPr/>
                    <a:lstStyle/>
                    <a:p>
                      <a:pPr algn="ctr">
                        <a:spcAft>
                          <a:spcPts val="0"/>
                        </a:spcAft>
                      </a:pPr>
                      <a:r>
                        <a:rPr lang="ru-RU" sz="1000" b="1" dirty="0"/>
                        <a:t>8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27,6%</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9 А</a:t>
                      </a:r>
                      <a:endParaRPr lang="ru-RU" sz="1000" b="1" i="0" dirty="0">
                        <a:latin typeface="Times New Roman"/>
                        <a:ea typeface="Times New Roman"/>
                      </a:endParaRPr>
                    </a:p>
                  </a:txBody>
                  <a:tcPr marL="59377" marR="593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26,9%</a:t>
                      </a:r>
                      <a:endParaRPr lang="ru-RU" sz="1000" dirty="0" smtClean="0">
                        <a:latin typeface="Times New Roman" pitchFamily="18" charset="0"/>
                        <a:cs typeface="Times New Roman" pitchFamily="18" charset="0"/>
                      </a:endParaRPr>
                    </a:p>
                  </a:txBody>
                  <a:tcPr marL="59377" marR="59377" marT="0" marB="0"/>
                </a:tc>
              </a:tr>
              <a:tr h="302030">
                <a:tc>
                  <a:txBody>
                    <a:bodyPr/>
                    <a:lstStyle/>
                    <a:p>
                      <a:pPr algn="ctr">
                        <a:spcAft>
                          <a:spcPts val="0"/>
                        </a:spcAft>
                      </a:pPr>
                      <a:r>
                        <a:rPr lang="ru-RU" sz="1000" b="1" dirty="0"/>
                        <a:t>8 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18,5%</a:t>
                      </a:r>
                      <a:endParaRPr lang="ru-RU" sz="1000" dirty="0">
                        <a:latin typeface="Times New Roman"/>
                        <a:ea typeface="Times New Roman"/>
                      </a:endParaRPr>
                    </a:p>
                  </a:txBody>
                  <a:tcPr marL="59377" marR="59377" marT="0" marB="0"/>
                </a:tc>
                <a:tc>
                  <a:txBody>
                    <a:bodyPr/>
                    <a:lstStyle/>
                    <a:p>
                      <a:pPr algn="ctr">
                        <a:spcAft>
                          <a:spcPts val="0"/>
                        </a:spcAft>
                      </a:pPr>
                      <a:r>
                        <a:rPr lang="ru-RU" sz="1000" b="1" i="0" dirty="0"/>
                        <a:t>9 Б</a:t>
                      </a:r>
                      <a:endParaRPr lang="ru-RU" sz="1000" b="1" i="0" dirty="0">
                        <a:latin typeface="Times New Roman"/>
                        <a:ea typeface="Times New Roman"/>
                      </a:endParaRPr>
                    </a:p>
                  </a:txBody>
                  <a:tcPr marL="59377" marR="59377" marT="0" marB="0" anchor="ctr"/>
                </a:tc>
                <a:tc>
                  <a:txBody>
                    <a:bodyPr/>
                    <a:lstStyle/>
                    <a:p>
                      <a:pPr algn="ctr"/>
                      <a:r>
                        <a:rPr lang="ru-RU" sz="1000" dirty="0" smtClean="0">
                          <a:latin typeface="Times New Roman" pitchFamily="18" charset="0"/>
                          <a:cs typeface="Times New Roman" pitchFamily="18" charset="0"/>
                        </a:rPr>
                        <a:t>22,2%</a:t>
                      </a:r>
                      <a:endParaRPr lang="ru-RU" sz="1000" dirty="0">
                        <a:latin typeface="Times New Roman" pitchFamily="18" charset="0"/>
                        <a:cs typeface="Times New Roman" pitchFamily="18" charset="0"/>
                      </a:endParaRPr>
                    </a:p>
                  </a:txBody>
                  <a:tcPr marL="59377" marR="59377" marT="0" marB="0"/>
                </a:tc>
              </a:tr>
              <a:tr h="201354">
                <a:tc>
                  <a:txBody>
                    <a:bodyPr/>
                    <a:lstStyle/>
                    <a:p>
                      <a:pPr algn="ctr">
                        <a:spcAft>
                          <a:spcPts val="0"/>
                        </a:spcAft>
                      </a:pPr>
                      <a:r>
                        <a:rPr lang="ru-RU" sz="1000" b="1" dirty="0"/>
                        <a:t>9 А</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46,3%</a:t>
                      </a:r>
                      <a:endParaRPr lang="ru-RU" sz="1000" dirty="0">
                        <a:latin typeface="Times New Roman"/>
                        <a:ea typeface="Times New Roman"/>
                      </a:endParaRPr>
                    </a:p>
                  </a:txBody>
                  <a:tcPr marL="59377" marR="59377" marT="0" marB="0"/>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dirty="0" smtClean="0">
                          <a:latin typeface="Times New Roman" pitchFamily="18" charset="0"/>
                          <a:cs typeface="Times New Roman" pitchFamily="18" charset="0"/>
                        </a:rPr>
                        <a:t>10 А</a:t>
                      </a:r>
                    </a:p>
                    <a:p>
                      <a:endParaRPr lang="ru-RU" dirty="0"/>
                    </a:p>
                    <a:p>
                      <a:r>
                        <a:rPr lang="ru-RU" sz="1000" b="1" dirty="0" smtClean="0"/>
                        <a:t>                     </a:t>
                      </a:r>
                      <a:endParaRPr lang="ru-RU" sz="1000" b="1" dirty="0"/>
                    </a:p>
                  </a:txBody>
                  <a:tcPr marL="59377" marR="59377" marT="0" marB="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t>54,16%</a:t>
                      </a:r>
                      <a:endParaRPr lang="ru-RU" sz="1000" dirty="0" smtClean="0">
                        <a:latin typeface="Times New Roman" pitchFamily="18" charset="0"/>
                        <a:cs typeface="Times New Roman" pitchFamily="18" charset="0"/>
                      </a:endParaRPr>
                    </a:p>
                    <a:p>
                      <a:pPr algn="ctr"/>
                      <a:endParaRPr lang="ru-RU" sz="1000" dirty="0">
                        <a:latin typeface="Times New Roman" pitchFamily="18" charset="0"/>
                        <a:cs typeface="Times New Roman" pitchFamily="18" charset="0"/>
                      </a:endParaRPr>
                    </a:p>
                  </a:txBody>
                  <a:tcPr marL="59377" marR="59377" marT="0" marB="0"/>
                </a:tc>
              </a:tr>
              <a:tr h="334605">
                <a:tc>
                  <a:txBody>
                    <a:bodyPr/>
                    <a:lstStyle/>
                    <a:p>
                      <a:pPr algn="ctr">
                        <a:spcAft>
                          <a:spcPts val="0"/>
                        </a:spcAft>
                      </a:pPr>
                      <a:r>
                        <a:rPr lang="ru-RU" sz="1000" b="1" dirty="0"/>
                        <a:t>9 Б</a:t>
                      </a:r>
                      <a:endParaRPr lang="ru-RU" sz="1000" b="1" dirty="0">
                        <a:latin typeface="Times New Roman"/>
                        <a:ea typeface="Times New Roman"/>
                      </a:endParaRPr>
                    </a:p>
                  </a:txBody>
                  <a:tcPr marL="59377" marR="59377" marT="0" marB="0" anchor="ctr"/>
                </a:tc>
                <a:tc>
                  <a:txBody>
                    <a:bodyPr/>
                    <a:lstStyle/>
                    <a:p>
                      <a:pPr algn="ctr">
                        <a:spcAft>
                          <a:spcPts val="0"/>
                        </a:spcAft>
                      </a:pPr>
                      <a:r>
                        <a:rPr lang="ru-RU" sz="1000" dirty="0" smtClean="0"/>
                        <a:t>38,5%</a:t>
                      </a:r>
                      <a:endParaRPr lang="ru-RU" sz="1000" dirty="0">
                        <a:latin typeface="Times New Roman"/>
                        <a:ea typeface="Times New Roman"/>
                      </a:endParaRPr>
                    </a:p>
                  </a:txBody>
                  <a:tcPr marL="59377" marR="59377" marT="0" marB="0"/>
                </a:tc>
                <a:tc vMerge="1">
                  <a:txBody>
                    <a:bodyPr/>
                    <a:lstStyle/>
                    <a:p>
                      <a:endParaRPr lang="ru-RU" sz="1000" b="1" dirty="0"/>
                    </a:p>
                  </a:txBody>
                  <a:tcPr marL="59377" marR="59377" marT="0" marB="0" anchor="ctr"/>
                </a:tc>
                <a:tc vMerge="1">
                  <a:txBody>
                    <a:bodyPr/>
                    <a:lstStyle/>
                    <a:p>
                      <a:pPr algn="ctr"/>
                      <a:endParaRPr lang="ru-RU" sz="1000" dirty="0">
                        <a:latin typeface="Times New Roman" pitchFamily="18" charset="0"/>
                        <a:cs typeface="Times New Roman" pitchFamily="18" charset="0"/>
                      </a:endParaRPr>
                    </a:p>
                  </a:txBody>
                  <a:tcPr marL="59377" marR="59377" marT="0" marB="0"/>
                </a:tc>
              </a:tr>
              <a:tr h="287884">
                <a:tc>
                  <a:txBody>
                    <a:bodyPr/>
                    <a:lstStyle/>
                    <a:p>
                      <a:pPr algn="ctr">
                        <a:spcAft>
                          <a:spcPts val="0"/>
                        </a:spcAft>
                      </a:pPr>
                      <a:r>
                        <a:rPr lang="ru-RU" sz="1000" b="1" dirty="0"/>
                        <a:t>10 А</a:t>
                      </a:r>
                      <a:endParaRPr lang="ru-RU" sz="1000" b="1" dirty="0">
                        <a:latin typeface="Times New Roman"/>
                        <a:ea typeface="Times New Roman"/>
                      </a:endParaRPr>
                    </a:p>
                  </a:txBody>
                  <a:tcPr marL="59377" marR="59377" marT="0" marB="0"/>
                </a:tc>
                <a:tc>
                  <a:txBody>
                    <a:bodyPr/>
                    <a:lstStyle/>
                    <a:p>
                      <a:pPr algn="ctr">
                        <a:spcAft>
                          <a:spcPts val="0"/>
                        </a:spcAft>
                      </a:pPr>
                      <a:r>
                        <a:rPr lang="ru-RU" sz="1000" dirty="0" smtClean="0"/>
                        <a:t>48%</a:t>
                      </a:r>
                      <a:endParaRPr lang="ru-RU" sz="1000" dirty="0">
                        <a:latin typeface="Times New Roman"/>
                        <a:ea typeface="Times New Roman"/>
                      </a:endParaRPr>
                    </a:p>
                  </a:txBody>
                  <a:tcPr marL="59377" marR="5937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b="1" i="0" dirty="0" smtClean="0"/>
                        <a:t>11А</a:t>
                      </a:r>
                      <a:endParaRPr lang="ru-RU" sz="1000" b="1" i="0" dirty="0" smtClean="0">
                        <a:latin typeface="Times New Roman"/>
                        <a:ea typeface="Times New Roman"/>
                      </a:endParaRPr>
                    </a:p>
                    <a:p>
                      <a:pPr algn="ctr">
                        <a:spcAft>
                          <a:spcPts val="0"/>
                        </a:spcAft>
                      </a:pPr>
                      <a:endParaRPr lang="ru-RU" sz="1000" b="1" i="0" dirty="0">
                        <a:latin typeface="Times New Roman"/>
                        <a:ea typeface="Times New Roman"/>
                      </a:endParaRPr>
                    </a:p>
                  </a:txBody>
                  <a:tcPr marL="59377" marR="59377" marT="0" marB="0"/>
                </a:tc>
                <a:tc>
                  <a:txBody>
                    <a:bodyPr/>
                    <a:lstStyle/>
                    <a:p>
                      <a:pPr algn="ctr"/>
                      <a:r>
                        <a:rPr lang="ru-RU" sz="1000" dirty="0" smtClean="0">
                          <a:latin typeface="Times New Roman" pitchFamily="18" charset="0"/>
                          <a:cs typeface="Times New Roman" pitchFamily="18" charset="0"/>
                        </a:rPr>
                        <a:t>50%</a:t>
                      </a:r>
                      <a:endParaRPr lang="ru-RU" sz="1000" dirty="0">
                        <a:latin typeface="Times New Roman" pitchFamily="18" charset="0"/>
                        <a:cs typeface="Times New Roman" pitchFamily="18" charset="0"/>
                      </a:endParaRPr>
                    </a:p>
                  </a:txBody>
                  <a:tcPr marL="59377" marR="59377" marT="0" marB="0"/>
                </a:tc>
              </a:tr>
            </a:tbl>
          </a:graphicData>
        </a:graphic>
      </p:graphicFrame>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60</a:t>
            </a:fld>
            <a:endParaRPr lang="ru-RU"/>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18451" cy="877907"/>
          </a:xfrm>
        </p:spPr>
        <p:txBody>
          <a:bodyPr>
            <a:normAutofit/>
          </a:bodyPr>
          <a:lstStyle/>
          <a:p>
            <a:pPr algn="ctr"/>
            <a:r>
              <a:rPr lang="ru-RU" sz="2400" b="1" i="1" dirty="0" smtClean="0">
                <a:latin typeface="Times New Roman" pitchFamily="18" charset="0"/>
                <a:cs typeface="Times New Roman" pitchFamily="18" charset="0"/>
              </a:rPr>
              <a:t>Качество знаний по предметам</a:t>
            </a:r>
            <a:endParaRPr lang="ru-RU" sz="2400" i="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467544" y="1196752"/>
          <a:ext cx="8208912" cy="5328740"/>
        </p:xfrm>
        <a:graphic>
          <a:graphicData uri="http://schemas.openxmlformats.org/drawingml/2006/table">
            <a:tbl>
              <a:tblPr/>
              <a:tblGrid>
                <a:gridCol w="2736304"/>
                <a:gridCol w="2736304"/>
                <a:gridCol w="2736304"/>
              </a:tblGrid>
              <a:tr h="206444">
                <a:tc>
                  <a:txBody>
                    <a:bodyPr/>
                    <a:lstStyle/>
                    <a:p>
                      <a:pPr algn="ctr">
                        <a:spcAft>
                          <a:spcPts val="0"/>
                        </a:spcAft>
                      </a:pPr>
                      <a:r>
                        <a:rPr lang="ru-RU" sz="1200" b="1" dirty="0">
                          <a:latin typeface="Times New Roman"/>
                          <a:ea typeface="Times New Roman"/>
                        </a:rPr>
                        <a:t>Предмет</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Ф.И.О. учителя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Качество </a:t>
                      </a:r>
                      <a:r>
                        <a:rPr lang="ru-RU" sz="1200" b="1" dirty="0" smtClean="0">
                          <a:latin typeface="Times New Roman"/>
                          <a:ea typeface="Times New Roman"/>
                        </a:rPr>
                        <a:t>знаний в %</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rowSpan="4">
                  <a:txBody>
                    <a:bodyPr/>
                    <a:lstStyle/>
                    <a:p>
                      <a:pPr algn="ctr">
                        <a:spcAft>
                          <a:spcPts val="0"/>
                        </a:spcAft>
                      </a:pPr>
                      <a:r>
                        <a:rPr lang="ru-RU" sz="1200" b="1" dirty="0">
                          <a:latin typeface="Times New Roman"/>
                          <a:ea typeface="Times New Roman"/>
                        </a:rPr>
                        <a:t>Русский язык и литература</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Клюкина Н.А.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59,86 </a:t>
                      </a:r>
                      <a:r>
                        <a:rPr lang="ru-RU" sz="1200" b="1" dirty="0">
                          <a:latin typeface="Times New Roman"/>
                          <a:ea typeface="Times New Roman"/>
                        </a:rPr>
                        <a:t>(</a:t>
                      </a:r>
                      <a:r>
                        <a:rPr lang="ru-RU" sz="1200" b="1" dirty="0" err="1">
                          <a:latin typeface="Times New Roman"/>
                          <a:ea typeface="Times New Roman"/>
                        </a:rPr>
                        <a:t>р</a:t>
                      </a:r>
                      <a:r>
                        <a:rPr lang="ru-RU" sz="1200" b="1" dirty="0">
                          <a:latin typeface="Times New Roman"/>
                          <a:ea typeface="Times New Roman"/>
                        </a:rPr>
                        <a:t>)  </a:t>
                      </a:r>
                      <a:r>
                        <a:rPr lang="ru-RU" sz="1200" b="1" dirty="0" smtClean="0">
                          <a:latin typeface="Times New Roman"/>
                          <a:ea typeface="Times New Roman"/>
                        </a:rPr>
                        <a:t>    89 </a:t>
                      </a:r>
                      <a:r>
                        <a:rPr lang="ru-RU" sz="1200" b="1" dirty="0">
                          <a:latin typeface="Times New Roman"/>
                          <a:ea typeface="Times New Roman"/>
                        </a:rPr>
                        <a:t>(л)</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a:latin typeface="Times New Roman"/>
                          <a:ea typeface="Times New Roman"/>
                        </a:rPr>
                        <a:t>Кайгародова Е.Е.</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53,26 </a:t>
                      </a:r>
                      <a:r>
                        <a:rPr lang="ru-RU" sz="1200" b="1" dirty="0">
                          <a:latin typeface="Times New Roman"/>
                          <a:ea typeface="Times New Roman"/>
                        </a:rPr>
                        <a:t>(</a:t>
                      </a:r>
                      <a:r>
                        <a:rPr lang="ru-RU" sz="1200" b="1" dirty="0" err="1">
                          <a:latin typeface="Times New Roman"/>
                          <a:ea typeface="Times New Roman"/>
                        </a:rPr>
                        <a:t>р</a:t>
                      </a:r>
                      <a:r>
                        <a:rPr lang="ru-RU" sz="1200" b="1" dirty="0">
                          <a:latin typeface="Times New Roman"/>
                          <a:ea typeface="Times New Roman"/>
                        </a:rPr>
                        <a:t>)      </a:t>
                      </a:r>
                      <a:r>
                        <a:rPr lang="ru-RU" sz="1200" b="1" dirty="0" smtClean="0">
                          <a:latin typeface="Times New Roman"/>
                          <a:ea typeface="Times New Roman"/>
                        </a:rPr>
                        <a:t>82,75 </a:t>
                      </a:r>
                      <a:r>
                        <a:rPr lang="ru-RU" sz="1200" b="1" dirty="0">
                          <a:latin typeface="Times New Roman"/>
                          <a:ea typeface="Times New Roman"/>
                        </a:rPr>
                        <a:t>(л)</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a:latin typeface="Times New Roman"/>
                          <a:ea typeface="Times New Roman"/>
                        </a:rPr>
                        <a:t>Назарова С.Н.</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50,66 </a:t>
                      </a:r>
                      <a:r>
                        <a:rPr lang="ru-RU" sz="1200" b="1" dirty="0">
                          <a:latin typeface="Times New Roman"/>
                          <a:ea typeface="Times New Roman"/>
                        </a:rPr>
                        <a:t>(</a:t>
                      </a:r>
                      <a:r>
                        <a:rPr lang="ru-RU" sz="1200" b="1" dirty="0" err="1">
                          <a:latin typeface="Times New Roman"/>
                          <a:ea typeface="Times New Roman"/>
                        </a:rPr>
                        <a:t>р</a:t>
                      </a:r>
                      <a:r>
                        <a:rPr lang="ru-RU" sz="1200" b="1" dirty="0">
                          <a:latin typeface="Times New Roman"/>
                          <a:ea typeface="Times New Roman"/>
                        </a:rPr>
                        <a:t>)      </a:t>
                      </a:r>
                      <a:r>
                        <a:rPr lang="ru-RU" sz="1200" b="1" dirty="0" smtClean="0">
                          <a:latin typeface="Times New Roman"/>
                          <a:ea typeface="Times New Roman"/>
                        </a:rPr>
                        <a:t>75,3 </a:t>
                      </a:r>
                      <a:r>
                        <a:rPr lang="ru-RU" sz="1200" b="1" dirty="0">
                          <a:latin typeface="Times New Roman"/>
                          <a:ea typeface="Times New Roman"/>
                        </a:rPr>
                        <a:t>(л)</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a:latin typeface="Times New Roman"/>
                          <a:ea typeface="Times New Roman"/>
                        </a:rPr>
                        <a:t>Сычева А.В.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43,6 (</a:t>
                      </a:r>
                      <a:r>
                        <a:rPr lang="ru-RU" sz="1200" b="1" dirty="0" err="1">
                          <a:latin typeface="Times New Roman"/>
                          <a:ea typeface="Times New Roman"/>
                        </a:rPr>
                        <a:t>р</a:t>
                      </a:r>
                      <a:r>
                        <a:rPr lang="ru-RU" sz="1200" b="1" dirty="0">
                          <a:latin typeface="Times New Roman"/>
                          <a:ea typeface="Times New Roman"/>
                        </a:rPr>
                        <a:t>)    </a:t>
                      </a:r>
                      <a:r>
                        <a:rPr lang="ru-RU" sz="1200" b="1" dirty="0" smtClean="0">
                          <a:latin typeface="Times New Roman"/>
                          <a:ea typeface="Times New Roman"/>
                        </a:rPr>
                        <a:t>    80,9 </a:t>
                      </a:r>
                      <a:r>
                        <a:rPr lang="ru-RU" sz="1200" b="1" dirty="0">
                          <a:latin typeface="Times New Roman"/>
                          <a:ea typeface="Times New Roman"/>
                        </a:rPr>
                        <a:t>(л)</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rowSpan="3">
                  <a:txBody>
                    <a:bodyPr/>
                    <a:lstStyle/>
                    <a:p>
                      <a:pPr algn="ctr">
                        <a:spcAft>
                          <a:spcPts val="0"/>
                        </a:spcAft>
                      </a:pPr>
                      <a:r>
                        <a:rPr lang="ru-RU" sz="1200" b="1">
                          <a:latin typeface="Times New Roman"/>
                          <a:ea typeface="Times New Roman"/>
                        </a:rPr>
                        <a:t>Математика, алгебра и геометрия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Чернышева Е.А.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71,43 </a:t>
                      </a:r>
                      <a:r>
                        <a:rPr lang="ru-RU" sz="1200" b="1" dirty="0">
                          <a:latin typeface="Times New Roman"/>
                          <a:ea typeface="Times New Roman"/>
                        </a:rPr>
                        <a:t>(м)    </a:t>
                      </a:r>
                      <a:r>
                        <a:rPr lang="ru-RU" sz="1200" b="1" dirty="0" smtClean="0">
                          <a:latin typeface="Times New Roman"/>
                          <a:ea typeface="Times New Roman"/>
                        </a:rPr>
                        <a:t>  63,86</a:t>
                      </a:r>
                      <a:r>
                        <a:rPr lang="ru-RU" sz="1000" b="1" dirty="0" smtClean="0">
                          <a:latin typeface="Times New Roman"/>
                          <a:ea typeface="Times New Roman"/>
                        </a:rPr>
                        <a:t> (г)</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a:latin typeface="Times New Roman"/>
                          <a:ea typeface="Times New Roman"/>
                        </a:rPr>
                        <a:t>Левитская Т.В.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63 (а)        </a:t>
                      </a:r>
                      <a:r>
                        <a:rPr lang="ru-RU" sz="1200" b="1" dirty="0" smtClean="0">
                          <a:latin typeface="Times New Roman"/>
                          <a:ea typeface="Times New Roman"/>
                        </a:rPr>
                        <a:t>    75 </a:t>
                      </a:r>
                      <a:r>
                        <a:rPr lang="ru-RU" sz="1200" b="1" dirty="0">
                          <a:latin typeface="Times New Roman"/>
                          <a:ea typeface="Times New Roman"/>
                        </a:rPr>
                        <a:t>(г)</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a:latin typeface="Times New Roman"/>
                          <a:ea typeface="Times New Roman"/>
                        </a:rPr>
                        <a:t>Елькина Е.С.</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58,8 (а)      </a:t>
                      </a:r>
                      <a:r>
                        <a:rPr lang="ru-RU" sz="1200" b="1" dirty="0" smtClean="0">
                          <a:latin typeface="Times New Roman"/>
                          <a:ea typeface="Times New Roman"/>
                        </a:rPr>
                        <a:t>    32 </a:t>
                      </a:r>
                      <a:r>
                        <a:rPr lang="ru-RU" sz="1200" b="1" dirty="0">
                          <a:latin typeface="Times New Roman"/>
                          <a:ea typeface="Times New Roman"/>
                        </a:rPr>
                        <a:t>(г)</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rowSpan="2">
                  <a:txBody>
                    <a:bodyPr/>
                    <a:lstStyle/>
                    <a:p>
                      <a:pPr algn="ctr">
                        <a:spcAft>
                          <a:spcPts val="0"/>
                        </a:spcAft>
                      </a:pPr>
                      <a:r>
                        <a:rPr lang="ru-RU" sz="1200" b="1" dirty="0">
                          <a:latin typeface="Times New Roman"/>
                          <a:ea typeface="Times New Roman"/>
                        </a:rPr>
                        <a:t>Информатика</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Павлова И.М.</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65,5</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pPr>
                        <a:spcAft>
                          <a:spcPts val="0"/>
                        </a:spcAft>
                      </a:pP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Ушанов С.В.</a:t>
                      </a:r>
                      <a:endParaRPr lang="ru-RU" sz="12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rPr>
                        <a:t>67,3</a:t>
                      </a:r>
                      <a:endParaRPr lang="ru-RU" sz="11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rowSpan="4">
                  <a:txBody>
                    <a:bodyPr/>
                    <a:lstStyle/>
                    <a:p>
                      <a:pPr algn="ctr">
                        <a:spcAft>
                          <a:spcPts val="0"/>
                        </a:spcAft>
                      </a:pPr>
                      <a:r>
                        <a:rPr lang="ru-RU" sz="1200" b="1" dirty="0">
                          <a:latin typeface="Times New Roman"/>
                          <a:ea typeface="Times New Roman"/>
                        </a:rPr>
                        <a:t>Английский язык</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Завадская М.В.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75,32</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dirty="0" err="1" smtClean="0">
                          <a:latin typeface="Times New Roman"/>
                          <a:ea typeface="Times New Roman"/>
                        </a:rPr>
                        <a:t>Судоргина</a:t>
                      </a:r>
                      <a:r>
                        <a:rPr lang="ru-RU" sz="1200" b="1" dirty="0" smtClean="0">
                          <a:latin typeface="Times New Roman"/>
                          <a:ea typeface="Times New Roman"/>
                        </a:rPr>
                        <a:t> </a:t>
                      </a:r>
                      <a:r>
                        <a:rPr lang="ru-RU" sz="1200" b="1" dirty="0">
                          <a:latin typeface="Times New Roman"/>
                          <a:ea typeface="Times New Roman"/>
                        </a:rPr>
                        <a:t>М.В.</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86,18</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dirty="0">
                          <a:latin typeface="Times New Roman"/>
                          <a:ea typeface="Times New Roman"/>
                        </a:rPr>
                        <a:t>Иванова Л.И.</a:t>
                      </a: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67</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pPr>
                        <a:spcAft>
                          <a:spcPts val="0"/>
                        </a:spcAft>
                      </a:pP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err="1" smtClean="0">
                          <a:latin typeface="Times New Roman"/>
                          <a:ea typeface="Times New Roman"/>
                        </a:rPr>
                        <a:t>Питькина</a:t>
                      </a:r>
                      <a:r>
                        <a:rPr lang="ru-RU" sz="1200" b="1" dirty="0" smtClean="0">
                          <a:latin typeface="Times New Roman"/>
                          <a:ea typeface="Times New Roman"/>
                        </a:rPr>
                        <a:t> А.С.</a:t>
                      </a:r>
                      <a:endParaRPr lang="ru-RU" sz="12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rPr>
                        <a:t>62,8</a:t>
                      </a:r>
                      <a:endParaRPr lang="ru-RU" sz="11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rowSpan="2">
                  <a:txBody>
                    <a:bodyPr/>
                    <a:lstStyle/>
                    <a:p>
                      <a:pPr algn="ctr">
                        <a:spcAft>
                          <a:spcPts val="0"/>
                        </a:spcAft>
                      </a:pPr>
                      <a:r>
                        <a:rPr lang="ru-RU" sz="1200" b="1">
                          <a:latin typeface="Times New Roman"/>
                          <a:ea typeface="Times New Roman"/>
                        </a:rPr>
                        <a:t>История, обществознание</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Петкевич Е.М.</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73,3(и</a:t>
                      </a:r>
                      <a:r>
                        <a:rPr lang="ru-RU" sz="1200" b="1" dirty="0">
                          <a:latin typeface="Times New Roman"/>
                          <a:ea typeface="Times New Roman"/>
                        </a:rPr>
                        <a:t>)     </a:t>
                      </a:r>
                      <a:r>
                        <a:rPr lang="ru-RU" sz="1200" b="1" dirty="0" smtClean="0">
                          <a:latin typeface="Times New Roman"/>
                          <a:ea typeface="Times New Roman"/>
                        </a:rPr>
                        <a:t>         83,5 </a:t>
                      </a:r>
                      <a:r>
                        <a:rPr lang="ru-RU" sz="1200" b="1" dirty="0">
                          <a:latin typeface="Times New Roman"/>
                          <a:ea typeface="Times New Roman"/>
                        </a:rPr>
                        <a:t>(о)</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a:latin typeface="Times New Roman"/>
                          <a:ea typeface="Times New Roman"/>
                        </a:rPr>
                        <a:t>Новикович Е.В.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81,4(и</a:t>
                      </a:r>
                      <a:r>
                        <a:rPr lang="ru-RU" sz="1200" b="1" dirty="0">
                          <a:latin typeface="Times New Roman"/>
                          <a:ea typeface="Times New Roman"/>
                        </a:rPr>
                        <a:t>)     </a:t>
                      </a:r>
                      <a:r>
                        <a:rPr lang="ru-RU" sz="1200" b="1" dirty="0" smtClean="0">
                          <a:latin typeface="Times New Roman"/>
                          <a:ea typeface="Times New Roman"/>
                        </a:rPr>
                        <a:t>         82,7 </a:t>
                      </a:r>
                      <a:r>
                        <a:rPr lang="ru-RU" sz="1200" b="1" dirty="0">
                          <a:latin typeface="Times New Roman"/>
                          <a:ea typeface="Times New Roman"/>
                        </a:rPr>
                        <a:t>(о)</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a:txBody>
                    <a:bodyPr/>
                    <a:lstStyle/>
                    <a:p>
                      <a:pPr algn="ctr">
                        <a:spcAft>
                          <a:spcPts val="0"/>
                        </a:spcAft>
                      </a:pPr>
                      <a:r>
                        <a:rPr lang="ru-RU" sz="1200" b="1">
                          <a:latin typeface="Times New Roman"/>
                          <a:ea typeface="Times New Roman"/>
                        </a:rPr>
                        <a:t>География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Ненилина Н.В.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69</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a:txBody>
                    <a:bodyPr/>
                    <a:lstStyle/>
                    <a:p>
                      <a:pPr algn="ctr">
                        <a:spcAft>
                          <a:spcPts val="0"/>
                        </a:spcAft>
                      </a:pPr>
                      <a:r>
                        <a:rPr lang="ru-RU" sz="1200" b="1">
                          <a:latin typeface="Times New Roman"/>
                          <a:ea typeface="Times New Roman"/>
                        </a:rPr>
                        <a:t>Музыка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Гаврилова В.В.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75,9</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a:txBody>
                    <a:bodyPr/>
                    <a:lstStyle/>
                    <a:p>
                      <a:pPr algn="ctr">
                        <a:spcAft>
                          <a:spcPts val="0"/>
                        </a:spcAft>
                      </a:pPr>
                      <a:r>
                        <a:rPr lang="ru-RU" sz="1200" b="1" dirty="0">
                          <a:latin typeface="Times New Roman"/>
                          <a:ea typeface="Times New Roman"/>
                        </a:rPr>
                        <a:t>ИЗО</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Остова Т.А.</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92,6</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rowSpan="2">
                  <a:txBody>
                    <a:bodyPr/>
                    <a:lstStyle/>
                    <a:p>
                      <a:pPr algn="ctr">
                        <a:spcAft>
                          <a:spcPts val="0"/>
                        </a:spcAft>
                      </a:pPr>
                      <a:r>
                        <a:rPr lang="ru-RU" sz="1200" b="1" dirty="0">
                          <a:latin typeface="Times New Roman"/>
                          <a:ea typeface="Times New Roman"/>
                        </a:rPr>
                        <a:t>Физическая культура</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Синицына Н.М.</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smtClean="0">
                          <a:solidFill>
                            <a:schemeClr val="tx1"/>
                          </a:solidFill>
                          <a:latin typeface="Times New Roman"/>
                          <a:ea typeface="Times New Roman"/>
                        </a:rPr>
                        <a:t>96</a:t>
                      </a:r>
                      <a:endParaRPr lang="ru-RU" sz="1000" b="1" dirty="0">
                        <a:solidFill>
                          <a:schemeClr val="tx1"/>
                        </a:solidFill>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vMerge="1">
                  <a:txBody>
                    <a:bodyPr/>
                    <a:lstStyle/>
                    <a:p>
                      <a:endParaRPr lang="ru-RU"/>
                    </a:p>
                  </a:txBody>
                  <a:tcPr/>
                </a:tc>
                <a:tc>
                  <a:txBody>
                    <a:bodyPr/>
                    <a:lstStyle/>
                    <a:p>
                      <a:pPr algn="ctr">
                        <a:spcAft>
                          <a:spcPts val="0"/>
                        </a:spcAft>
                      </a:pPr>
                      <a:r>
                        <a:rPr lang="ru-RU" sz="1200" b="1">
                          <a:latin typeface="Times New Roman"/>
                          <a:ea typeface="Times New Roman"/>
                        </a:rPr>
                        <a:t>Шуваева Т.В.</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smtClean="0">
                          <a:latin typeface="Times New Roman"/>
                          <a:ea typeface="Times New Roman"/>
                        </a:rPr>
                        <a:t>92</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a:txBody>
                    <a:bodyPr/>
                    <a:lstStyle/>
                    <a:p>
                      <a:pPr algn="ctr">
                        <a:spcAft>
                          <a:spcPts val="0"/>
                        </a:spcAft>
                      </a:pPr>
                      <a:r>
                        <a:rPr lang="ru-RU" sz="1200" b="1">
                          <a:latin typeface="Times New Roman"/>
                          <a:ea typeface="Times New Roman"/>
                        </a:rPr>
                        <a:t>Биология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Гнедич О.Н.</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84,6</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a:txBody>
                    <a:bodyPr/>
                    <a:lstStyle/>
                    <a:p>
                      <a:pPr algn="ctr">
                        <a:spcAft>
                          <a:spcPts val="0"/>
                        </a:spcAft>
                      </a:pPr>
                      <a:r>
                        <a:rPr lang="ru-RU" sz="1200" b="1">
                          <a:latin typeface="Times New Roman"/>
                          <a:ea typeface="Times New Roman"/>
                        </a:rPr>
                        <a:t>Физика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Григорьева Л.Н.</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smtClean="0">
                          <a:latin typeface="Times New Roman"/>
                          <a:ea typeface="Times New Roman"/>
                        </a:rPr>
                        <a:t>57</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a:txBody>
                    <a:bodyPr/>
                    <a:lstStyle/>
                    <a:p>
                      <a:pPr algn="ctr">
                        <a:spcAft>
                          <a:spcPts val="0"/>
                        </a:spcAft>
                      </a:pPr>
                      <a:r>
                        <a:rPr lang="ru-RU" sz="1200" b="1">
                          <a:latin typeface="Times New Roman"/>
                          <a:ea typeface="Times New Roman"/>
                        </a:rPr>
                        <a:t>Химия</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err="1" smtClean="0">
                          <a:latin typeface="Times New Roman"/>
                          <a:ea typeface="Times New Roman"/>
                        </a:rPr>
                        <a:t>Кабакова</a:t>
                      </a:r>
                      <a:r>
                        <a:rPr lang="ru-RU" sz="1200" b="1" baseline="0" dirty="0" smtClean="0">
                          <a:latin typeface="Times New Roman"/>
                          <a:ea typeface="Times New Roman"/>
                        </a:rPr>
                        <a:t> Д.В.</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smtClean="0">
                          <a:latin typeface="Times New Roman"/>
                          <a:ea typeface="Times New Roman"/>
                        </a:rPr>
                        <a:t>63</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44">
                <a:tc>
                  <a:txBody>
                    <a:bodyPr/>
                    <a:lstStyle/>
                    <a:p>
                      <a:pPr algn="ctr">
                        <a:spcAft>
                          <a:spcPts val="0"/>
                        </a:spcAft>
                      </a:pPr>
                      <a:r>
                        <a:rPr lang="ru-RU" sz="1200" b="1" dirty="0">
                          <a:latin typeface="Times New Roman"/>
                          <a:ea typeface="Times New Roman"/>
                        </a:rPr>
                        <a:t>Технология</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a:latin typeface="Times New Roman"/>
                          <a:ea typeface="Times New Roman"/>
                        </a:rPr>
                        <a:t>Кудряшов И.А.</a:t>
                      </a:r>
                      <a:endParaRPr lang="ru-RU" sz="1000" b="1">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1" dirty="0">
                          <a:latin typeface="Times New Roman"/>
                          <a:ea typeface="Times New Roman"/>
                        </a:rPr>
                        <a:t>96</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488">
                <a:tc>
                  <a:txBody>
                    <a:bodyPr/>
                    <a:lstStyle/>
                    <a:p>
                      <a:pPr algn="ctr">
                        <a:spcAft>
                          <a:spcPts val="0"/>
                        </a:spcAft>
                      </a:pPr>
                      <a:r>
                        <a:rPr lang="ru-RU" sz="1000" b="1" dirty="0" smtClean="0">
                          <a:latin typeface="Times New Roman"/>
                          <a:ea typeface="Times New Roman"/>
                        </a:rPr>
                        <a:t>ОБЖ</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1" dirty="0" smtClean="0">
                          <a:latin typeface="Times New Roman"/>
                          <a:ea typeface="Times New Roman"/>
                        </a:rPr>
                        <a:t>Ушанов С.В</a:t>
                      </a:r>
                      <a:endParaRPr lang="ru-RU" sz="11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smtClean="0">
                          <a:latin typeface="Times New Roman"/>
                          <a:ea typeface="Times New Roman"/>
                        </a:rPr>
                        <a:t>81,2</a:t>
                      </a:r>
                      <a:endParaRPr lang="ru-RU" sz="1000" b="1" dirty="0">
                        <a:latin typeface="Times New Roman"/>
                        <a:ea typeface="Times New Roman"/>
                      </a:endParaRPr>
                    </a:p>
                  </a:txBody>
                  <a:tcPr marL="56795" marR="567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61</a:t>
            </a:fld>
            <a:endParaRPr lang="ru-RU"/>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1"/>
          </p:nvPr>
        </p:nvSpPr>
        <p:spPr>
          <a:xfrm>
            <a:off x="571472" y="428604"/>
            <a:ext cx="8037710" cy="4267200"/>
          </a:xfrm>
        </p:spPr>
        <p:txBody>
          <a:bodyPr/>
          <a:lstStyle/>
          <a:p>
            <a:pPr marL="0" lvl="0" indent="0" algn="just" eaLnBrk="1" hangingPunct="1">
              <a:spcBef>
                <a:spcPct val="0"/>
              </a:spcBef>
              <a:buClrTx/>
              <a:buNone/>
            </a:pPr>
            <a:r>
              <a:rPr lang="ru-RU" sz="1800" dirty="0" smtClean="0">
                <a:latin typeface="Times New Roman" pitchFamily="18" charset="0"/>
                <a:ea typeface="Times New Roman" pitchFamily="18" charset="0"/>
                <a:cs typeface="Times New Roman" pitchFamily="18" charset="0"/>
              </a:rPr>
              <a:t>В 2012-2013 учебном году основное общее образование завершили 53 девятиклассника, из них:</a:t>
            </a:r>
            <a:endParaRPr lang="ru-RU" sz="1800" dirty="0" smtClean="0">
              <a:latin typeface="Times New Roman" pitchFamily="18" charset="0"/>
              <a:cs typeface="Times New Roman" pitchFamily="18" charset="0"/>
            </a:endParaRPr>
          </a:p>
          <a:p>
            <a:pPr marL="0" lvl="0" indent="0" algn="just">
              <a:spcBef>
                <a:spcPct val="0"/>
              </a:spcBef>
              <a:buClrTx/>
              <a:buNone/>
            </a:pPr>
            <a:r>
              <a:rPr lang="ru-RU" sz="1800" dirty="0" smtClean="0">
                <a:latin typeface="Times New Roman" pitchFamily="18" charset="0"/>
                <a:ea typeface="Times New Roman" pitchFamily="18" charset="0"/>
                <a:cs typeface="Times New Roman" pitchFamily="18" charset="0"/>
              </a:rPr>
              <a:t>	</a:t>
            </a: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endParaRPr lang="ru-RU" sz="1800" dirty="0" smtClean="0">
              <a:latin typeface="Times New Roman" pitchFamily="18" charset="0"/>
              <a:ea typeface="Times New Roman" pitchFamily="18" charset="0"/>
              <a:cs typeface="Times New Roman" pitchFamily="18" charset="0"/>
            </a:endParaRPr>
          </a:p>
          <a:p>
            <a:pPr marL="0" lvl="0" indent="0" algn="just">
              <a:spcBef>
                <a:spcPct val="0"/>
              </a:spcBef>
              <a:buClrTx/>
              <a:buNone/>
            </a:pPr>
            <a:r>
              <a:rPr lang="ru-RU" sz="1800" dirty="0" smtClean="0">
                <a:latin typeface="Times New Roman" pitchFamily="18" charset="0"/>
                <a:ea typeface="Times New Roman" pitchFamily="18" charset="0"/>
                <a:cs typeface="Times New Roman" pitchFamily="18" charset="0"/>
              </a:rPr>
              <a:t>По результатам итоговой аттестации 1 обучающаяся 9 «Б» класса получила аттестат с отличием.</a:t>
            </a:r>
            <a:endParaRPr lang="ru-RU" sz="1800" dirty="0" smtClean="0">
              <a:latin typeface="Times New Roman" pitchFamily="18" charset="0"/>
              <a:cs typeface="Times New Roman" pitchFamily="18" charset="0"/>
            </a:endParaRPr>
          </a:p>
          <a:p>
            <a:endParaRPr lang="ru-RU" dirty="0"/>
          </a:p>
        </p:txBody>
      </p:sp>
      <p:graphicFrame>
        <p:nvGraphicFramePr>
          <p:cNvPr id="5" name="Содержимое 4"/>
          <p:cNvGraphicFramePr>
            <a:graphicFrameLocks noGrp="1"/>
          </p:cNvGraphicFramePr>
          <p:nvPr>
            <p:ph sz="half" idx="2"/>
          </p:nvPr>
        </p:nvGraphicFramePr>
        <p:xfrm>
          <a:off x="1000100" y="1285860"/>
          <a:ext cx="6924313" cy="1555129"/>
        </p:xfrm>
        <a:graphic>
          <a:graphicData uri="http://schemas.openxmlformats.org/drawingml/2006/table">
            <a:tbl>
              <a:tblPr>
                <a:tableStyleId>{BDBED569-4797-4DF1-A0F4-6AAB3CD982D8}</a:tableStyleId>
              </a:tblPr>
              <a:tblGrid>
                <a:gridCol w="1066584"/>
                <a:gridCol w="1511463"/>
                <a:gridCol w="922058"/>
                <a:gridCol w="909139"/>
                <a:gridCol w="1110183"/>
                <a:gridCol w="1404886"/>
              </a:tblGrid>
              <a:tr h="823609">
                <a:tc>
                  <a:txBody>
                    <a:bodyPr/>
                    <a:lstStyle/>
                    <a:p>
                      <a:pPr algn="ctr">
                        <a:spcAft>
                          <a:spcPts val="0"/>
                        </a:spcAft>
                      </a:pPr>
                      <a:r>
                        <a:rPr lang="ru-RU" sz="1600" dirty="0">
                          <a:latin typeface="Times New Roman" pitchFamily="18" charset="0"/>
                          <a:cs typeface="Times New Roman" pitchFamily="18" charset="0"/>
                        </a:rPr>
                        <a:t>Класс</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Кол-во обучающихся</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На «5»</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На «4-5»</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Качество знаний</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a:latin typeface="Times New Roman" pitchFamily="18" charset="0"/>
                          <a:cs typeface="Times New Roman" pitchFamily="18" charset="0"/>
                        </a:rPr>
                        <a:t>Степень обученности</a:t>
                      </a:r>
                      <a:endParaRPr lang="ru-RU" sz="1600">
                        <a:latin typeface="Times New Roman" pitchFamily="18" charset="0"/>
                        <a:ea typeface="Times New Roman"/>
                        <a:cs typeface="Times New Roman" pitchFamily="18" charset="0"/>
                      </a:endParaRPr>
                    </a:p>
                  </a:txBody>
                  <a:tcPr marL="43010" marR="43010" marT="0" marB="0" anchor="ctr"/>
                </a:tc>
              </a:tr>
              <a:tr h="205902">
                <a:tc>
                  <a:txBody>
                    <a:bodyPr/>
                    <a:lstStyle/>
                    <a:p>
                      <a:pPr algn="ctr">
                        <a:spcAft>
                          <a:spcPts val="0"/>
                        </a:spcAft>
                      </a:pPr>
                      <a:r>
                        <a:rPr lang="ru-RU" sz="1600" dirty="0">
                          <a:latin typeface="Times New Roman" pitchFamily="18" charset="0"/>
                          <a:cs typeface="Times New Roman" pitchFamily="18" charset="0"/>
                        </a:rPr>
                        <a:t>9 А</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26</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0</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7</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smtClean="0">
                          <a:latin typeface="Times New Roman" pitchFamily="18" charset="0"/>
                          <a:cs typeface="Times New Roman" pitchFamily="18" charset="0"/>
                        </a:rPr>
                        <a:t>26,92</a:t>
                      </a:r>
                      <a:r>
                        <a:rPr lang="ru-RU" sz="1600" dirty="0">
                          <a:latin typeface="Times New Roman" pitchFamily="18" charset="0"/>
                          <a:cs typeface="Times New Roman" pitchFamily="18" charset="0"/>
                        </a:rPr>
                        <a:t>%</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100%</a:t>
                      </a:r>
                      <a:endParaRPr lang="ru-RU" sz="1600" dirty="0">
                        <a:latin typeface="Times New Roman" pitchFamily="18" charset="0"/>
                        <a:ea typeface="Times New Roman"/>
                        <a:cs typeface="Times New Roman" pitchFamily="18" charset="0"/>
                      </a:endParaRPr>
                    </a:p>
                  </a:txBody>
                  <a:tcPr marL="43010" marR="43010" marT="0" marB="0" anchor="ctr"/>
                </a:tc>
              </a:tr>
              <a:tr h="205902">
                <a:tc>
                  <a:txBody>
                    <a:bodyPr/>
                    <a:lstStyle/>
                    <a:p>
                      <a:pPr algn="ctr">
                        <a:spcAft>
                          <a:spcPts val="0"/>
                        </a:spcAft>
                      </a:pPr>
                      <a:r>
                        <a:rPr lang="ru-RU" sz="1600">
                          <a:latin typeface="Times New Roman" pitchFamily="18" charset="0"/>
                          <a:cs typeface="Times New Roman" pitchFamily="18" charset="0"/>
                        </a:rPr>
                        <a:t>9 Б</a:t>
                      </a:r>
                      <a:endParaRPr lang="ru-RU" sz="160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smtClean="0">
                          <a:latin typeface="Times New Roman" pitchFamily="18" charset="0"/>
                          <a:cs typeface="Times New Roman" pitchFamily="18" charset="0"/>
                        </a:rPr>
                        <a:t>27</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1</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5</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smtClean="0">
                          <a:latin typeface="Times New Roman" pitchFamily="18" charset="0"/>
                          <a:cs typeface="Times New Roman" pitchFamily="18" charset="0"/>
                        </a:rPr>
                        <a:t>22,22%</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100%</a:t>
                      </a:r>
                      <a:endParaRPr lang="ru-RU" sz="1600" dirty="0">
                        <a:latin typeface="Times New Roman" pitchFamily="18" charset="0"/>
                        <a:ea typeface="Times New Roman"/>
                        <a:cs typeface="Times New Roman" pitchFamily="18" charset="0"/>
                      </a:endParaRPr>
                    </a:p>
                  </a:txBody>
                  <a:tcPr marL="43010" marR="43010" marT="0" marB="0" anchor="ctr"/>
                </a:tc>
              </a:tr>
              <a:tr h="205902">
                <a:tc>
                  <a:txBody>
                    <a:bodyPr/>
                    <a:lstStyle/>
                    <a:p>
                      <a:pPr algn="ctr">
                        <a:spcAft>
                          <a:spcPts val="0"/>
                        </a:spcAft>
                      </a:pPr>
                      <a:r>
                        <a:rPr lang="ru-RU" sz="1600">
                          <a:latin typeface="Times New Roman" pitchFamily="18" charset="0"/>
                          <a:cs typeface="Times New Roman" pitchFamily="18" charset="0"/>
                        </a:rPr>
                        <a:t>ИТОГО</a:t>
                      </a:r>
                      <a:endParaRPr lang="ru-RU" sz="160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smtClean="0">
                          <a:latin typeface="Times New Roman" pitchFamily="18" charset="0"/>
                          <a:cs typeface="Times New Roman" pitchFamily="18" charset="0"/>
                        </a:rPr>
                        <a:t>53</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smtClean="0">
                          <a:latin typeface="Times New Roman" pitchFamily="18" charset="0"/>
                          <a:cs typeface="Times New Roman" pitchFamily="18" charset="0"/>
                        </a:rPr>
                        <a:t>1</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12</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smtClean="0">
                          <a:latin typeface="Times New Roman" pitchFamily="18" charset="0"/>
                          <a:cs typeface="Times New Roman" pitchFamily="18" charset="0"/>
                        </a:rPr>
                        <a:t>24,57%</a:t>
                      </a:r>
                      <a:endParaRPr lang="ru-RU" sz="1600" dirty="0">
                        <a:latin typeface="Times New Roman" pitchFamily="18" charset="0"/>
                        <a:ea typeface="Times New Roman"/>
                        <a:cs typeface="Times New Roman" pitchFamily="18" charset="0"/>
                      </a:endParaRPr>
                    </a:p>
                  </a:txBody>
                  <a:tcPr marL="43010" marR="43010" marT="0" marB="0" anchor="ctr"/>
                </a:tc>
                <a:tc>
                  <a:txBody>
                    <a:bodyPr/>
                    <a:lstStyle/>
                    <a:p>
                      <a:pPr algn="ctr">
                        <a:spcAft>
                          <a:spcPts val="0"/>
                        </a:spcAft>
                      </a:pPr>
                      <a:r>
                        <a:rPr lang="ru-RU" sz="1600" dirty="0">
                          <a:latin typeface="Times New Roman" pitchFamily="18" charset="0"/>
                          <a:cs typeface="Times New Roman" pitchFamily="18" charset="0"/>
                        </a:rPr>
                        <a:t>100%</a:t>
                      </a:r>
                      <a:endParaRPr lang="ru-RU" sz="1600" dirty="0">
                        <a:latin typeface="Times New Roman" pitchFamily="18" charset="0"/>
                        <a:ea typeface="Times New Roman"/>
                        <a:cs typeface="Times New Roman" pitchFamily="18" charset="0"/>
                      </a:endParaRPr>
                    </a:p>
                  </a:txBody>
                  <a:tcPr marL="43010" marR="43010" marT="0" marB="0" anchor="ctr"/>
                </a:tc>
              </a:tr>
            </a:tbl>
          </a:graphicData>
        </a:graphic>
      </p:graphicFrame>
      <p:sp>
        <p:nvSpPr>
          <p:cNvPr id="4" name="Номер слайда 3"/>
          <p:cNvSpPr>
            <a:spLocks noGrp="1"/>
          </p:cNvSpPr>
          <p:nvPr>
            <p:ph type="sldNum" sz="quarter" idx="12"/>
          </p:nvPr>
        </p:nvSpPr>
        <p:spPr/>
        <p:txBody>
          <a:bodyPr/>
          <a:lstStyle/>
          <a:p>
            <a:pPr>
              <a:defRPr/>
            </a:pPr>
            <a:fld id="{CB02178D-6F38-451D-95DF-44D080F83C66}" type="slidenum">
              <a:rPr lang="ru-RU" smtClean="0"/>
              <a:pPr>
                <a:defRPr/>
              </a:pPr>
              <a:t>62</a:t>
            </a:fld>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ru-RU" sz="2400" b="1" i="1" dirty="0" smtClean="0">
                <a:latin typeface="Times New Roman" pitchFamily="18" charset="0"/>
                <a:cs typeface="Times New Roman" pitchFamily="18" charset="0"/>
              </a:rPr>
              <a:t>Результаты государственной (итоговой) аттестации обучающихся 9-ых классов в традиционной форме. Качество знаний (%)</a:t>
            </a:r>
          </a:p>
        </p:txBody>
      </p:sp>
      <p:graphicFrame>
        <p:nvGraphicFramePr>
          <p:cNvPr id="6" name="Таблица 5"/>
          <p:cNvGraphicFramePr>
            <a:graphicFrameLocks noGrp="1"/>
          </p:cNvGraphicFramePr>
          <p:nvPr/>
        </p:nvGraphicFramePr>
        <p:xfrm>
          <a:off x="395536" y="1916832"/>
          <a:ext cx="8266467" cy="4248470"/>
        </p:xfrm>
        <a:graphic>
          <a:graphicData uri="http://schemas.openxmlformats.org/drawingml/2006/table">
            <a:tbl>
              <a:tblPr>
                <a:tableStyleId>{35758FB7-9AC5-4552-8A53-C91805E547FA}</a:tableStyleId>
              </a:tblPr>
              <a:tblGrid>
                <a:gridCol w="1290613"/>
                <a:gridCol w="969482"/>
                <a:gridCol w="649872"/>
                <a:gridCol w="618425"/>
                <a:gridCol w="365515"/>
                <a:gridCol w="1074645"/>
                <a:gridCol w="704514"/>
                <a:gridCol w="649872"/>
                <a:gridCol w="649872"/>
                <a:gridCol w="483980"/>
                <a:gridCol w="809677"/>
              </a:tblGrid>
              <a:tr h="249910">
                <a:tc rowSpan="3">
                  <a:txBody>
                    <a:bodyPr/>
                    <a:lstStyle/>
                    <a:p>
                      <a:pPr algn="ctr">
                        <a:spcAft>
                          <a:spcPts val="0"/>
                        </a:spcAft>
                      </a:pPr>
                      <a:r>
                        <a:rPr lang="ru-RU" sz="1400" dirty="0"/>
                        <a:t>Предмет</a:t>
                      </a:r>
                      <a:endParaRPr lang="ru-RU" sz="1400" dirty="0">
                        <a:latin typeface="Times New Roman"/>
                        <a:ea typeface="Times New Roman"/>
                      </a:endParaRPr>
                    </a:p>
                  </a:txBody>
                  <a:tcPr marL="63104" marR="63104" marT="0" marB="0" anchor="ctr"/>
                </a:tc>
                <a:tc gridSpan="5">
                  <a:txBody>
                    <a:bodyPr/>
                    <a:lstStyle/>
                    <a:p>
                      <a:pPr algn="ctr">
                        <a:spcAft>
                          <a:spcPts val="0"/>
                        </a:spcAft>
                      </a:pPr>
                      <a:r>
                        <a:rPr lang="ru-RU" sz="1400" dirty="0"/>
                        <a:t>9 «А»</a:t>
                      </a:r>
                      <a:endParaRPr lang="ru-RU" sz="1400" dirty="0">
                        <a:latin typeface="Times New Roman"/>
                        <a:ea typeface="Times New Roman"/>
                      </a:endParaRPr>
                    </a:p>
                  </a:txBody>
                  <a:tcPr marL="63104" marR="6310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spcAft>
                          <a:spcPts val="0"/>
                        </a:spcAft>
                      </a:pPr>
                      <a:r>
                        <a:rPr lang="ru-RU" sz="1400"/>
                        <a:t>9 «Б»</a:t>
                      </a:r>
                      <a:endParaRPr lang="ru-RU" sz="1400">
                        <a:latin typeface="Times New Roman"/>
                        <a:ea typeface="Times New Roman"/>
                      </a:endParaRPr>
                    </a:p>
                  </a:txBody>
                  <a:tcPr marL="63104" marR="6310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49910">
                <a:tc vMerge="1">
                  <a:txBody>
                    <a:bodyPr/>
                    <a:lstStyle/>
                    <a:p>
                      <a:endParaRPr lang="ru-RU"/>
                    </a:p>
                  </a:txBody>
                  <a:tcPr/>
                </a:tc>
                <a:tc gridSpan="4">
                  <a:txBody>
                    <a:bodyPr/>
                    <a:lstStyle/>
                    <a:p>
                      <a:pPr algn="ctr">
                        <a:spcAft>
                          <a:spcPts val="0"/>
                        </a:spcAft>
                      </a:pPr>
                      <a:r>
                        <a:rPr lang="ru-RU" sz="1400"/>
                        <a:t>Получили</a:t>
                      </a:r>
                      <a:endParaRPr lang="ru-RU" sz="1400">
                        <a:latin typeface="Times New Roman"/>
                        <a:ea typeface="Times New Roman"/>
                      </a:endParaRPr>
                    </a:p>
                  </a:txBody>
                  <a:tcPr marL="63104" marR="6310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400" dirty="0" err="1" smtClean="0"/>
                        <a:t>Кач-во</a:t>
                      </a:r>
                      <a:r>
                        <a:rPr lang="ru-RU" sz="1400" dirty="0" smtClean="0"/>
                        <a:t> знаний %</a:t>
                      </a:r>
                      <a:endParaRPr lang="ru-RU" sz="1400" dirty="0">
                        <a:latin typeface="Times New Roman"/>
                        <a:ea typeface="Times New Roman"/>
                      </a:endParaRPr>
                    </a:p>
                  </a:txBody>
                  <a:tcPr marL="63104" marR="63104" marT="0" marB="0" anchor="ctr"/>
                </a:tc>
                <a:tc gridSpan="4">
                  <a:txBody>
                    <a:bodyPr/>
                    <a:lstStyle/>
                    <a:p>
                      <a:pPr algn="ctr">
                        <a:spcAft>
                          <a:spcPts val="0"/>
                        </a:spcAft>
                      </a:pPr>
                      <a:r>
                        <a:rPr lang="ru-RU" sz="1400"/>
                        <a:t>Получили</a:t>
                      </a:r>
                      <a:endParaRPr lang="ru-RU" sz="1400">
                        <a:latin typeface="Times New Roman"/>
                        <a:ea typeface="Times New Roman"/>
                      </a:endParaRPr>
                    </a:p>
                  </a:txBody>
                  <a:tcPr marL="63104" marR="63104" marT="0" marB="0" anchor="ct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u-RU" sz="1400"/>
                        <a:t>Кач-во знаний</a:t>
                      </a:r>
                      <a:endParaRPr lang="ru-RU" sz="1400">
                        <a:latin typeface="Times New Roman"/>
                        <a:ea typeface="Times New Roman"/>
                      </a:endParaRPr>
                    </a:p>
                  </a:txBody>
                  <a:tcPr marL="63104" marR="63104" marT="0" marB="0" anchor="ctr"/>
                </a:tc>
              </a:tr>
              <a:tr h="749730">
                <a:tc vMerge="1">
                  <a:txBody>
                    <a:bodyPr/>
                    <a:lstStyle/>
                    <a:p>
                      <a:endParaRPr lang="ru-RU"/>
                    </a:p>
                  </a:txBody>
                  <a:tcPr/>
                </a:tc>
                <a:tc>
                  <a:txBody>
                    <a:bodyPr/>
                    <a:lstStyle/>
                    <a:p>
                      <a:pPr algn="ctr">
                        <a:spcAft>
                          <a:spcPts val="0"/>
                        </a:spcAft>
                      </a:pPr>
                      <a:r>
                        <a:rPr lang="ru-RU" sz="1400"/>
                        <a:t>«5»</a:t>
                      </a:r>
                      <a:endParaRPr lang="ru-RU" sz="1400">
                        <a:latin typeface="Times New Roman"/>
                        <a:ea typeface="Times New Roman"/>
                      </a:endParaRPr>
                    </a:p>
                  </a:txBody>
                  <a:tcPr marL="63104" marR="63104" marT="0" marB="0" anchor="ctr"/>
                </a:tc>
                <a:tc>
                  <a:txBody>
                    <a:bodyPr/>
                    <a:lstStyle/>
                    <a:p>
                      <a:pPr algn="ctr">
                        <a:spcAft>
                          <a:spcPts val="0"/>
                        </a:spcAft>
                      </a:pPr>
                      <a:r>
                        <a:rPr lang="ru-RU" sz="1400"/>
                        <a:t>«4»</a:t>
                      </a:r>
                      <a:endParaRPr lang="ru-RU" sz="1400">
                        <a:latin typeface="Times New Roman"/>
                        <a:ea typeface="Times New Roman"/>
                      </a:endParaRPr>
                    </a:p>
                  </a:txBody>
                  <a:tcPr marL="63104" marR="63104" marT="0" marB="0" anchor="ctr"/>
                </a:tc>
                <a:tc>
                  <a:txBody>
                    <a:bodyPr/>
                    <a:lstStyle/>
                    <a:p>
                      <a:pPr algn="ctr">
                        <a:spcAft>
                          <a:spcPts val="0"/>
                        </a:spcAft>
                      </a:pPr>
                      <a:r>
                        <a:rPr lang="ru-RU" sz="1400"/>
                        <a:t>«3»</a:t>
                      </a:r>
                      <a:endParaRPr lang="ru-RU" sz="1400">
                        <a:latin typeface="Times New Roman"/>
                        <a:ea typeface="Times New Roman"/>
                      </a:endParaRPr>
                    </a:p>
                  </a:txBody>
                  <a:tcPr marL="63104" marR="63104" marT="0" marB="0" anchor="ctr"/>
                </a:tc>
                <a:tc>
                  <a:txBody>
                    <a:bodyPr/>
                    <a:lstStyle/>
                    <a:p>
                      <a:pPr algn="ctr">
                        <a:spcAft>
                          <a:spcPts val="0"/>
                        </a:spcAft>
                      </a:pPr>
                      <a:r>
                        <a:rPr lang="ru-RU" sz="1400"/>
                        <a:t>«2»</a:t>
                      </a:r>
                      <a:endParaRPr lang="ru-RU" sz="1400">
                        <a:latin typeface="Times New Roman"/>
                        <a:ea typeface="Times New Roman"/>
                      </a:endParaRPr>
                    </a:p>
                  </a:txBody>
                  <a:tcPr marL="63104" marR="63104" marT="0" marB="0" anchor="ctr"/>
                </a:tc>
                <a:tc vMerge="1">
                  <a:txBody>
                    <a:bodyPr/>
                    <a:lstStyle/>
                    <a:p>
                      <a:endParaRPr lang="ru-RU"/>
                    </a:p>
                  </a:txBody>
                  <a:tcPr/>
                </a:tc>
                <a:tc>
                  <a:txBody>
                    <a:bodyPr/>
                    <a:lstStyle/>
                    <a:p>
                      <a:pPr algn="ctr">
                        <a:spcAft>
                          <a:spcPts val="0"/>
                        </a:spcAft>
                      </a:pPr>
                      <a:r>
                        <a:rPr lang="ru-RU" sz="1400"/>
                        <a:t>«5»</a:t>
                      </a:r>
                      <a:endParaRPr lang="ru-RU" sz="1400">
                        <a:latin typeface="Times New Roman"/>
                        <a:ea typeface="Times New Roman"/>
                      </a:endParaRPr>
                    </a:p>
                  </a:txBody>
                  <a:tcPr marL="63104" marR="63104" marT="0" marB="0" anchor="ctr"/>
                </a:tc>
                <a:tc>
                  <a:txBody>
                    <a:bodyPr/>
                    <a:lstStyle/>
                    <a:p>
                      <a:pPr algn="ctr">
                        <a:spcAft>
                          <a:spcPts val="0"/>
                        </a:spcAft>
                      </a:pPr>
                      <a:r>
                        <a:rPr lang="ru-RU" sz="1400"/>
                        <a:t>«4»</a:t>
                      </a:r>
                      <a:endParaRPr lang="ru-RU" sz="1400">
                        <a:latin typeface="Times New Roman"/>
                        <a:ea typeface="Times New Roman"/>
                      </a:endParaRPr>
                    </a:p>
                  </a:txBody>
                  <a:tcPr marL="63104" marR="63104" marT="0" marB="0" anchor="ctr"/>
                </a:tc>
                <a:tc>
                  <a:txBody>
                    <a:bodyPr/>
                    <a:lstStyle/>
                    <a:p>
                      <a:pPr algn="ctr">
                        <a:spcAft>
                          <a:spcPts val="0"/>
                        </a:spcAft>
                      </a:pPr>
                      <a:r>
                        <a:rPr lang="ru-RU" sz="1400"/>
                        <a:t>«3»</a:t>
                      </a:r>
                      <a:endParaRPr lang="ru-RU" sz="1400">
                        <a:latin typeface="Times New Roman"/>
                        <a:ea typeface="Times New Roman"/>
                      </a:endParaRPr>
                    </a:p>
                  </a:txBody>
                  <a:tcPr marL="63104" marR="63104" marT="0" marB="0" anchor="ctr"/>
                </a:tc>
                <a:tc>
                  <a:txBody>
                    <a:bodyPr/>
                    <a:lstStyle/>
                    <a:p>
                      <a:pPr algn="ctr">
                        <a:spcAft>
                          <a:spcPts val="0"/>
                        </a:spcAft>
                      </a:pPr>
                      <a:r>
                        <a:rPr lang="ru-RU" sz="1400"/>
                        <a:t>«2»</a:t>
                      </a:r>
                      <a:endParaRPr lang="ru-RU" sz="1400">
                        <a:latin typeface="Times New Roman"/>
                        <a:ea typeface="Times New Roman"/>
                      </a:endParaRPr>
                    </a:p>
                  </a:txBody>
                  <a:tcPr marL="63104" marR="63104" marT="0" marB="0" anchor="ctr"/>
                </a:tc>
                <a:tc vMerge="1">
                  <a:txBody>
                    <a:bodyPr/>
                    <a:lstStyle/>
                    <a:p>
                      <a:endParaRPr lang="ru-RU"/>
                    </a:p>
                  </a:txBody>
                  <a:tcPr/>
                </a:tc>
              </a:tr>
              <a:tr h="999640">
                <a:tc>
                  <a:txBody>
                    <a:bodyPr/>
                    <a:lstStyle/>
                    <a:p>
                      <a:pPr algn="ctr">
                        <a:spcAft>
                          <a:spcPts val="0"/>
                        </a:spcAft>
                      </a:pPr>
                      <a:r>
                        <a:rPr lang="ru-RU" sz="1400"/>
                        <a:t>Русский язык (письменно)</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3/1</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13/9</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10/16</a:t>
                      </a:r>
                      <a:endParaRPr lang="ru-RU" sz="1400" dirty="0">
                        <a:latin typeface="Times New Roman"/>
                        <a:ea typeface="Times New Roman"/>
                      </a:endParaRPr>
                    </a:p>
                  </a:txBody>
                  <a:tcPr marL="63104" marR="63104" marT="0" marB="0" anchor="ctr"/>
                </a:tc>
                <a:tc>
                  <a:txBody>
                    <a:bodyPr/>
                    <a:lstStyle/>
                    <a:p>
                      <a:pPr algn="ctr">
                        <a:spcAft>
                          <a:spcPts val="0"/>
                        </a:spcAft>
                      </a:pPr>
                      <a:r>
                        <a:rPr lang="ru-RU" sz="1400"/>
                        <a:t>0</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53,84/38,46</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a:t>5</a:t>
                      </a:r>
                      <a:r>
                        <a:rPr lang="ru-RU" sz="1400" dirty="0" smtClean="0"/>
                        <a:t>/4</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15/15</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7/8</a:t>
                      </a:r>
                      <a:endParaRPr lang="ru-RU" sz="1400" dirty="0">
                        <a:latin typeface="Times New Roman"/>
                        <a:ea typeface="Times New Roman"/>
                      </a:endParaRPr>
                    </a:p>
                  </a:txBody>
                  <a:tcPr marL="63104" marR="63104" marT="0" marB="0" anchor="ctr"/>
                </a:tc>
                <a:tc>
                  <a:txBody>
                    <a:bodyPr/>
                    <a:lstStyle/>
                    <a:p>
                      <a:pPr algn="ctr">
                        <a:spcAft>
                          <a:spcPts val="0"/>
                        </a:spcAft>
                      </a:pPr>
                      <a:r>
                        <a:rPr lang="ru-RU" sz="1400"/>
                        <a:t>0</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74,07</a:t>
                      </a:r>
                      <a:endParaRPr lang="ru-RU" sz="1400" dirty="0">
                        <a:latin typeface="Times New Roman"/>
                        <a:ea typeface="Times New Roman"/>
                      </a:endParaRPr>
                    </a:p>
                  </a:txBody>
                  <a:tcPr marL="63104" marR="63104" marT="0" marB="0" anchor="ctr"/>
                </a:tc>
              </a:tr>
              <a:tr h="749730">
                <a:tc>
                  <a:txBody>
                    <a:bodyPr/>
                    <a:lstStyle/>
                    <a:p>
                      <a:pPr algn="ctr">
                        <a:spcAft>
                          <a:spcPts val="0"/>
                        </a:spcAft>
                      </a:pPr>
                      <a:r>
                        <a:rPr lang="ru-RU" sz="1400"/>
                        <a:t>Алгебра (письменно)</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7</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6</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13</a:t>
                      </a:r>
                      <a:endParaRPr lang="ru-RU" sz="1400" dirty="0">
                        <a:latin typeface="Times New Roman"/>
                        <a:ea typeface="Times New Roman"/>
                      </a:endParaRPr>
                    </a:p>
                  </a:txBody>
                  <a:tcPr marL="63104" marR="63104" marT="0" marB="0" anchor="ctr"/>
                </a:tc>
                <a:tc>
                  <a:txBody>
                    <a:bodyPr/>
                    <a:lstStyle/>
                    <a:p>
                      <a:pPr algn="ctr">
                        <a:spcAft>
                          <a:spcPts val="0"/>
                        </a:spcAft>
                      </a:pPr>
                      <a:r>
                        <a:rPr lang="ru-RU" sz="1400"/>
                        <a:t>0</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50</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5</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6</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16</a:t>
                      </a:r>
                      <a:endParaRPr lang="ru-RU" sz="1400" dirty="0">
                        <a:latin typeface="Times New Roman"/>
                        <a:ea typeface="Times New Roman"/>
                      </a:endParaRPr>
                    </a:p>
                  </a:txBody>
                  <a:tcPr marL="63104" marR="63104" marT="0" marB="0" anchor="ctr"/>
                </a:tc>
                <a:tc>
                  <a:txBody>
                    <a:bodyPr/>
                    <a:lstStyle/>
                    <a:p>
                      <a:pPr algn="ctr">
                        <a:spcAft>
                          <a:spcPts val="0"/>
                        </a:spcAft>
                      </a:pPr>
                      <a:r>
                        <a:rPr lang="ru-RU" sz="1400"/>
                        <a:t>0</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40,74</a:t>
                      </a:r>
                      <a:endParaRPr lang="ru-RU" sz="1400" dirty="0">
                        <a:latin typeface="Times New Roman"/>
                        <a:ea typeface="Times New Roman"/>
                      </a:endParaRPr>
                    </a:p>
                  </a:txBody>
                  <a:tcPr marL="63104" marR="63104" marT="0" marB="0" anchor="ctr"/>
                </a:tc>
              </a:tr>
              <a:tr h="499820">
                <a:tc>
                  <a:txBody>
                    <a:bodyPr/>
                    <a:lstStyle/>
                    <a:p>
                      <a:pPr algn="ctr">
                        <a:spcAft>
                          <a:spcPts val="0"/>
                        </a:spcAft>
                      </a:pPr>
                      <a:r>
                        <a:rPr lang="ru-RU" sz="1400"/>
                        <a:t>Физика (устно)</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9</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4</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13</a:t>
                      </a:r>
                      <a:endParaRPr lang="ru-RU" sz="1400" dirty="0">
                        <a:latin typeface="Times New Roman"/>
                        <a:ea typeface="Times New Roman"/>
                      </a:endParaRPr>
                    </a:p>
                  </a:txBody>
                  <a:tcPr marL="63104" marR="63104" marT="0" marB="0" anchor="ctr"/>
                </a:tc>
                <a:tc>
                  <a:txBody>
                    <a:bodyPr/>
                    <a:lstStyle/>
                    <a:p>
                      <a:pPr algn="ctr">
                        <a:spcAft>
                          <a:spcPts val="0"/>
                        </a:spcAft>
                      </a:pPr>
                      <a:r>
                        <a:rPr lang="ru-RU" sz="1400"/>
                        <a:t>0</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50</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4</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8</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15</a:t>
                      </a:r>
                      <a:endParaRPr lang="ru-RU" sz="1400" dirty="0">
                        <a:latin typeface="Times New Roman"/>
                        <a:ea typeface="Times New Roman"/>
                      </a:endParaRPr>
                    </a:p>
                  </a:txBody>
                  <a:tcPr marL="63104" marR="63104" marT="0" marB="0" anchor="ctr"/>
                </a:tc>
                <a:tc>
                  <a:txBody>
                    <a:bodyPr/>
                    <a:lstStyle/>
                    <a:p>
                      <a:pPr algn="ctr">
                        <a:spcAft>
                          <a:spcPts val="0"/>
                        </a:spcAft>
                      </a:pPr>
                      <a:r>
                        <a:rPr lang="ru-RU" sz="1400"/>
                        <a:t>0</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44.44</a:t>
                      </a:r>
                      <a:endParaRPr lang="ru-RU" sz="1400" dirty="0">
                        <a:latin typeface="Times New Roman"/>
                        <a:ea typeface="Times New Roman"/>
                      </a:endParaRPr>
                    </a:p>
                  </a:txBody>
                  <a:tcPr marL="63104" marR="63104" marT="0" marB="0" anchor="ctr"/>
                </a:tc>
              </a:tr>
              <a:tr h="749730">
                <a:tc>
                  <a:txBody>
                    <a:bodyPr/>
                    <a:lstStyle/>
                    <a:p>
                      <a:pPr algn="ctr">
                        <a:spcAft>
                          <a:spcPts val="0"/>
                        </a:spcAft>
                      </a:pPr>
                      <a:r>
                        <a:rPr lang="ru-RU" sz="1400"/>
                        <a:t>Информатика (устно)</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9</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7</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10</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0</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61,53</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9</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6</a:t>
                      </a:r>
                      <a:endParaRPr lang="ru-RU" sz="1400" dirty="0">
                        <a:latin typeface="Times New Roman"/>
                        <a:ea typeface="Times New Roman"/>
                      </a:endParaRPr>
                    </a:p>
                  </a:txBody>
                  <a:tcPr marL="63104" marR="63104" marT="0" marB="0" anchor="ctr"/>
                </a:tc>
                <a:tc>
                  <a:txBody>
                    <a:bodyPr/>
                    <a:lstStyle/>
                    <a:p>
                      <a:pPr algn="ctr">
                        <a:spcAft>
                          <a:spcPts val="0"/>
                        </a:spcAft>
                      </a:pPr>
                      <a:r>
                        <a:rPr lang="ru-RU" sz="1400" dirty="0" smtClean="0"/>
                        <a:t>12</a:t>
                      </a:r>
                      <a:endParaRPr lang="ru-RU" sz="1400" dirty="0">
                        <a:latin typeface="Times New Roman"/>
                        <a:ea typeface="Times New Roman"/>
                      </a:endParaRPr>
                    </a:p>
                  </a:txBody>
                  <a:tcPr marL="63104" marR="63104" marT="0" marB="0" anchor="ctr"/>
                </a:tc>
                <a:tc>
                  <a:txBody>
                    <a:bodyPr/>
                    <a:lstStyle/>
                    <a:p>
                      <a:pPr algn="ctr">
                        <a:spcAft>
                          <a:spcPts val="0"/>
                        </a:spcAft>
                      </a:pPr>
                      <a:r>
                        <a:rPr lang="ru-RU" sz="1400"/>
                        <a:t>0</a:t>
                      </a:r>
                      <a:endParaRPr lang="ru-RU" sz="1400">
                        <a:latin typeface="Times New Roman"/>
                        <a:ea typeface="Times New Roman"/>
                      </a:endParaRPr>
                    </a:p>
                  </a:txBody>
                  <a:tcPr marL="63104" marR="63104" marT="0" marB="0" anchor="ctr"/>
                </a:tc>
                <a:tc>
                  <a:txBody>
                    <a:bodyPr/>
                    <a:lstStyle/>
                    <a:p>
                      <a:pPr algn="ctr">
                        <a:spcAft>
                          <a:spcPts val="0"/>
                        </a:spcAft>
                      </a:pPr>
                      <a:r>
                        <a:rPr lang="ru-RU" sz="1400" dirty="0" smtClean="0"/>
                        <a:t>55.55</a:t>
                      </a:r>
                      <a:endParaRPr lang="ru-RU" sz="1400" dirty="0">
                        <a:latin typeface="Times New Roman"/>
                        <a:ea typeface="Times New Roman"/>
                      </a:endParaRPr>
                    </a:p>
                  </a:txBody>
                  <a:tcPr marL="63104" marR="63104" marT="0" marB="0" anchor="ctr"/>
                </a:tc>
              </a:tr>
            </a:tbl>
          </a:graphicData>
        </a:graphic>
      </p:graphicFrame>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63</a:t>
            </a:fld>
            <a:endParaRPr lang="ru-RU"/>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14338"/>
            <a:ext cx="8229600" cy="1143000"/>
          </a:xfrm>
        </p:spPr>
        <p:txBody>
          <a:bodyPr>
            <a:noAutofit/>
          </a:bodyPr>
          <a:lstStyle/>
          <a:p>
            <a:pPr algn="ctr"/>
            <a:r>
              <a:rPr lang="ru-RU" sz="2400" dirty="0" smtClean="0">
                <a:latin typeface="Times New Roman" pitchFamily="18" charset="0"/>
                <a:cs typeface="Times New Roman" pitchFamily="18" charset="0"/>
              </a:rPr>
              <a:t>Результаты государственной(итоговой)  аттестации обучающихся  11 «А» класса в формате ЕГЭ.</a:t>
            </a:r>
            <a:endParaRPr lang="ru-RU" sz="2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14282" y="786130"/>
          <a:ext cx="8715439" cy="6071870"/>
        </p:xfrm>
        <a:graphic>
          <a:graphicData uri="http://schemas.openxmlformats.org/drawingml/2006/table">
            <a:tbl>
              <a:tblPr/>
              <a:tblGrid>
                <a:gridCol w="815268"/>
                <a:gridCol w="815268"/>
                <a:gridCol w="815268"/>
                <a:gridCol w="670972"/>
                <a:gridCol w="634900"/>
                <a:gridCol w="865772"/>
                <a:gridCol w="954716"/>
                <a:gridCol w="1143008"/>
                <a:gridCol w="1000132"/>
                <a:gridCol w="1000135"/>
              </a:tblGrid>
              <a:tr h="2214578">
                <a:tc>
                  <a:txBody>
                    <a:bodyPr/>
                    <a:lstStyle/>
                    <a:p>
                      <a:pPr algn="ctr">
                        <a:lnSpc>
                          <a:spcPct val="115000"/>
                        </a:lnSpc>
                        <a:spcAft>
                          <a:spcPts val="0"/>
                        </a:spcAft>
                      </a:pPr>
                      <a:r>
                        <a:rPr lang="ru-RU" sz="1000" dirty="0">
                          <a:latin typeface="Times New Roman"/>
                          <a:ea typeface="Calibri"/>
                          <a:cs typeface="Times New Roman"/>
                        </a:rPr>
                        <a:t>Предметы</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Количество обучающихся, сдававших ЕГЭ</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Число обучающихся, получивших  балл по ЕГЭ не ниже установленного минимального количества баллов</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70 б и выше</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80б и выше</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90б и выше</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100б</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Средний балл по школе</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Средний балл по району</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Динамика </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40">
                <a:tc>
                  <a:txBody>
                    <a:bodyPr/>
                    <a:lstStyle/>
                    <a:p>
                      <a:pPr algn="ctr">
                        <a:lnSpc>
                          <a:spcPct val="115000"/>
                        </a:lnSpc>
                        <a:spcAft>
                          <a:spcPts val="0"/>
                        </a:spcAft>
                      </a:pPr>
                      <a:r>
                        <a:rPr lang="ru-RU" sz="1000">
                          <a:latin typeface="Times New Roman"/>
                          <a:ea typeface="Calibri"/>
                          <a:cs typeface="Times New Roman"/>
                        </a:rPr>
                        <a:t>Русский язык</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24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24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1</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1 (Никитина Ксения)</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69,125</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63,44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+5,685</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48">
                <a:tc>
                  <a:txBody>
                    <a:bodyPr/>
                    <a:lstStyle/>
                    <a:p>
                      <a:pPr algn="ctr">
                        <a:lnSpc>
                          <a:spcPct val="115000"/>
                        </a:lnSpc>
                        <a:spcAft>
                          <a:spcPts val="0"/>
                        </a:spcAft>
                      </a:pPr>
                      <a:r>
                        <a:rPr lang="ru-RU" sz="1000">
                          <a:latin typeface="Times New Roman"/>
                          <a:ea typeface="Calibri"/>
                          <a:cs typeface="Times New Roman"/>
                        </a:rPr>
                        <a:t>Литература</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65,3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55,22</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+10,08</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74">
                <a:tc>
                  <a:txBody>
                    <a:bodyPr/>
                    <a:lstStyle/>
                    <a:p>
                      <a:pPr algn="ctr">
                        <a:lnSpc>
                          <a:spcPct val="115000"/>
                        </a:lnSpc>
                        <a:spcAft>
                          <a:spcPts val="0"/>
                        </a:spcAft>
                      </a:pPr>
                      <a:r>
                        <a:rPr lang="ru-RU" sz="1000">
                          <a:latin typeface="Times New Roman"/>
                          <a:ea typeface="Calibri"/>
                          <a:cs typeface="Times New Roman"/>
                        </a:rPr>
                        <a:t>Биология</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1</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Times New Roman"/>
                          <a:ea typeface="Calibri"/>
                          <a:cs typeface="Times New Roman"/>
                        </a:rPr>
                        <a:t>1 (Викторова Полина</a:t>
                      </a:r>
                      <a:r>
                        <a:rPr lang="ru-RU" sz="1000" baseline="0" dirty="0" smtClean="0">
                          <a:latin typeface="Times New Roman"/>
                          <a:ea typeface="Calibri"/>
                          <a:cs typeface="Times New Roman"/>
                        </a:rPr>
                        <a:t> 96 баллов)</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69</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64,78</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+4,22</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74">
                <a:tc>
                  <a:txBody>
                    <a:bodyPr/>
                    <a:lstStyle/>
                    <a:p>
                      <a:pPr algn="ctr">
                        <a:lnSpc>
                          <a:spcPct val="115000"/>
                        </a:lnSpc>
                        <a:spcAft>
                          <a:spcPts val="0"/>
                        </a:spcAft>
                      </a:pPr>
                      <a:r>
                        <a:rPr lang="ru-RU" sz="1000">
                          <a:latin typeface="Times New Roman"/>
                          <a:ea typeface="Calibri"/>
                          <a:cs typeface="Times New Roman"/>
                        </a:rPr>
                        <a:t>Физика</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6</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52</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56,46</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-4,46</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48">
                <a:tc>
                  <a:txBody>
                    <a:bodyPr/>
                    <a:lstStyle/>
                    <a:p>
                      <a:pPr algn="ctr">
                        <a:lnSpc>
                          <a:spcPct val="115000"/>
                        </a:lnSpc>
                        <a:spcAft>
                          <a:spcPts val="0"/>
                        </a:spcAft>
                      </a:pPr>
                      <a:r>
                        <a:rPr lang="ru-RU" sz="1000" dirty="0">
                          <a:latin typeface="Times New Roman"/>
                          <a:ea typeface="Calibri"/>
                          <a:cs typeface="Times New Roman"/>
                        </a:rPr>
                        <a:t>Информатика и ИКТ</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58</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66,71</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-8,71</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48">
                <a:tc>
                  <a:txBody>
                    <a:bodyPr/>
                    <a:lstStyle/>
                    <a:p>
                      <a:pPr algn="ctr">
                        <a:lnSpc>
                          <a:spcPct val="115000"/>
                        </a:lnSpc>
                        <a:spcAft>
                          <a:spcPts val="0"/>
                        </a:spcAft>
                      </a:pPr>
                      <a:r>
                        <a:rPr lang="ru-RU" sz="1000">
                          <a:latin typeface="Times New Roman"/>
                          <a:ea typeface="Calibri"/>
                          <a:cs typeface="Times New Roman"/>
                        </a:rPr>
                        <a:t>Математика</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24</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23</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46,125</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000" dirty="0" smtClean="0">
                          <a:latin typeface="Calibri"/>
                          <a:ea typeface="Calibri"/>
                          <a:cs typeface="Times New Roman"/>
                        </a:rPr>
                        <a:t>51,94</a:t>
                      </a:r>
                    </a:p>
                    <a:p>
                      <a:pPr algn="ctr">
                        <a:lnSpc>
                          <a:spcPct val="115000"/>
                        </a:lnSpc>
                        <a:spcAft>
                          <a:spcPts val="0"/>
                        </a:spcAft>
                      </a:pP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-5,815</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74">
                <a:tc>
                  <a:txBody>
                    <a:bodyPr/>
                    <a:lstStyle/>
                    <a:p>
                      <a:pPr algn="ctr">
                        <a:lnSpc>
                          <a:spcPct val="115000"/>
                        </a:lnSpc>
                        <a:spcAft>
                          <a:spcPts val="0"/>
                        </a:spcAft>
                      </a:pPr>
                      <a:r>
                        <a:rPr lang="ru-RU" sz="1000">
                          <a:latin typeface="Times New Roman"/>
                          <a:ea typeface="Calibri"/>
                          <a:cs typeface="Times New Roman"/>
                        </a:rPr>
                        <a:t>История</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1</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49</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61,58</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-12,58</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19">
                <a:tc>
                  <a:txBody>
                    <a:bodyPr/>
                    <a:lstStyle/>
                    <a:p>
                      <a:pPr algn="ctr">
                        <a:lnSpc>
                          <a:spcPct val="115000"/>
                        </a:lnSpc>
                        <a:spcAft>
                          <a:spcPts val="0"/>
                        </a:spcAft>
                      </a:pPr>
                      <a:r>
                        <a:rPr lang="ru-RU" sz="1000">
                          <a:latin typeface="Times New Roman"/>
                          <a:ea typeface="Calibri"/>
                          <a:cs typeface="Times New Roman"/>
                        </a:rPr>
                        <a:t>Англ. Язык</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1(98б Никитина Ксения)</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74</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76,73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-2,73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74">
                <a:tc>
                  <a:txBody>
                    <a:bodyPr/>
                    <a:lstStyle/>
                    <a:p>
                      <a:pPr algn="ctr">
                        <a:lnSpc>
                          <a:spcPct val="115000"/>
                        </a:lnSpc>
                        <a:spcAft>
                          <a:spcPts val="0"/>
                        </a:spcAft>
                      </a:pPr>
                      <a:r>
                        <a:rPr lang="ru-RU" sz="1000">
                          <a:latin typeface="Times New Roman"/>
                          <a:ea typeface="Calibri"/>
                          <a:cs typeface="Times New Roman"/>
                        </a:rPr>
                        <a:t>Химия</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a:ea typeface="Calibri"/>
                          <a:cs typeface="Times New Roman"/>
                        </a:rPr>
                        <a:t>2</a:t>
                      </a:r>
                      <a:endParaRPr lang="ru-RU" sz="1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a:ea typeface="Calibri"/>
                          <a:cs typeface="Times New Roman"/>
                        </a:rPr>
                        <a:t>53</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69,57</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latin typeface="Calibri"/>
                          <a:ea typeface="Calibri"/>
                          <a:cs typeface="Times New Roman"/>
                        </a:rPr>
                        <a:t>-16,57</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48">
                <a:tc>
                  <a:txBody>
                    <a:bodyPr/>
                    <a:lstStyle/>
                    <a:p>
                      <a:pPr algn="ctr">
                        <a:lnSpc>
                          <a:spcPct val="115000"/>
                        </a:lnSpc>
                        <a:spcAft>
                          <a:spcPts val="0"/>
                        </a:spcAft>
                      </a:pPr>
                      <a:r>
                        <a:rPr lang="ru-RU" sz="1200" dirty="0">
                          <a:latin typeface="Times New Roman"/>
                          <a:ea typeface="Calibri"/>
                          <a:cs typeface="Times New Roman"/>
                        </a:rPr>
                        <a:t>обществознание</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10</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3</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1</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2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Calibri"/>
                          <a:cs typeface="Times New Roman"/>
                        </a:rPr>
                        <a:t>67,1</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63,19</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+3,91</a:t>
                      </a:r>
                      <a:endParaRPr lang="ru-RU"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64</a:t>
            </a:fld>
            <a:endParaRPr lang="ru-R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80"/>
            <a:ext cx="8229600" cy="5811847"/>
          </a:xfrm>
        </p:spPr>
        <p:txBody>
          <a:bodyPr>
            <a:normAutofit lnSpcReduction="10000"/>
          </a:bodyPr>
          <a:lstStyle/>
          <a:p>
            <a:pPr algn="just">
              <a:buNone/>
            </a:pPr>
            <a:r>
              <a:rPr lang="ru-RU" sz="1800" dirty="0" smtClean="0">
                <a:latin typeface="Times New Roman" pitchFamily="18" charset="0"/>
                <a:cs typeface="Times New Roman" pitchFamily="18" charset="0"/>
              </a:rPr>
              <a:t>Небольшое количество предметов по выбору объясняется желанием выпускников максимально плодотворно подготовиться к прохождению государственной итоговой аттестации. Среди предметов по выбору по-прежнему лидирует обществознание, желающих сдавать географию не было. </a:t>
            </a:r>
          </a:p>
          <a:p>
            <a:pPr algn="just">
              <a:buNone/>
            </a:pPr>
            <a:r>
              <a:rPr lang="ru-RU" sz="1800" dirty="0" smtClean="0">
                <a:latin typeface="Times New Roman" pitchFamily="18" charset="0"/>
                <a:cs typeface="Times New Roman" pitchFamily="18" charset="0"/>
              </a:rPr>
              <a:t>Результаты ЕГЭ по школе в сравнении с предыдущим годом стали выше по русскому языку, литературе, биологии, обществознанию, английскому языку.</a:t>
            </a:r>
          </a:p>
          <a:p>
            <a:pPr algn="just">
              <a:buNone/>
            </a:pPr>
            <a:r>
              <a:rPr lang="ru-RU" sz="1800" u="sng" dirty="0" smtClean="0">
                <a:latin typeface="Times New Roman" pitchFamily="18" charset="0"/>
                <a:cs typeface="Times New Roman" pitchFamily="18" charset="0"/>
              </a:rPr>
              <a:t>В связи с предстоящей государственной (итоговой) аттестацией обучающихся 9 классах в новой форме, 11 классов в формате ЕГЭ в 2013/2014 учебном году администрации ОУ необходимо: </a:t>
            </a:r>
          </a:p>
          <a:p>
            <a:pPr algn="just">
              <a:buFont typeface="Wingdings" pitchFamily="2" charset="2"/>
              <a:buChar char="v"/>
            </a:pPr>
            <a:r>
              <a:rPr lang="ru-RU" sz="1800" dirty="0" smtClean="0"/>
              <a:t> </a:t>
            </a:r>
            <a:r>
              <a:rPr lang="ru-RU" sz="1800" dirty="0" smtClean="0">
                <a:latin typeface="Times New Roman" pitchFamily="18" charset="0"/>
                <a:cs typeface="Times New Roman" pitchFamily="18" charset="0"/>
              </a:rPr>
              <a:t>провести плановую и контролируемую работу с педагогами по подготовке обучающихся к ГИА, ЕГЭ, выполнению учебных программ, контролю используемых УМК; </a:t>
            </a:r>
          </a:p>
          <a:p>
            <a:pPr algn="just">
              <a:buFont typeface="Wingdings" pitchFamily="2" charset="2"/>
              <a:buChar char="v"/>
            </a:pPr>
            <a:r>
              <a:rPr lang="ru-RU" sz="1800" dirty="0" smtClean="0">
                <a:latin typeface="Times New Roman" pitchFamily="18" charset="0"/>
                <a:cs typeface="Times New Roman" pitchFamily="18" charset="0"/>
              </a:rPr>
              <a:t> уделить больше внимания проведению в течение года </a:t>
            </a:r>
            <a:r>
              <a:rPr lang="ru-RU" sz="1800" dirty="0" err="1" smtClean="0">
                <a:latin typeface="Times New Roman" pitchFamily="18" charset="0"/>
                <a:cs typeface="Times New Roman" pitchFamily="18" charset="0"/>
              </a:rPr>
              <a:t>тренировочно-срезовых</a:t>
            </a:r>
            <a:r>
              <a:rPr lang="ru-RU" sz="1800" dirty="0" smtClean="0">
                <a:latin typeface="Times New Roman" pitchFamily="18" charset="0"/>
                <a:cs typeface="Times New Roman" pitchFamily="18" charset="0"/>
              </a:rPr>
              <a:t> работ не только по русскому языку и математике, но и по предметам, которые обучающиеся выбирают самостоятельно с целью корректировки знаний обучающихся, ликвидации пробелов в знаниях, объективной оценки обучающимися собственных знаний; </a:t>
            </a:r>
          </a:p>
          <a:p>
            <a:pPr algn="just">
              <a:buFont typeface="Wingdings" pitchFamily="2" charset="2"/>
              <a:buChar char="v"/>
            </a:pPr>
            <a:r>
              <a:rPr lang="ru-RU" sz="1800" dirty="0" smtClean="0">
                <a:latin typeface="Times New Roman" pitchFamily="18" charset="0"/>
                <a:cs typeface="Times New Roman" pitchFamily="18" charset="0"/>
              </a:rPr>
              <a:t> на протяжении учебного года поддерживать тесную связь с родителями обучающихся 9 - 11 классов с целью оказания моральной и интеллектуальной помощи обучающимся при подготовке к итоговой аттестации.</a:t>
            </a:r>
            <a:endParaRPr lang="ru-RU" sz="1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65</a:t>
            </a:fld>
            <a:endParaRPr lang="ru-RU"/>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357158" y="357166"/>
            <a:ext cx="8229600" cy="4525963"/>
          </a:xfrm>
        </p:spPr>
        <p:txBody>
          <a:bodyPr>
            <a:normAutofit lnSpcReduction="10000"/>
          </a:bodyPr>
          <a:lstStyle/>
          <a:p>
            <a:pPr>
              <a:buNone/>
            </a:pPr>
            <a:r>
              <a:rPr lang="ru-RU" sz="1800" dirty="0" smtClean="0">
                <a:latin typeface="Times New Roman" pitchFamily="18" charset="0"/>
                <a:cs typeface="Times New Roman" pitchFamily="18" charset="0"/>
              </a:rPr>
              <a:t>Анализируя данные результаты экзаменов 9, 11 классов, следует отметить:</a:t>
            </a:r>
          </a:p>
          <a:p>
            <a:pPr lvl="0" algn="just">
              <a:buFont typeface="Wingdings" pitchFamily="2" charset="2"/>
              <a:buChar char="v"/>
            </a:pPr>
            <a:r>
              <a:rPr lang="ru-RU" sz="1800" dirty="0" smtClean="0">
                <a:latin typeface="Times New Roman" pitchFamily="18" charset="0"/>
                <a:cs typeface="Times New Roman" pitchFamily="18" charset="0"/>
              </a:rPr>
              <a:t>развитие системы консультативных и дополнительных занятий с обучающимися разного уровня подготовки;</a:t>
            </a:r>
          </a:p>
          <a:p>
            <a:pPr lvl="0" algn="just">
              <a:buFont typeface="Wingdings" pitchFamily="2" charset="2"/>
              <a:buChar char="v"/>
            </a:pPr>
            <a:r>
              <a:rPr lang="ru-RU" sz="1800" dirty="0" smtClean="0">
                <a:latin typeface="Times New Roman" pitchFamily="18" charset="0"/>
                <a:cs typeface="Times New Roman" pitchFamily="18" charset="0"/>
              </a:rPr>
              <a:t>развитие системы работы учителей-предметников совместно с классными руководителями и родителями по изучению индивидуальных способностей обучающихся (с целью выработки оптимальной стратегии подготовки к экзаменам).</a:t>
            </a:r>
          </a:p>
          <a:p>
            <a:pPr algn="just">
              <a:buFont typeface="Wingdings" pitchFamily="2" charset="2"/>
              <a:buChar char="v"/>
            </a:pPr>
            <a:r>
              <a:rPr lang="ru-RU" sz="1800" dirty="0" smtClean="0">
                <a:latin typeface="Times New Roman" pitchFamily="18" charset="0"/>
                <a:cs typeface="Times New Roman" pitchFamily="18" charset="0"/>
              </a:rPr>
              <a:t>Обучающиеся ОУ вовлекаются в исследовательские проекты, практические занятия, в ходе которых они учатся изобретать, понимать и осваивать новое, быть открытыми и способными выражать собственные мысли, уметь принимать решения и помогать друг другу, формулировать задачи и осознавать свои возможности. </a:t>
            </a:r>
          </a:p>
          <a:p>
            <a:pPr algn="just">
              <a:buFont typeface="Wingdings" pitchFamily="2" charset="2"/>
              <a:buChar char="v"/>
            </a:pPr>
            <a:r>
              <a:rPr lang="ru-RU" sz="1800" dirty="0" smtClean="0">
                <a:latin typeface="Times New Roman" pitchFamily="18" charset="0"/>
                <a:cs typeface="Times New Roman" pitchFamily="18" charset="0"/>
              </a:rPr>
              <a:t>Таким образом, уже в школе дети получают возможность раскрыть свои способности, подготовиться к самостоятельной  жизни в современном мире.</a:t>
            </a:r>
          </a:p>
          <a:p>
            <a:pPr algn="just">
              <a:buFont typeface="Wingdings" pitchFamily="2" charset="2"/>
              <a:buChar char="v"/>
            </a:pPr>
            <a:r>
              <a:rPr lang="ru-RU" sz="1800" dirty="0" smtClean="0">
                <a:latin typeface="Times New Roman" pitchFamily="18" charset="0"/>
                <a:cs typeface="Times New Roman" pitchFamily="18" charset="0"/>
              </a:rPr>
              <a:t>Однако следует усилить индивидуальную работу с обучающимися 9-11 классов по математике, истории, химии, информатике, физике, истории.</a:t>
            </a:r>
          </a:p>
          <a:p>
            <a:pPr lvl="0">
              <a:buFont typeface="Wingdings" pitchFamily="2" charset="2"/>
              <a:buChar char="v"/>
            </a:pPr>
            <a:endParaRPr lang="ru-RU" sz="1800"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55FFFF87-47F9-4AE3-8C97-3A4F2DC666DE}" type="slidenum">
              <a:rPr lang="ru-RU" smtClean="0"/>
              <a:pPr>
                <a:defRPr/>
              </a:pPr>
              <a:t>66</a:t>
            </a:fld>
            <a:endParaRPr lang="ru-R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9"/>
            <a:ext cx="8075240" cy="291487"/>
          </a:xfrm>
        </p:spPr>
        <p:txBody>
          <a:bodyPr>
            <a:normAutofit fontScale="85000" lnSpcReduction="10000"/>
          </a:bodyPr>
          <a:lstStyle/>
          <a:p>
            <a:pPr algn="ctr">
              <a:buNone/>
            </a:pPr>
            <a:r>
              <a:rPr lang="ru-RU" sz="1600" dirty="0" smtClean="0"/>
              <a:t>Отчёт по материалам проверки качества подготовки обучающихся 4, 9, 11 классов.</a:t>
            </a:r>
          </a:p>
          <a:p>
            <a:pPr algn="ctr"/>
            <a:endParaRPr lang="ru-RU" dirty="0" smtClean="0"/>
          </a:p>
        </p:txBody>
      </p:sp>
      <p:sp>
        <p:nvSpPr>
          <p:cNvPr id="3" name="Номер слайда 2"/>
          <p:cNvSpPr>
            <a:spLocks noGrp="1"/>
          </p:cNvSpPr>
          <p:nvPr>
            <p:ph type="sldNum" sz="quarter" idx="12"/>
          </p:nvPr>
        </p:nvSpPr>
        <p:spPr/>
        <p:txBody>
          <a:bodyPr/>
          <a:lstStyle/>
          <a:p>
            <a:pPr>
              <a:defRPr/>
            </a:pPr>
            <a:fld id="{55FFFF87-47F9-4AE3-8C97-3A4F2DC666DE}" type="slidenum">
              <a:rPr lang="ru-RU" smtClean="0"/>
              <a:pPr>
                <a:defRPr/>
              </a:pPr>
              <a:t>67</a:t>
            </a:fld>
            <a:endParaRPr lang="ru-RU"/>
          </a:p>
        </p:txBody>
      </p:sp>
      <p:sp>
        <p:nvSpPr>
          <p:cNvPr id="4" name="Заголовок 3"/>
          <p:cNvSpPr>
            <a:spLocks noGrp="1"/>
          </p:cNvSpPr>
          <p:nvPr>
            <p:ph type="title"/>
          </p:nvPr>
        </p:nvSpPr>
        <p:spPr/>
        <p:txBody>
          <a:bodyPr>
            <a:normAutofit fontScale="90000"/>
          </a:bodyPr>
          <a:lstStyle/>
          <a:p>
            <a:pPr algn="ctr"/>
            <a:r>
              <a:rPr lang="ru-RU" i="1" dirty="0" smtClean="0"/>
              <a:t>Результаты внешней экспертизы </a:t>
            </a:r>
            <a:br>
              <a:rPr lang="ru-RU" i="1" dirty="0" smtClean="0"/>
            </a:br>
            <a:r>
              <a:rPr lang="ru-RU" i="1" dirty="0" smtClean="0"/>
              <a:t>(</a:t>
            </a:r>
            <a:r>
              <a:rPr lang="ru-RU" i="1" dirty="0" err="1" smtClean="0"/>
              <a:t>аккредитационной</a:t>
            </a:r>
            <a:r>
              <a:rPr lang="ru-RU" i="1" dirty="0" smtClean="0"/>
              <a:t> комиссии)</a:t>
            </a:r>
            <a:endParaRPr lang="ru-RU" i="1" dirty="0"/>
          </a:p>
        </p:txBody>
      </p:sp>
      <p:graphicFrame>
        <p:nvGraphicFramePr>
          <p:cNvPr id="5" name="Таблица 4"/>
          <p:cNvGraphicFramePr>
            <a:graphicFrameLocks noGrp="1"/>
          </p:cNvGraphicFramePr>
          <p:nvPr/>
        </p:nvGraphicFramePr>
        <p:xfrm>
          <a:off x="251520" y="1744128"/>
          <a:ext cx="8712968" cy="5113872"/>
        </p:xfrm>
        <a:graphic>
          <a:graphicData uri="http://schemas.openxmlformats.org/drawingml/2006/table">
            <a:tbl>
              <a:tblPr firstRow="1" bandRow="1">
                <a:tableStyleId>{5C22544A-7EE6-4342-B048-85BDC9FD1C3A}</a:tableStyleId>
              </a:tblPr>
              <a:tblGrid>
                <a:gridCol w="2178242"/>
                <a:gridCol w="2178242"/>
                <a:gridCol w="2178242"/>
                <a:gridCol w="2178242"/>
              </a:tblGrid>
              <a:tr h="377896">
                <a:tc gridSpan="4">
                  <a:txBody>
                    <a:bodyPr/>
                    <a:lstStyle/>
                    <a:p>
                      <a:pPr algn="ctr"/>
                      <a:r>
                        <a:rPr lang="ru-RU" sz="1600" dirty="0" smtClean="0"/>
                        <a:t>Ступень начального общего образования</a:t>
                      </a:r>
                      <a:endParaRPr lang="ru-RU" sz="1600"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14192">
                <a:tc>
                  <a:txBody>
                    <a:bodyPr/>
                    <a:lstStyle/>
                    <a:p>
                      <a:r>
                        <a:rPr lang="ru-RU" sz="1600" dirty="0" smtClean="0"/>
                        <a:t>Предмет</a:t>
                      </a:r>
                      <a:endParaRPr lang="ru-RU" sz="1600" dirty="0"/>
                    </a:p>
                  </a:txBody>
                  <a:tcPr/>
                </a:tc>
                <a:tc>
                  <a:txBody>
                    <a:bodyPr/>
                    <a:lstStyle/>
                    <a:p>
                      <a:r>
                        <a:rPr lang="ru-RU" sz="1600" dirty="0" smtClean="0"/>
                        <a:t>Кол-во участников тестирования</a:t>
                      </a:r>
                      <a:endParaRPr lang="ru-RU" sz="1600" dirty="0"/>
                    </a:p>
                  </a:txBody>
                  <a:tcPr/>
                </a:tc>
                <a:tc>
                  <a:txBody>
                    <a:bodyPr/>
                    <a:lstStyle/>
                    <a:p>
                      <a:pPr algn="ctr"/>
                      <a:r>
                        <a:rPr lang="ru-RU" sz="1600" dirty="0" smtClean="0"/>
                        <a:t>% сдавших на 4 и 5</a:t>
                      </a:r>
                      <a:endParaRPr lang="ru-RU" sz="1600" dirty="0"/>
                    </a:p>
                  </a:txBody>
                  <a:tcPr/>
                </a:tc>
                <a:tc>
                  <a:txBody>
                    <a:bodyPr/>
                    <a:lstStyle/>
                    <a:p>
                      <a:pPr algn="ctr"/>
                      <a:r>
                        <a:rPr lang="ru-RU" sz="1600" dirty="0" smtClean="0"/>
                        <a:t>Балл</a:t>
                      </a:r>
                      <a:endParaRPr lang="ru-RU" sz="1600" dirty="0"/>
                    </a:p>
                  </a:txBody>
                  <a:tcPr/>
                </a:tc>
              </a:tr>
              <a:tr h="377896">
                <a:tc>
                  <a:txBody>
                    <a:bodyPr/>
                    <a:lstStyle/>
                    <a:p>
                      <a:r>
                        <a:rPr lang="ru-RU" sz="1600" dirty="0" smtClean="0"/>
                        <a:t>Русский язык</a:t>
                      </a:r>
                      <a:endParaRPr lang="ru-RU" sz="1600" dirty="0"/>
                    </a:p>
                  </a:txBody>
                  <a:tcPr/>
                </a:tc>
                <a:tc>
                  <a:txBody>
                    <a:bodyPr/>
                    <a:lstStyle/>
                    <a:p>
                      <a:r>
                        <a:rPr lang="ru-RU" sz="1600" dirty="0" smtClean="0"/>
                        <a:t>25</a:t>
                      </a:r>
                      <a:endParaRPr lang="ru-RU" sz="1600" dirty="0"/>
                    </a:p>
                  </a:txBody>
                  <a:tcPr/>
                </a:tc>
                <a:tc>
                  <a:txBody>
                    <a:bodyPr/>
                    <a:lstStyle/>
                    <a:p>
                      <a:r>
                        <a:rPr lang="ru-RU" sz="1600" dirty="0" smtClean="0"/>
                        <a:t>96,00%</a:t>
                      </a:r>
                      <a:endParaRPr lang="ru-RU" sz="1600" dirty="0"/>
                    </a:p>
                  </a:txBody>
                  <a:tcPr/>
                </a:tc>
                <a:tc>
                  <a:txBody>
                    <a:bodyPr/>
                    <a:lstStyle/>
                    <a:p>
                      <a:r>
                        <a:rPr lang="ru-RU" sz="1600" dirty="0" smtClean="0"/>
                        <a:t>4,62</a:t>
                      </a:r>
                      <a:endParaRPr lang="ru-RU" sz="1600" dirty="0"/>
                    </a:p>
                  </a:txBody>
                  <a:tcPr/>
                </a:tc>
              </a:tr>
              <a:tr h="377896">
                <a:tc>
                  <a:txBody>
                    <a:bodyPr/>
                    <a:lstStyle/>
                    <a:p>
                      <a:r>
                        <a:rPr lang="ru-RU" sz="1600" dirty="0" smtClean="0"/>
                        <a:t>Математика</a:t>
                      </a:r>
                      <a:endParaRPr lang="ru-RU" sz="1600" dirty="0"/>
                    </a:p>
                  </a:txBody>
                  <a:tcPr/>
                </a:tc>
                <a:tc>
                  <a:txBody>
                    <a:bodyPr/>
                    <a:lstStyle/>
                    <a:p>
                      <a:r>
                        <a:rPr lang="ru-RU" sz="1600" dirty="0" smtClean="0"/>
                        <a:t>23</a:t>
                      </a:r>
                      <a:endParaRPr lang="ru-RU" sz="1600" dirty="0"/>
                    </a:p>
                  </a:txBody>
                  <a:tcPr/>
                </a:tc>
                <a:tc>
                  <a:txBody>
                    <a:bodyPr/>
                    <a:lstStyle/>
                    <a:p>
                      <a:r>
                        <a:rPr lang="ru-RU" sz="1600" dirty="0" smtClean="0"/>
                        <a:t>86,96%</a:t>
                      </a:r>
                      <a:endParaRPr lang="ru-RU" sz="1600" dirty="0"/>
                    </a:p>
                  </a:txBody>
                  <a:tcPr/>
                </a:tc>
                <a:tc>
                  <a:txBody>
                    <a:bodyPr/>
                    <a:lstStyle/>
                    <a:p>
                      <a:r>
                        <a:rPr lang="ru-RU" sz="1600" dirty="0" smtClean="0"/>
                        <a:t>4,41</a:t>
                      </a:r>
                      <a:endParaRPr lang="ru-RU" sz="1600" dirty="0"/>
                    </a:p>
                  </a:txBody>
                  <a:tcPr/>
                </a:tc>
              </a:tr>
              <a:tr h="377896">
                <a:tc gridSpan="3">
                  <a:txBody>
                    <a:bodyPr/>
                    <a:lstStyle/>
                    <a:p>
                      <a:pPr algn="r"/>
                      <a:r>
                        <a:rPr lang="ru-RU" sz="1600" dirty="0" smtClean="0"/>
                        <a:t>Средний балл по ступени</a:t>
                      </a:r>
                      <a:endParaRPr lang="ru-RU" sz="1600" dirty="0"/>
                    </a:p>
                  </a:txBody>
                  <a:tcPr/>
                </a:tc>
                <a:tc hMerge="1">
                  <a:txBody>
                    <a:bodyPr/>
                    <a:lstStyle/>
                    <a:p>
                      <a:endParaRPr lang="ru-RU"/>
                    </a:p>
                  </a:txBody>
                  <a:tcPr/>
                </a:tc>
                <a:tc hMerge="1">
                  <a:txBody>
                    <a:bodyPr/>
                    <a:lstStyle/>
                    <a:p>
                      <a:endParaRPr lang="ru-RU" dirty="0"/>
                    </a:p>
                  </a:txBody>
                  <a:tcPr/>
                </a:tc>
                <a:tc>
                  <a:txBody>
                    <a:bodyPr/>
                    <a:lstStyle/>
                    <a:p>
                      <a:r>
                        <a:rPr lang="ru-RU" sz="1600" dirty="0" smtClean="0"/>
                        <a:t>4,52</a:t>
                      </a:r>
                      <a:endParaRPr lang="ru-RU" sz="1600" dirty="0"/>
                    </a:p>
                  </a:txBody>
                  <a:tcPr/>
                </a:tc>
              </a:tr>
              <a:tr h="377896">
                <a:tc gridSpan="4">
                  <a:txBody>
                    <a:bodyPr/>
                    <a:lstStyle/>
                    <a:p>
                      <a:pPr algn="ctr"/>
                      <a:r>
                        <a:rPr lang="ru-RU" sz="1600" dirty="0" smtClean="0"/>
                        <a:t>Ступень основного общего образования</a:t>
                      </a:r>
                      <a:endParaRPr lang="ru-RU" sz="1600"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7896">
                <a:tc>
                  <a:txBody>
                    <a:bodyPr/>
                    <a:lstStyle/>
                    <a:p>
                      <a:r>
                        <a:rPr lang="ru-RU" sz="1600" dirty="0" smtClean="0"/>
                        <a:t>Русский язык</a:t>
                      </a:r>
                      <a:endParaRPr lang="ru-RU" sz="1600" dirty="0"/>
                    </a:p>
                  </a:txBody>
                  <a:tcPr/>
                </a:tc>
                <a:tc>
                  <a:txBody>
                    <a:bodyPr/>
                    <a:lstStyle/>
                    <a:p>
                      <a:r>
                        <a:rPr lang="ru-RU" sz="1600" dirty="0" smtClean="0"/>
                        <a:t>24</a:t>
                      </a:r>
                      <a:endParaRPr lang="ru-RU" sz="1600" dirty="0"/>
                    </a:p>
                  </a:txBody>
                  <a:tcPr/>
                </a:tc>
                <a:tc>
                  <a:txBody>
                    <a:bodyPr/>
                    <a:lstStyle/>
                    <a:p>
                      <a:r>
                        <a:rPr lang="ru-RU" sz="1600" dirty="0" smtClean="0"/>
                        <a:t>83,33%</a:t>
                      </a:r>
                      <a:endParaRPr lang="ru-RU" sz="1600" dirty="0"/>
                    </a:p>
                  </a:txBody>
                  <a:tcPr/>
                </a:tc>
                <a:tc>
                  <a:txBody>
                    <a:bodyPr/>
                    <a:lstStyle/>
                    <a:p>
                      <a:r>
                        <a:rPr lang="ru-RU" sz="1600" dirty="0" smtClean="0"/>
                        <a:t>4,68</a:t>
                      </a:r>
                      <a:endParaRPr lang="ru-RU" sz="1600" dirty="0"/>
                    </a:p>
                  </a:txBody>
                  <a:tcPr/>
                </a:tc>
              </a:tr>
              <a:tr h="377896">
                <a:tc>
                  <a:txBody>
                    <a:bodyPr/>
                    <a:lstStyle/>
                    <a:p>
                      <a:r>
                        <a:rPr lang="ru-RU" sz="1600" dirty="0" smtClean="0"/>
                        <a:t>Математика</a:t>
                      </a:r>
                      <a:endParaRPr lang="ru-RU" sz="1600" dirty="0"/>
                    </a:p>
                  </a:txBody>
                  <a:tcPr/>
                </a:tc>
                <a:tc>
                  <a:txBody>
                    <a:bodyPr/>
                    <a:lstStyle/>
                    <a:p>
                      <a:r>
                        <a:rPr lang="ru-RU" sz="1600" dirty="0" smtClean="0"/>
                        <a:t>24</a:t>
                      </a:r>
                      <a:endParaRPr lang="ru-RU" sz="1600" dirty="0"/>
                    </a:p>
                  </a:txBody>
                  <a:tcPr/>
                </a:tc>
                <a:tc>
                  <a:txBody>
                    <a:bodyPr/>
                    <a:lstStyle/>
                    <a:p>
                      <a:r>
                        <a:rPr lang="ru-RU" sz="1600" dirty="0" smtClean="0"/>
                        <a:t>91,67%</a:t>
                      </a:r>
                      <a:endParaRPr lang="ru-RU" sz="1600" dirty="0"/>
                    </a:p>
                  </a:txBody>
                  <a:tcPr/>
                </a:tc>
                <a:tc>
                  <a:txBody>
                    <a:bodyPr/>
                    <a:lstStyle/>
                    <a:p>
                      <a:r>
                        <a:rPr lang="ru-RU" sz="1600" dirty="0" smtClean="0"/>
                        <a:t>4,56</a:t>
                      </a:r>
                      <a:endParaRPr lang="ru-RU" sz="1600" dirty="0"/>
                    </a:p>
                  </a:txBody>
                  <a:tcPr/>
                </a:tc>
              </a:tr>
              <a:tr h="377896">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600" dirty="0" smtClean="0"/>
                        <a:t>Средний балл по ступени</a:t>
                      </a:r>
                    </a:p>
                  </a:txBody>
                  <a:tcPr/>
                </a:tc>
                <a:tc hMerge="1">
                  <a:txBody>
                    <a:bodyPr/>
                    <a:lstStyle/>
                    <a:p>
                      <a:endParaRPr lang="ru-RU" dirty="0"/>
                    </a:p>
                  </a:txBody>
                  <a:tcPr/>
                </a:tc>
                <a:tc hMerge="1">
                  <a:txBody>
                    <a:bodyPr/>
                    <a:lstStyle/>
                    <a:p>
                      <a:endParaRPr lang="ru-RU" dirty="0"/>
                    </a:p>
                  </a:txBody>
                  <a:tcPr/>
                </a:tc>
                <a:tc>
                  <a:txBody>
                    <a:bodyPr/>
                    <a:lstStyle/>
                    <a:p>
                      <a:r>
                        <a:rPr lang="ru-RU" sz="1600" dirty="0" smtClean="0"/>
                        <a:t>4,62</a:t>
                      </a:r>
                      <a:endParaRPr lang="ru-RU" sz="1600" dirty="0"/>
                    </a:p>
                  </a:txBody>
                  <a:tcPr/>
                </a:tc>
              </a:tr>
              <a:tr h="377896">
                <a:tc gridSpan="4">
                  <a:txBody>
                    <a:bodyPr/>
                    <a:lstStyle/>
                    <a:p>
                      <a:pPr algn="ctr"/>
                      <a:r>
                        <a:rPr lang="ru-RU" sz="1600" dirty="0" smtClean="0"/>
                        <a:t>Ступень среднего полного общего образования</a:t>
                      </a:r>
                      <a:endParaRPr lang="ru-RU" sz="1600"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7896">
                <a:tc>
                  <a:txBody>
                    <a:bodyPr/>
                    <a:lstStyle/>
                    <a:p>
                      <a:r>
                        <a:rPr lang="ru-RU" sz="1600" dirty="0" smtClean="0"/>
                        <a:t>Русский язык</a:t>
                      </a:r>
                      <a:endParaRPr lang="ru-RU" sz="1600" dirty="0"/>
                    </a:p>
                  </a:txBody>
                  <a:tcPr/>
                </a:tc>
                <a:tc>
                  <a:txBody>
                    <a:bodyPr/>
                    <a:lstStyle/>
                    <a:p>
                      <a:r>
                        <a:rPr lang="ru-RU" sz="1600" dirty="0" smtClean="0"/>
                        <a:t>23</a:t>
                      </a:r>
                      <a:endParaRPr lang="ru-RU" sz="1600" dirty="0"/>
                    </a:p>
                  </a:txBody>
                  <a:tcPr/>
                </a:tc>
                <a:tc>
                  <a:txBody>
                    <a:bodyPr/>
                    <a:lstStyle/>
                    <a:p>
                      <a:r>
                        <a:rPr lang="ru-RU" sz="1600" dirty="0" smtClean="0"/>
                        <a:t>69,57%</a:t>
                      </a:r>
                      <a:endParaRPr lang="ru-RU" sz="1600" dirty="0"/>
                    </a:p>
                  </a:txBody>
                  <a:tcPr/>
                </a:tc>
                <a:tc>
                  <a:txBody>
                    <a:bodyPr/>
                    <a:lstStyle/>
                    <a:p>
                      <a:r>
                        <a:rPr lang="ru-RU" sz="1600" dirty="0" smtClean="0"/>
                        <a:t>4,37</a:t>
                      </a:r>
                      <a:endParaRPr lang="ru-RU" sz="1600" dirty="0"/>
                    </a:p>
                  </a:txBody>
                  <a:tcPr/>
                </a:tc>
              </a:tr>
              <a:tr h="377896">
                <a:tc>
                  <a:txBody>
                    <a:bodyPr/>
                    <a:lstStyle/>
                    <a:p>
                      <a:r>
                        <a:rPr lang="ru-RU" sz="1600" dirty="0" smtClean="0"/>
                        <a:t>Математика</a:t>
                      </a:r>
                      <a:endParaRPr lang="ru-RU" sz="1600" dirty="0"/>
                    </a:p>
                  </a:txBody>
                  <a:tcPr/>
                </a:tc>
                <a:tc>
                  <a:txBody>
                    <a:bodyPr/>
                    <a:lstStyle/>
                    <a:p>
                      <a:r>
                        <a:rPr lang="ru-RU" sz="1600" dirty="0" smtClean="0"/>
                        <a:t>24</a:t>
                      </a:r>
                      <a:endParaRPr lang="ru-RU" sz="1600" dirty="0"/>
                    </a:p>
                  </a:txBody>
                  <a:tcPr/>
                </a:tc>
                <a:tc>
                  <a:txBody>
                    <a:bodyPr/>
                    <a:lstStyle/>
                    <a:p>
                      <a:r>
                        <a:rPr lang="ru-RU" sz="1600" dirty="0" smtClean="0"/>
                        <a:t>62,50%</a:t>
                      </a:r>
                      <a:endParaRPr lang="ru-RU" sz="1600" dirty="0"/>
                    </a:p>
                  </a:txBody>
                  <a:tcPr/>
                </a:tc>
                <a:tc>
                  <a:txBody>
                    <a:bodyPr/>
                    <a:lstStyle/>
                    <a:p>
                      <a:r>
                        <a:rPr lang="ru-RU" sz="1600" dirty="0" smtClean="0"/>
                        <a:t>4,27</a:t>
                      </a:r>
                      <a:endParaRPr lang="ru-RU" sz="1600" dirty="0"/>
                    </a:p>
                  </a:txBody>
                  <a:tcPr/>
                </a:tc>
              </a:tr>
              <a:tr h="377896">
                <a:tc grid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600" dirty="0" smtClean="0"/>
                        <a:t>Средний балл по ступени</a:t>
                      </a:r>
                    </a:p>
                  </a:txBody>
                  <a:tcPr/>
                </a:tc>
                <a:tc hMerge="1">
                  <a:txBody>
                    <a:bodyPr/>
                    <a:lstStyle/>
                    <a:p>
                      <a:endParaRPr lang="ru-RU" dirty="0"/>
                    </a:p>
                  </a:txBody>
                  <a:tcPr/>
                </a:tc>
                <a:tc hMerge="1">
                  <a:txBody>
                    <a:bodyPr/>
                    <a:lstStyle/>
                    <a:p>
                      <a:endParaRPr lang="ru-RU" dirty="0"/>
                    </a:p>
                  </a:txBody>
                  <a:tcPr/>
                </a:tc>
                <a:tc>
                  <a:txBody>
                    <a:bodyPr/>
                    <a:lstStyle/>
                    <a:p>
                      <a:r>
                        <a:rPr lang="ru-RU" sz="1600" dirty="0" smtClean="0"/>
                        <a:t>4,32</a:t>
                      </a:r>
                      <a:endParaRPr lang="ru-RU" sz="1600" dirty="0"/>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0" y="1556792"/>
          <a:ext cx="9144000" cy="5301208"/>
        </p:xfrm>
        <a:graphic>
          <a:graphicData uri="http://schemas.openxmlformats.org/drawingml/2006/chart">
            <c:chart xmlns:c="http://schemas.openxmlformats.org/drawingml/2006/chart" xmlns:r="http://schemas.openxmlformats.org/officeDocument/2006/relationships" r:id="rId2"/>
          </a:graphicData>
        </a:graphic>
      </p:graphicFrame>
      <p:sp>
        <p:nvSpPr>
          <p:cNvPr id="3" name="Номер слайда 2"/>
          <p:cNvSpPr>
            <a:spLocks noGrp="1"/>
          </p:cNvSpPr>
          <p:nvPr>
            <p:ph type="sldNum" sz="quarter" idx="12"/>
          </p:nvPr>
        </p:nvSpPr>
        <p:spPr/>
        <p:txBody>
          <a:bodyPr/>
          <a:lstStyle/>
          <a:p>
            <a:pPr>
              <a:defRPr/>
            </a:pPr>
            <a:fld id="{55FFFF87-47F9-4AE3-8C97-3A4F2DC666DE}" type="slidenum">
              <a:rPr lang="ru-RU" smtClean="0"/>
              <a:pPr>
                <a:defRPr/>
              </a:pPr>
              <a:t>68</a:t>
            </a:fld>
            <a:endParaRPr lang="ru-RU"/>
          </a:p>
        </p:txBody>
      </p:sp>
      <p:sp>
        <p:nvSpPr>
          <p:cNvPr id="4" name="Заголовок 3"/>
          <p:cNvSpPr>
            <a:spLocks noGrp="1"/>
          </p:cNvSpPr>
          <p:nvPr>
            <p:ph type="title"/>
          </p:nvPr>
        </p:nvSpPr>
        <p:spPr/>
        <p:txBody>
          <a:bodyPr>
            <a:normAutofit/>
          </a:bodyPr>
          <a:lstStyle/>
          <a:p>
            <a:r>
              <a:rPr lang="ru-RU" sz="1600" dirty="0" smtClean="0"/>
              <a:t>Вывод: Готовность образовательного учреждения к </a:t>
            </a:r>
            <a:r>
              <a:rPr lang="ru-RU" sz="1600" dirty="0" err="1" smtClean="0"/>
              <a:t>аккредитационной</a:t>
            </a:r>
            <a:r>
              <a:rPr lang="ru-RU" sz="1600" dirty="0" smtClean="0"/>
              <a:t> экспертизе на очень высоком уровне</a:t>
            </a:r>
            <a:r>
              <a:rPr lang="ru-RU" sz="1600" smtClean="0"/>
              <a:t>. </a:t>
            </a:r>
            <a:endParaRPr lang="ru-RU" sz="16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358346" cy="1143000"/>
          </a:xfrm>
        </p:spPr>
        <p:txBody>
          <a:bodyPr>
            <a:normAutofit/>
          </a:bodyPr>
          <a:lstStyle/>
          <a:p>
            <a:pPr algn="ctr"/>
            <a:r>
              <a:rPr lang="ru-RU" sz="2400" b="1" i="1" dirty="0" smtClean="0">
                <a:latin typeface="Times New Roman" pitchFamily="18" charset="0"/>
                <a:cs typeface="Times New Roman" pitchFamily="18" charset="0"/>
              </a:rPr>
              <a:t>Результаты участия обучающихся во Всероссийской олимпиаде школьников по предметам следующие:</a:t>
            </a:r>
            <a:endParaRPr lang="ru-RU" sz="2400" i="1"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0" y="1071546"/>
          <a:ext cx="9144001" cy="4857784"/>
        </p:xfrm>
        <a:graphic>
          <a:graphicData uri="http://schemas.openxmlformats.org/drawingml/2006/table">
            <a:tbl>
              <a:tblPr>
                <a:tableStyleId>{35758FB7-9AC5-4552-8A53-C91805E547FA}</a:tableStyleId>
              </a:tblPr>
              <a:tblGrid>
                <a:gridCol w="658252"/>
                <a:gridCol w="4647273"/>
                <a:gridCol w="1688929"/>
                <a:gridCol w="2149547"/>
              </a:tblGrid>
              <a:tr h="571504">
                <a:tc>
                  <a:txBody>
                    <a:bodyPr/>
                    <a:lstStyle/>
                    <a:p>
                      <a:pPr algn="ctr">
                        <a:lnSpc>
                          <a:spcPct val="150000"/>
                        </a:lnSpc>
                        <a:spcAft>
                          <a:spcPts val="0"/>
                        </a:spcAft>
                      </a:pPr>
                      <a:r>
                        <a:rPr lang="ru-RU" sz="1200" dirty="0"/>
                        <a:t>№ </a:t>
                      </a:r>
                      <a:r>
                        <a:rPr lang="ru-RU" sz="1200" dirty="0" err="1"/>
                        <a:t>п</a:t>
                      </a:r>
                      <a:r>
                        <a:rPr lang="ru-RU" sz="1200" dirty="0"/>
                        <a:t>/</a:t>
                      </a:r>
                      <a:r>
                        <a:rPr lang="ru-RU" sz="1200" dirty="0" err="1"/>
                        <a:t>п</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Наименование показателя</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Кол-во </a:t>
                      </a:r>
                      <a:r>
                        <a:rPr lang="ru-RU" sz="1200" dirty="0" smtClean="0"/>
                        <a:t>обучающихся</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t>Обучающиеся </a:t>
                      </a:r>
                      <a:r>
                        <a:rPr lang="ru-RU" sz="1200" dirty="0"/>
                        <a:t>(победители и призеры)</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dirty="0"/>
                        <a:t>1</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Школьный этап</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t>156</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t>48</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a:t>2</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dirty="0"/>
                        <a:t>Районный (муниципальный) этап</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latin typeface="Times New Roman"/>
                          <a:ea typeface="Times New Roman"/>
                        </a:rPr>
                        <a:t>42</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t>8</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a:t>2.1</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dirty="0"/>
                        <a:t>Английский язык</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latin typeface="Times New Roman"/>
                          <a:ea typeface="Times New Roman"/>
                        </a:rPr>
                        <a:t>8</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t>2</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a:t>2.2</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dirty="0"/>
                        <a:t>Биология</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latin typeface="Times New Roman"/>
                          <a:ea typeface="Times New Roman"/>
                        </a:rPr>
                        <a:t>4</a:t>
                      </a:r>
                    </a:p>
                  </a:txBody>
                  <a:tcPr marL="39584" marR="39584" marT="0" marB="0"/>
                </a:tc>
                <a:tc>
                  <a:txBody>
                    <a:bodyPr/>
                    <a:lstStyle/>
                    <a:p>
                      <a:pPr algn="ctr">
                        <a:lnSpc>
                          <a:spcPct val="150000"/>
                        </a:lnSpc>
                        <a:spcAft>
                          <a:spcPts val="0"/>
                        </a:spcAft>
                      </a:pPr>
                      <a:r>
                        <a:rPr lang="ru-RU" sz="1200"/>
                        <a:t>1</a:t>
                      </a:r>
                      <a:endParaRPr lang="ru-RU" sz="1200">
                        <a:latin typeface="Times New Roman"/>
                        <a:ea typeface="Times New Roman"/>
                      </a:endParaRPr>
                    </a:p>
                  </a:txBody>
                  <a:tcPr marL="39584" marR="39584" marT="0" marB="0"/>
                </a:tc>
              </a:tr>
              <a:tr h="285752">
                <a:tc>
                  <a:txBody>
                    <a:bodyPr/>
                    <a:lstStyle/>
                    <a:p>
                      <a:pPr algn="ctr">
                        <a:lnSpc>
                          <a:spcPct val="150000"/>
                        </a:lnSpc>
                        <a:spcAft>
                          <a:spcPts val="0"/>
                        </a:spcAft>
                      </a:pPr>
                      <a:r>
                        <a:rPr lang="ru-RU" sz="1200"/>
                        <a:t>2.3</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dirty="0"/>
                        <a:t>География</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latin typeface="Times New Roman"/>
                          <a:ea typeface="Times New Roman"/>
                        </a:rPr>
                        <a:t>6</a:t>
                      </a:r>
                    </a:p>
                  </a:txBody>
                  <a:tcPr marL="39584" marR="39584" marT="0" marB="0"/>
                </a:tc>
                <a:tc>
                  <a:txBody>
                    <a:bodyPr/>
                    <a:lstStyle/>
                    <a:p>
                      <a:pPr algn="ctr">
                        <a:lnSpc>
                          <a:spcPct val="150000"/>
                        </a:lnSpc>
                        <a:spcAft>
                          <a:spcPts val="0"/>
                        </a:spcAft>
                      </a:pPr>
                      <a:r>
                        <a:rPr lang="ru-RU" sz="1200"/>
                        <a:t>2</a:t>
                      </a:r>
                      <a:endParaRPr lang="ru-RU" sz="1200">
                        <a:latin typeface="Times New Roman"/>
                        <a:ea typeface="Times New Roman"/>
                      </a:endParaRPr>
                    </a:p>
                  </a:txBody>
                  <a:tcPr marL="39584" marR="39584" marT="0" marB="0"/>
                </a:tc>
              </a:tr>
              <a:tr h="285752">
                <a:tc>
                  <a:txBody>
                    <a:bodyPr/>
                    <a:lstStyle/>
                    <a:p>
                      <a:pPr algn="ctr">
                        <a:lnSpc>
                          <a:spcPct val="150000"/>
                        </a:lnSpc>
                        <a:spcAft>
                          <a:spcPts val="0"/>
                        </a:spcAft>
                      </a:pPr>
                      <a:r>
                        <a:rPr lang="ru-RU" sz="1200" dirty="0" smtClean="0"/>
                        <a:t>2.4</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История</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latin typeface="Times New Roman"/>
                          <a:ea typeface="Times New Roman"/>
                        </a:rPr>
                        <a:t>3</a:t>
                      </a:r>
                    </a:p>
                  </a:txBody>
                  <a:tcPr marL="39584" marR="39584" marT="0" marB="0"/>
                </a:tc>
                <a:tc>
                  <a:txBody>
                    <a:bodyPr/>
                    <a:lstStyle/>
                    <a:p>
                      <a:pPr algn="ctr">
                        <a:lnSpc>
                          <a:spcPct val="150000"/>
                        </a:lnSpc>
                        <a:spcAft>
                          <a:spcPts val="0"/>
                        </a:spcAft>
                      </a:pPr>
                      <a:r>
                        <a:rPr lang="ru-RU" sz="1200" dirty="0"/>
                        <a:t>1</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dirty="0" smtClean="0"/>
                        <a:t>2.5</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t>Литература</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latin typeface="Times New Roman"/>
                          <a:ea typeface="Times New Roman"/>
                        </a:rPr>
                        <a:t>3</a:t>
                      </a:r>
                    </a:p>
                  </a:txBody>
                  <a:tcPr marL="39584" marR="39584" marT="0" marB="0"/>
                </a:tc>
                <a:tc>
                  <a:txBody>
                    <a:bodyPr/>
                    <a:lstStyle/>
                    <a:p>
                      <a:pPr algn="ctr">
                        <a:lnSpc>
                          <a:spcPct val="150000"/>
                        </a:lnSpc>
                        <a:spcAft>
                          <a:spcPts val="0"/>
                        </a:spcAft>
                      </a:pPr>
                      <a:r>
                        <a:rPr lang="ru-RU" sz="1200" dirty="0"/>
                        <a:t>0</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dirty="0"/>
                        <a:t>2.7</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Математика</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5</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a:t>0</a:t>
                      </a:r>
                      <a:endParaRPr lang="ru-RU" sz="1200">
                        <a:latin typeface="Times New Roman"/>
                        <a:ea typeface="Times New Roman"/>
                      </a:endParaRPr>
                    </a:p>
                  </a:txBody>
                  <a:tcPr marL="39584" marR="39584" marT="0" marB="0"/>
                </a:tc>
              </a:tr>
              <a:tr h="285752">
                <a:tc>
                  <a:txBody>
                    <a:bodyPr/>
                    <a:lstStyle/>
                    <a:p>
                      <a:pPr algn="ctr">
                        <a:lnSpc>
                          <a:spcPct val="150000"/>
                        </a:lnSpc>
                        <a:spcAft>
                          <a:spcPts val="0"/>
                        </a:spcAft>
                      </a:pPr>
                      <a:r>
                        <a:rPr lang="ru-RU" sz="1200" dirty="0"/>
                        <a:t>2.8</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ОБЖ</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0</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0</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dirty="0"/>
                        <a:t>2.9</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Русский язык</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5</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latin typeface="Times New Roman"/>
                          <a:ea typeface="Times New Roman"/>
                        </a:rPr>
                        <a:t>1</a:t>
                      </a:r>
                    </a:p>
                  </a:txBody>
                  <a:tcPr marL="39584" marR="39584" marT="0" marB="0"/>
                </a:tc>
              </a:tr>
              <a:tr h="285752">
                <a:tc>
                  <a:txBody>
                    <a:bodyPr/>
                    <a:lstStyle/>
                    <a:p>
                      <a:pPr algn="ctr">
                        <a:lnSpc>
                          <a:spcPct val="150000"/>
                        </a:lnSpc>
                        <a:spcAft>
                          <a:spcPts val="0"/>
                        </a:spcAft>
                      </a:pPr>
                      <a:r>
                        <a:rPr lang="ru-RU" sz="1200"/>
                        <a:t>2.10</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dirty="0"/>
                        <a:t>Физика</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5</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0</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a:t>2.11</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dirty="0"/>
                        <a:t>Химия</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0</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0</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dirty="0"/>
                        <a:t>3.</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latin typeface="Times New Roman"/>
                          <a:ea typeface="Times New Roman"/>
                        </a:rPr>
                        <a:t>Обществознание</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latin typeface="Times New Roman"/>
                          <a:ea typeface="Times New Roman"/>
                        </a:rPr>
                        <a:t>1</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smtClean="0">
                          <a:latin typeface="Times New Roman"/>
                          <a:ea typeface="Times New Roman"/>
                        </a:rPr>
                        <a:t>1</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a:t>3.1</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dirty="0"/>
                        <a:t>Городской (региональный) этап</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1</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dirty="0"/>
                        <a:t>1</a:t>
                      </a:r>
                      <a:endParaRPr lang="ru-RU" sz="1200" dirty="0">
                        <a:latin typeface="Times New Roman"/>
                        <a:ea typeface="Times New Roman"/>
                      </a:endParaRPr>
                    </a:p>
                  </a:txBody>
                  <a:tcPr marL="39584" marR="39584" marT="0" marB="0"/>
                </a:tc>
              </a:tr>
              <a:tr h="285752">
                <a:tc>
                  <a:txBody>
                    <a:bodyPr/>
                    <a:lstStyle/>
                    <a:p>
                      <a:pPr algn="ctr">
                        <a:lnSpc>
                          <a:spcPct val="150000"/>
                        </a:lnSpc>
                        <a:spcAft>
                          <a:spcPts val="0"/>
                        </a:spcAft>
                      </a:pPr>
                      <a:r>
                        <a:rPr lang="ru-RU" sz="1200" dirty="0" smtClean="0">
                          <a:latin typeface="Times New Roman"/>
                          <a:ea typeface="Times New Roman"/>
                        </a:rPr>
                        <a:t>3.2</a:t>
                      </a:r>
                      <a:endParaRPr lang="ru-RU" sz="1200" dirty="0">
                        <a:latin typeface="Times New Roman"/>
                        <a:ea typeface="Times New Roman"/>
                      </a:endParaRPr>
                    </a:p>
                  </a:txBody>
                  <a:tcPr marL="39584" marR="39584" marT="0" marB="0"/>
                </a:tc>
                <a:tc>
                  <a:txBody>
                    <a:bodyPr/>
                    <a:lstStyle/>
                    <a:p>
                      <a:pPr algn="ctr">
                        <a:lnSpc>
                          <a:spcPct val="150000"/>
                        </a:lnSpc>
                        <a:spcAft>
                          <a:spcPts val="0"/>
                        </a:spcAft>
                      </a:pPr>
                      <a:r>
                        <a:rPr lang="ru-RU" sz="1200"/>
                        <a:t>Биология</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a:t>1</a:t>
                      </a:r>
                      <a:endParaRPr lang="ru-RU" sz="1200">
                        <a:latin typeface="Times New Roman"/>
                        <a:ea typeface="Times New Roman"/>
                      </a:endParaRPr>
                    </a:p>
                  </a:txBody>
                  <a:tcPr marL="39584" marR="39584" marT="0" marB="0"/>
                </a:tc>
                <a:tc>
                  <a:txBody>
                    <a:bodyPr/>
                    <a:lstStyle/>
                    <a:p>
                      <a:pPr algn="ctr">
                        <a:lnSpc>
                          <a:spcPct val="150000"/>
                        </a:lnSpc>
                        <a:spcAft>
                          <a:spcPts val="0"/>
                        </a:spcAft>
                      </a:pPr>
                      <a:r>
                        <a:rPr lang="ru-RU" sz="1200" dirty="0"/>
                        <a:t>1</a:t>
                      </a:r>
                      <a:endParaRPr lang="ru-RU" sz="1200" dirty="0">
                        <a:latin typeface="Times New Roman"/>
                        <a:ea typeface="Times New Roman"/>
                      </a:endParaRPr>
                    </a:p>
                  </a:txBody>
                  <a:tcPr marL="39584" marR="39584" marT="0" marB="0"/>
                </a:tc>
              </a:tr>
            </a:tbl>
          </a:graphicData>
        </a:graphic>
      </p:graphicFrame>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69</a:t>
            </a:fld>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buNone/>
            </a:pPr>
            <a:r>
              <a:rPr lang="ru-RU" sz="1800" dirty="0" smtClean="0">
                <a:latin typeface="Times New Roman" pitchFamily="18" charset="0"/>
                <a:cs typeface="Times New Roman" pitchFamily="18" charset="0"/>
              </a:rPr>
              <a:t>     Для обеспечения нового качества образовательных результатов обучающихся в соответствии с программой модернизации Российского образования в ОУ разработана система управления качеством образования:</a:t>
            </a:r>
          </a:p>
          <a:p>
            <a:pPr algn="just">
              <a:buNone/>
            </a:pPr>
            <a:r>
              <a:rPr lang="ru-RU" sz="1800" dirty="0" smtClean="0">
                <a:latin typeface="Times New Roman" pitchFamily="18" charset="0"/>
                <a:cs typeface="Times New Roman" pitchFamily="18" charset="0"/>
              </a:rPr>
              <a:t>    </a:t>
            </a:r>
          </a:p>
          <a:p>
            <a:pPr algn="just">
              <a:buNone/>
            </a:pPr>
            <a:r>
              <a:rPr lang="ru-RU" sz="1800" dirty="0" smtClean="0">
                <a:latin typeface="Times New Roman" pitchFamily="18" charset="0"/>
                <a:cs typeface="Times New Roman" pitchFamily="18" charset="0"/>
              </a:rPr>
              <a:t>1. Административный контроль за качеством преподавания и обучения через проведения административных контрольных работ по основным предметам, цель которых — проверка сформированности практических умений и навыков обучающихся по основным предметам Учебного плана школы. В ОУ разработан порядок проведения административных работ (график), разработаны формы отчетности проведенных работ. Анализ административных работ совместно с учителями позволяет увидеть динамику общей успеваемости и качества знаний по классам, параллелям и предметам в школе. </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a:bodyPr>
          <a:lstStyle/>
          <a:p>
            <a:pPr algn="ctr"/>
            <a:r>
              <a:rPr lang="ru-RU" sz="2400" b="1" i="1" dirty="0" smtClean="0">
                <a:latin typeface="Times New Roman" pitchFamily="18" charset="0"/>
                <a:cs typeface="Times New Roman" pitchFamily="18" charset="0"/>
              </a:rPr>
              <a:t>Система управления качеством образования</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7</a:t>
            </a:fld>
            <a:endParaRPr lang="ru-RU"/>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001000" cy="3816424"/>
          </a:xfrm>
        </p:spPr>
        <p:txBody>
          <a:bodyPr numCol="1">
            <a:normAutofit/>
          </a:bodyPr>
          <a:lstStyle/>
          <a:p>
            <a:pPr algn="just">
              <a:buFont typeface="Wingdings" pitchFamily="2" charset="2"/>
              <a:buChar char="v"/>
            </a:pPr>
            <a:r>
              <a:rPr lang="ru-RU" sz="1900" dirty="0" smtClean="0">
                <a:latin typeface="Times New Roman" pitchFamily="18" charset="0"/>
                <a:cs typeface="Times New Roman" pitchFamily="18" charset="0"/>
              </a:rPr>
              <a:t>Обучающиеся, принимающие участие в олимпиадах, конкурсах, соревнованиях (см. таблицу с достижениями), приобретают новые навыки и умения и получают возможность проявить свои таланты за пределами школы, что положительно сказывается на их дальнейшем творческом росте и позволяет выйти на более высокий уровень. Но таких обучающихся в школе немного. Поэтому всему  педагогическому коллективу необходимо усилить работу по  данному направлению.</a:t>
            </a:r>
          </a:p>
          <a:p>
            <a:pPr algn="just">
              <a:buNone/>
            </a:pPr>
            <a:r>
              <a:rPr lang="ru-RU" sz="1900" dirty="0" smtClean="0">
                <a:latin typeface="Times New Roman" pitchFamily="18" charset="0"/>
                <a:cs typeface="Times New Roman" pitchFamily="18" charset="0"/>
              </a:rPr>
              <a:t>	</a:t>
            </a:r>
            <a:endParaRPr lang="ru-RU" sz="2400" dirty="0" smtClean="0"/>
          </a:p>
          <a:p>
            <a:endParaRPr lang="ru-RU" sz="2400" dirty="0" smtClean="0"/>
          </a:p>
          <a:p>
            <a:endParaRPr lang="ru-RU" dirty="0"/>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70</a:t>
            </a:fld>
            <a:endParaRPr lang="ru-RU"/>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571480"/>
            <a:ext cx="7358114" cy="2585323"/>
          </a:xfrm>
          <a:prstGeom prst="rect">
            <a:avLst/>
          </a:prstGeom>
        </p:spPr>
        <p:txBody>
          <a:bodyPr wrap="square">
            <a:spAutoFit/>
          </a:bodyPr>
          <a:lstStyle/>
          <a:p>
            <a:pPr algn="just">
              <a:buNone/>
            </a:pPr>
            <a:r>
              <a:rPr lang="ru-RU" dirty="0" smtClean="0">
                <a:latin typeface="Times New Roman" pitchFamily="18" charset="0"/>
                <a:cs typeface="Times New Roman" pitchFamily="18" charset="0"/>
              </a:rPr>
              <a:t>Четвёртый год в школе работает ШНО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Эврика</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Успешно прошла четвёртая научная конференция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Шаги к успеху</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a:t>
            </a:r>
          </a:p>
          <a:p>
            <a:pPr algn="just">
              <a:buFont typeface="Wingdings" pitchFamily="2" charset="2"/>
              <a:buChar char="v"/>
            </a:pPr>
            <a:r>
              <a:rPr lang="ru-RU" dirty="0" smtClean="0">
                <a:latin typeface="Times New Roman" pitchFamily="18" charset="0"/>
                <a:cs typeface="Times New Roman" pitchFamily="18" charset="0"/>
              </a:rPr>
              <a:t>С целью удовлетворения информационных потребностей родителей были проведены общешкольные родительские собрания. Обратная связь с родителями и представителями общественности осуществлялась и продолжает осуществляться через электронную почту школы (адрес которой можно найти на странице школьного сайта </a:t>
            </a:r>
            <a:r>
              <a:rPr lang="en-US" dirty="0" smtClean="0">
                <a:latin typeface="Times New Roman" pitchFamily="18" charset="0"/>
                <a:cs typeface="Times New Roman" pitchFamily="18" charset="0"/>
              </a:rPr>
              <a:t>www.shkola591.ucoz.ru</a:t>
            </a:r>
            <a:r>
              <a:rPr lang="ru-RU" dirty="0" smtClean="0">
                <a:latin typeface="Times New Roman" pitchFamily="18" charset="0"/>
                <a:cs typeface="Times New Roman" pitchFamily="18" charset="0"/>
              </a:rPr>
              <a:t>) или на сайте школы в рубрике </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Задать вопрос школе</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p>
        </p:txBody>
      </p:sp>
      <p:sp>
        <p:nvSpPr>
          <p:cNvPr id="156674" name="AutoShape 2" descr="http://shkola591.ucoz.ru/1_NOVOSTI2013/MART/2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6676" name="AutoShape 4" descr="http://shkola591.ucoz.ru/1_NOVOSTI2013/MART/20/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6678" name="AutoShape 6" descr="http://shkola591.ucoz.ru/1_NOVOSTI2013/MART/2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6680" name="Picture 8" descr="http://cs416716.vk.me/v416716070/4472/rWNd7hcsvvg.jpg"/>
          <p:cNvPicPr>
            <a:picLocks noChangeAspect="1" noChangeArrowheads="1"/>
          </p:cNvPicPr>
          <p:nvPr/>
        </p:nvPicPr>
        <p:blipFill>
          <a:blip r:embed="rId2" cstate="email"/>
          <a:srcRect/>
          <a:stretch>
            <a:fillRect/>
          </a:stretch>
        </p:blipFill>
        <p:spPr bwMode="auto">
          <a:xfrm>
            <a:off x="2071670" y="3000372"/>
            <a:ext cx="5267896" cy="3488591"/>
          </a:xfrm>
          <a:prstGeom prst="rect">
            <a:avLst/>
          </a:prstGeom>
          <a:noFill/>
          <a:effectLst>
            <a:softEdge rad="317500"/>
          </a:effectLst>
        </p:spPr>
      </p:pic>
      <p:sp>
        <p:nvSpPr>
          <p:cNvPr id="7" name="Номер слайда 6"/>
          <p:cNvSpPr>
            <a:spLocks noGrp="1"/>
          </p:cNvSpPr>
          <p:nvPr>
            <p:ph type="sldNum" sz="quarter" idx="12"/>
          </p:nvPr>
        </p:nvSpPr>
        <p:spPr/>
        <p:txBody>
          <a:bodyPr/>
          <a:lstStyle/>
          <a:p>
            <a:pPr>
              <a:defRPr/>
            </a:pPr>
            <a:fld id="{3D1431AC-03AB-448F-836F-E7C33655EE09}" type="slidenum">
              <a:rPr lang="ru-RU" smtClean="0"/>
              <a:pPr>
                <a:defRPr/>
              </a:pPr>
              <a:t>71</a:t>
            </a:fld>
            <a:endParaRPr lang="ru-RU"/>
          </a:p>
        </p:txBody>
      </p:sp>
      <p:sp>
        <p:nvSpPr>
          <p:cNvPr id="8" name="TextBox 7"/>
          <p:cNvSpPr txBox="1"/>
          <p:nvPr/>
        </p:nvSpPr>
        <p:spPr>
          <a:xfrm>
            <a:off x="1357290" y="142852"/>
            <a:ext cx="7500990" cy="461665"/>
          </a:xfrm>
          <a:prstGeom prst="rect">
            <a:avLst/>
          </a:prstGeom>
          <a:noFill/>
        </p:spPr>
        <p:txBody>
          <a:bodyPr wrap="square" rtlCol="0">
            <a:spAutoFit/>
          </a:bodyPr>
          <a:lstStyle/>
          <a:p>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Работа школьного научного общества «Эврика»</a:t>
            </a:r>
            <a:endParaRPr lang="ru-RU"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01090" cy="5355312"/>
          </a:xfrm>
          <a:prstGeom prst="rect">
            <a:avLst/>
          </a:prstGeom>
          <a:noFill/>
        </p:spPr>
        <p:txBody>
          <a:bodyPr wrap="square" rtlCol="0">
            <a:spAutoFit/>
          </a:bodyPr>
          <a:lstStyle/>
          <a:p>
            <a:pPr algn="just"/>
            <a:r>
              <a:rPr lang="ru-RU" dirty="0" smtClean="0">
                <a:latin typeface="Times New Roman" pitchFamily="18" charset="0"/>
                <a:cs typeface="Times New Roman" pitchFamily="18" charset="0"/>
              </a:rPr>
              <a:t>       Первой ступеней к  науке является  организация  учебно-исследовательской   деятельности обучающихся ОУ.  Работа в научном обществе «Эврика» даёт обучающимся огромные возможности для  закрепления многих учебных навыков и приобретения</a:t>
            </a:r>
          </a:p>
          <a:p>
            <a:pPr algn="just"/>
            <a:r>
              <a:rPr lang="ru-RU" dirty="0" smtClean="0">
                <a:latin typeface="Times New Roman" pitchFamily="18" charset="0"/>
                <a:cs typeface="Times New Roman" pitchFamily="18" charset="0"/>
              </a:rPr>
              <a:t> новых компетенций:</a:t>
            </a:r>
          </a:p>
          <a:p>
            <a:pPr algn="just">
              <a:buFont typeface="Wingdings" pitchFamily="2" charset="2"/>
              <a:buChar char="v"/>
            </a:pPr>
            <a:r>
              <a:rPr lang="ru-RU" dirty="0" smtClean="0">
                <a:latin typeface="Times New Roman" pitchFamily="18" charset="0"/>
                <a:cs typeface="Times New Roman" pitchFamily="18" charset="0"/>
              </a:rPr>
              <a:t>развивает у школьников творческие способности и вырабатывает у них исследовательские навыки;</a:t>
            </a:r>
          </a:p>
          <a:p>
            <a:pPr algn="just">
              <a:buFont typeface="Wingdings" pitchFamily="2" charset="2"/>
              <a:buChar char="v"/>
            </a:pPr>
            <a:r>
              <a:rPr lang="ru-RU" dirty="0" smtClean="0">
                <a:latin typeface="Times New Roman" pitchFamily="18" charset="0"/>
                <a:cs typeface="Times New Roman" pitchFamily="18" charset="0"/>
              </a:rPr>
              <a:t>формирует аналитическое и критическое мышление в процессе творческого поиска и выполнения исследований;</a:t>
            </a:r>
          </a:p>
          <a:p>
            <a:pPr algn="just">
              <a:buFont typeface="Wingdings" pitchFamily="2" charset="2"/>
              <a:buChar char="v"/>
            </a:pPr>
            <a:r>
              <a:rPr lang="ru-RU" dirty="0" smtClean="0">
                <a:latin typeface="Times New Roman" pitchFamily="18" charset="0"/>
                <a:cs typeface="Times New Roman" pitchFamily="18" charset="0"/>
              </a:rPr>
              <a:t>даёт возможность проверить свои наклонности, профессиональную ориентацию, готовность к предстоящей трудовой деятельности;</a:t>
            </a:r>
          </a:p>
          <a:p>
            <a:pPr algn="just">
              <a:buFont typeface="Wingdings" pitchFamily="2" charset="2"/>
              <a:buChar char="v"/>
            </a:pPr>
            <a:r>
              <a:rPr lang="ru-RU" dirty="0" smtClean="0">
                <a:latin typeface="Times New Roman" pitchFamily="18" charset="0"/>
                <a:cs typeface="Times New Roman" pitchFamily="18" charset="0"/>
              </a:rPr>
              <a:t> воспитает  целеустремлённость и системность в учебной , и трудовой деятельности;</a:t>
            </a:r>
          </a:p>
          <a:p>
            <a:pPr algn="just">
              <a:buFont typeface="Wingdings" pitchFamily="2" charset="2"/>
              <a:buChar char="v"/>
            </a:pPr>
            <a:r>
              <a:rPr lang="ru-RU" dirty="0" smtClean="0">
                <a:latin typeface="Times New Roman" pitchFamily="18" charset="0"/>
                <a:cs typeface="Times New Roman" pitchFamily="18" charset="0"/>
              </a:rPr>
              <a:t>благодаря достижению поставленной цели и представлению полученных результатов способствует их самоутверждению.</a:t>
            </a:r>
          </a:p>
          <a:p>
            <a:pPr algn="just"/>
            <a:r>
              <a:rPr lang="ru-RU" dirty="0" smtClean="0">
                <a:latin typeface="Times New Roman" pitchFamily="18" charset="0"/>
                <a:cs typeface="Times New Roman" pitchFamily="18" charset="0"/>
              </a:rPr>
              <a:t>Кроме того, обучающиеся получают дополнительную информацию, которая существенно помогает им при освоении наук не только школьной программы, но и в дальнейшем обучении в высших  учебных заведениях.</a:t>
            </a:r>
          </a:p>
          <a:p>
            <a:pPr algn="just"/>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72</a:t>
            </a:fld>
            <a:endParaRPr lang="ru-RU"/>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descr="C:\Users\александр\Desktop\программка 4 конференции.jpg"/>
          <p:cNvPicPr>
            <a:picLocks noChangeAspect="1" noChangeArrowheads="1"/>
          </p:cNvPicPr>
          <p:nvPr/>
        </p:nvPicPr>
        <p:blipFill>
          <a:blip r:embed="rId2" cstate="email"/>
          <a:srcRect/>
          <a:stretch>
            <a:fillRect/>
          </a:stretch>
        </p:blipFill>
        <p:spPr bwMode="auto">
          <a:xfrm>
            <a:off x="3387347" y="357166"/>
            <a:ext cx="5756653" cy="4071966"/>
          </a:xfrm>
          <a:prstGeom prst="rect">
            <a:avLst/>
          </a:prstGeom>
          <a:noFill/>
          <a:effectLst>
            <a:softEdge rad="127000"/>
          </a:effectLst>
        </p:spPr>
      </p:pic>
      <p:pic>
        <p:nvPicPr>
          <p:cNvPr id="133122" name="Picture 2" descr="C:\Users\александр\Desktop\SCAN_20130827_142945613.jpg"/>
          <p:cNvPicPr>
            <a:picLocks noChangeAspect="1" noChangeArrowheads="1"/>
          </p:cNvPicPr>
          <p:nvPr/>
        </p:nvPicPr>
        <p:blipFill>
          <a:blip r:embed="rId3" cstate="email"/>
          <a:srcRect/>
          <a:stretch>
            <a:fillRect/>
          </a:stretch>
        </p:blipFill>
        <p:spPr bwMode="auto">
          <a:xfrm rot="5092841">
            <a:off x="-191254" y="2196423"/>
            <a:ext cx="4638681" cy="3857652"/>
          </a:xfrm>
          <a:prstGeom prst="rect">
            <a:avLst/>
          </a:prstGeom>
          <a:noFill/>
          <a:effectLst>
            <a:softEdge rad="317500"/>
          </a:effectLst>
        </p:spPr>
      </p:pic>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73</a:t>
            </a:fld>
            <a:endParaRPr lang="ru-RU"/>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16025"/>
          </a:xfrm>
        </p:spPr>
        <p:txBody>
          <a:bodyPr>
            <a:normAutofit/>
          </a:bodyPr>
          <a:lstStyle/>
          <a:p>
            <a:pPr algn="ctr"/>
            <a:r>
              <a:rPr lang="ru-RU" sz="2400" b="1" i="1" dirty="0" smtClean="0">
                <a:latin typeface="Times New Roman" pitchFamily="18" charset="0"/>
                <a:cs typeface="Times New Roman" pitchFamily="18" charset="0"/>
              </a:rPr>
              <a:t>Достижения обучающихся в различных конкурсах, соревнованиях.</a:t>
            </a:r>
            <a:endParaRPr lang="ru-RU" sz="2400" i="1"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395536" y="1052736"/>
          <a:ext cx="8528281" cy="5584570"/>
        </p:xfrm>
        <a:graphic>
          <a:graphicData uri="http://schemas.openxmlformats.org/drawingml/2006/table">
            <a:tbl>
              <a:tblPr/>
              <a:tblGrid>
                <a:gridCol w="530645"/>
                <a:gridCol w="2675097"/>
                <a:gridCol w="1049276"/>
                <a:gridCol w="2829450"/>
                <a:gridCol w="1443813"/>
              </a:tblGrid>
              <a:tr h="294117">
                <a:tc>
                  <a:txBody>
                    <a:bodyPr/>
                    <a:lstStyle/>
                    <a:p>
                      <a:pPr algn="ctr">
                        <a:lnSpc>
                          <a:spcPct val="115000"/>
                        </a:lnSpc>
                        <a:spcAft>
                          <a:spcPts val="0"/>
                        </a:spcAft>
                      </a:pPr>
                      <a:r>
                        <a:rPr lang="ru-RU" sz="1100" dirty="0">
                          <a:latin typeface="Times New Roman"/>
                          <a:ea typeface="Times New Roman"/>
                          <a:cs typeface="Times New Roman"/>
                        </a:rPr>
                        <a:t>№ </a:t>
                      </a:r>
                      <a:r>
                        <a:rPr lang="ru-RU" sz="1100" dirty="0" err="1">
                          <a:latin typeface="Times New Roman"/>
                          <a:ea typeface="Times New Roman"/>
                          <a:cs typeface="Times New Roman"/>
                        </a:rPr>
                        <a:t>п\п</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Наименование мероприятия, конкурса, проекта</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Уровень </a:t>
                      </a:r>
                      <a:endParaRPr lang="ru-RU" sz="1100">
                        <a:latin typeface="Calibri"/>
                        <a:ea typeface="Times New Roman"/>
                        <a:cs typeface="Times New Roman"/>
                      </a:endParaRPr>
                    </a:p>
                    <a:p>
                      <a:pPr algn="ctr">
                        <a:lnSpc>
                          <a:spcPct val="115000"/>
                        </a:lnSpc>
                        <a:spcAft>
                          <a:spcPts val="0"/>
                        </a:spcAft>
                      </a:pPr>
                      <a:r>
                        <a:rPr lang="ru-RU" sz="1100">
                          <a:latin typeface="Times New Roman"/>
                          <a:ea typeface="Times New Roman"/>
                          <a:cs typeface="Times New Roman"/>
                        </a:rPr>
                        <a:t>проведения</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Участники конкурса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 Результаты участия в конкурсе</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292">
                <a:tc>
                  <a:txBody>
                    <a:bodyPr/>
                    <a:lstStyle/>
                    <a:p>
                      <a:pPr marL="342900" lvl="0" indent="-342900">
                        <a:lnSpc>
                          <a:spcPct val="115000"/>
                        </a:lnSpc>
                        <a:spcAft>
                          <a:spcPts val="0"/>
                        </a:spcAft>
                        <a:buFont typeface="+mj-lt"/>
                        <a:buAutoNum type="arabicPeriod"/>
                      </a:pPr>
                      <a:r>
                        <a:rPr lang="ru-RU" sz="1100" dirty="0" smtClean="0">
                          <a:latin typeface="Times New Roman"/>
                          <a:ea typeface="Times New Roman"/>
                          <a:cs typeface="Times New Roman"/>
                        </a:rPr>
                        <a:t>1</a:t>
                      </a: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latin typeface="Times New Roman"/>
                          <a:ea typeface="Times New Roman"/>
                          <a:cs typeface="Times New Roman"/>
                        </a:rPr>
                        <a:t>XI</a:t>
                      </a:r>
                      <a:r>
                        <a:rPr lang="ru-RU" sz="1100" dirty="0">
                          <a:latin typeface="Times New Roman"/>
                          <a:ea typeface="Times New Roman"/>
                          <a:cs typeface="Times New Roman"/>
                        </a:rPr>
                        <a:t> открытый фестиваль молодых исполнителей патриотической песни «Нева-Десант»</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Международный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err="1">
                          <a:latin typeface="Times New Roman"/>
                          <a:ea typeface="Times New Roman"/>
                          <a:cs typeface="Times New Roman"/>
                        </a:rPr>
                        <a:t>Трешин</a:t>
                      </a:r>
                      <a:r>
                        <a:rPr lang="ru-RU" sz="1100" dirty="0">
                          <a:latin typeface="Times New Roman"/>
                          <a:ea typeface="Times New Roman"/>
                          <a:cs typeface="Times New Roman"/>
                        </a:rPr>
                        <a:t> Святослав 11 «а» класс</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лауреата </a:t>
                      </a:r>
                      <a:r>
                        <a:rPr lang="en-US" sz="1100">
                          <a:latin typeface="Times New Roman"/>
                          <a:ea typeface="Times New Roman"/>
                          <a:cs typeface="Times New Roman"/>
                        </a:rPr>
                        <a:t>II</a:t>
                      </a:r>
                      <a:r>
                        <a:rPr lang="ru-RU" sz="1100">
                          <a:latin typeface="Times New Roman"/>
                          <a:ea typeface="Times New Roman"/>
                          <a:cs typeface="Times New Roman"/>
                        </a:rPr>
                        <a:t> степени в номинации «Солисты 14-17 лет»</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175">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2</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Международный литературно-педагогический конкурс «Добрая лира» - 2012</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Международный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Павлова Елизавета, Тутышев Денис 5 «б»класс;</a:t>
                      </a:r>
                      <a:endParaRPr lang="ru-RU" sz="1100">
                        <a:latin typeface="Calibri"/>
                        <a:ea typeface="Times New Roman"/>
                        <a:cs typeface="Times New Roman"/>
                      </a:endParaRPr>
                    </a:p>
                    <a:p>
                      <a:pPr>
                        <a:lnSpc>
                          <a:spcPct val="115000"/>
                        </a:lnSpc>
                        <a:spcAft>
                          <a:spcPts val="0"/>
                        </a:spcAft>
                      </a:pPr>
                      <a:r>
                        <a:rPr lang="ru-RU" sz="1100">
                          <a:latin typeface="Times New Roman"/>
                          <a:ea typeface="Times New Roman"/>
                          <a:cs typeface="Times New Roman"/>
                        </a:rPr>
                        <a:t>Ероменок Анастасия 7 «б»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Призеры читательского этапа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17">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3</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49 Городская олимпиада школьников по биологии</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ru-RU" sz="1100">
                          <a:latin typeface="Times New Roman"/>
                          <a:ea typeface="Times New Roman"/>
                          <a:cs typeface="Times New Roman"/>
                        </a:rPr>
                        <a:t>Ситникова Елена </a:t>
                      </a:r>
                      <a:r>
                        <a:rPr lang="en-US" sz="1100">
                          <a:latin typeface="Times New Roman"/>
                          <a:ea typeface="Times New Roman"/>
                          <a:cs typeface="Times New Roman"/>
                        </a:rPr>
                        <a:t>10</a:t>
                      </a:r>
                      <a:r>
                        <a:rPr lang="ru-RU" sz="1100">
                          <a:latin typeface="Times New Roman"/>
                          <a:ea typeface="Times New Roman"/>
                          <a:cs typeface="Times New Roman"/>
                        </a:rPr>
                        <a:t>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2 степени оргкомитета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234">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4</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a:latin typeface="Times New Roman"/>
                          <a:ea typeface="Times New Roman"/>
                          <a:cs typeface="Times New Roman"/>
                        </a:rPr>
                        <a:t>XIV</a:t>
                      </a:r>
                      <a:r>
                        <a:rPr lang="ru-RU" sz="1100">
                          <a:latin typeface="Times New Roman"/>
                          <a:ea typeface="Times New Roman"/>
                          <a:cs typeface="Times New Roman"/>
                        </a:rPr>
                        <a:t> городская этологическая конференция школьников и администрации Ленинградского зоопарка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ru-RU" sz="1100">
                          <a:latin typeface="Times New Roman"/>
                          <a:ea typeface="Times New Roman"/>
                          <a:cs typeface="Times New Roman"/>
                        </a:rPr>
                        <a:t>Ситникова Елена </a:t>
                      </a:r>
                      <a:r>
                        <a:rPr lang="en-US" sz="1100">
                          <a:latin typeface="Times New Roman"/>
                          <a:ea typeface="Times New Roman"/>
                          <a:cs typeface="Times New Roman"/>
                        </a:rPr>
                        <a:t>10</a:t>
                      </a:r>
                      <a:r>
                        <a:rPr lang="ru-RU" sz="1100">
                          <a:latin typeface="Times New Roman"/>
                          <a:ea typeface="Times New Roman"/>
                          <a:cs typeface="Times New Roman"/>
                        </a:rPr>
                        <a:t>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оргкомитета и сертификат участника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234">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5</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Городская открытая научно-практическая конференция старшеклассников по биологии «Ученые будущего»</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ru-RU" sz="1100">
                          <a:latin typeface="Times New Roman"/>
                          <a:ea typeface="Times New Roman"/>
                          <a:cs typeface="Times New Roman"/>
                        </a:rPr>
                        <a:t>Ситникова Елена </a:t>
                      </a:r>
                      <a:r>
                        <a:rPr lang="en-US" sz="1100">
                          <a:latin typeface="Times New Roman"/>
                          <a:ea typeface="Times New Roman"/>
                          <a:cs typeface="Times New Roman"/>
                        </a:rPr>
                        <a:t>10</a:t>
                      </a:r>
                      <a:r>
                        <a:rPr lang="ru-RU" sz="1100">
                          <a:latin typeface="Times New Roman"/>
                          <a:ea typeface="Times New Roman"/>
                          <a:cs typeface="Times New Roman"/>
                        </a:rPr>
                        <a:t> «а»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Сертификат оргкомитета</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234">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6</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Первенство Санкт-Петербурга по волейболу «Весенние ласточки»</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ru-RU" sz="1100">
                          <a:latin typeface="Times New Roman"/>
                          <a:ea typeface="Times New Roman"/>
                          <a:cs typeface="Times New Roman"/>
                        </a:rPr>
                        <a:t>Гладыш Наталья 5 «б»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Грамота СДЮШОР № 2 Невского района </a:t>
                      </a:r>
                      <a:endParaRPr lang="ru-RU" sz="1100">
                        <a:latin typeface="Calibri"/>
                        <a:ea typeface="Times New Roman"/>
                        <a:cs typeface="Times New Roman"/>
                      </a:endParaRPr>
                    </a:p>
                    <a:p>
                      <a:pPr>
                        <a:lnSpc>
                          <a:spcPct val="115000"/>
                        </a:lnSpc>
                        <a:spcAft>
                          <a:spcPts val="0"/>
                        </a:spcAft>
                      </a:pPr>
                      <a:r>
                        <a:rPr lang="ru-RU" sz="1100">
                          <a:latin typeface="Times New Roman"/>
                          <a:ea typeface="Times New Roman"/>
                          <a:cs typeface="Times New Roman"/>
                        </a:rPr>
                        <a:t>Санкт-Петербурга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8234">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7</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Первенство Санкт-Петербурга по волейболу</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ru-RU" sz="1100">
                          <a:latin typeface="Times New Roman"/>
                          <a:ea typeface="Times New Roman"/>
                          <a:cs typeface="Times New Roman"/>
                        </a:rPr>
                        <a:t>Гладыш Наталья 5 «б»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Диплом </a:t>
                      </a:r>
                      <a:r>
                        <a:rPr lang="en-US" sz="1100">
                          <a:latin typeface="Times New Roman"/>
                          <a:ea typeface="Times New Roman"/>
                          <a:cs typeface="Times New Roman"/>
                        </a:rPr>
                        <a:t>III</a:t>
                      </a:r>
                      <a:r>
                        <a:rPr lang="ru-RU" sz="1100">
                          <a:latin typeface="Times New Roman"/>
                          <a:ea typeface="Times New Roman"/>
                          <a:cs typeface="Times New Roman"/>
                        </a:rPr>
                        <a:t> степени</a:t>
                      </a:r>
                      <a:endParaRPr lang="ru-RU" sz="1100">
                        <a:latin typeface="Calibri"/>
                        <a:ea typeface="Times New Roman"/>
                        <a:cs typeface="Times New Roman"/>
                      </a:endParaRPr>
                    </a:p>
                    <a:p>
                      <a:pPr>
                        <a:lnSpc>
                          <a:spcPct val="115000"/>
                        </a:lnSpc>
                        <a:spcAft>
                          <a:spcPts val="0"/>
                        </a:spcAft>
                      </a:pPr>
                      <a:r>
                        <a:rPr lang="ru-RU" sz="1100">
                          <a:latin typeface="Times New Roman"/>
                          <a:ea typeface="Times New Roman"/>
                          <a:cs typeface="Times New Roman"/>
                        </a:rPr>
                        <a:t>СДЮШОР № 2 Невского района Санкт-Петербурга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175">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8</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 конкурс «Знатоки Истории. Война 1812 года»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Команда «Прометей»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Грамота ЦГДБ им. А.С.Пушкина за участие и знания.</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4117">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9</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Городской конкурс творческих работ «Мы любим мульти-пульти!»</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Городской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Шашкина Алена (2 «б» класс), </a:t>
                      </a:r>
                      <a:endParaRPr lang="ru-RU" sz="1100">
                        <a:latin typeface="Calibri"/>
                        <a:ea typeface="Times New Roman"/>
                        <a:cs typeface="Times New Roman"/>
                      </a:endParaRPr>
                    </a:p>
                    <a:p>
                      <a:pPr>
                        <a:lnSpc>
                          <a:spcPct val="115000"/>
                        </a:lnSpc>
                        <a:spcAft>
                          <a:spcPts val="0"/>
                        </a:spcAft>
                      </a:pPr>
                      <a:r>
                        <a:rPr lang="ru-RU" sz="1100">
                          <a:latin typeface="Times New Roman"/>
                          <a:ea typeface="Times New Roman"/>
                          <a:cs typeface="Times New Roman"/>
                        </a:rPr>
                        <a:t>Галстян Анна (3 «б» класс)</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Дипломы I степени</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74</a:t>
            </a:fld>
            <a:endParaRPr lang="ru-RU"/>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476672"/>
          <a:ext cx="8501123" cy="5384611"/>
        </p:xfrm>
        <a:graphic>
          <a:graphicData uri="http://schemas.openxmlformats.org/drawingml/2006/table">
            <a:tbl>
              <a:tblPr/>
              <a:tblGrid>
                <a:gridCol w="456191"/>
                <a:gridCol w="2656300"/>
                <a:gridCol w="1062306"/>
                <a:gridCol w="2864584"/>
                <a:gridCol w="1461742"/>
              </a:tblGrid>
              <a:tr h="381663">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10 </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Х Юбилейная городская выставка-конкурс творческих работ «И торжество, и вдохновение»</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Городской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Аллахяров Фарид 5 «а»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II степени</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11</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Открытая региональная олимпиада школьников Санкт-Петербурга по геологии «Геосфера»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Региональный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Новикович Николай 5 «а»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Сертификат участника </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883">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12</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 этап городской олимпиады школьников по изобразительному искусству</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Пузыня Ксения 7 «б»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Победитель </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Грамота ИМЦ Невского района Санкт-Петербурга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42">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13</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Районный этап Санкт-Петербургской Олимпиады «</a:t>
                      </a:r>
                      <a:r>
                        <a:rPr lang="en-US" sz="1050">
                          <a:latin typeface="Times New Roman"/>
                          <a:ea typeface="Times New Roman"/>
                          <a:cs typeface="Times New Roman"/>
                        </a:rPr>
                        <a:t>Cambrige Test For The Best</a:t>
                      </a:r>
                      <a:r>
                        <a:rPr lang="ru-RU" sz="1050">
                          <a:latin typeface="Times New Roman"/>
                          <a:ea typeface="Times New Roman"/>
                          <a:cs typeface="Times New Roman"/>
                        </a:rPr>
                        <a:t>»</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ru-RU" sz="1050">
                          <a:latin typeface="Times New Roman"/>
                          <a:ea typeface="Times New Roman"/>
                          <a:cs typeface="Times New Roman"/>
                        </a:rPr>
                        <a:t>Соколова Алина 8 «а»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призера </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оргкомитета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325">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14</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V</a:t>
                      </a:r>
                      <a:r>
                        <a:rPr lang="ru-RU" sz="1050">
                          <a:latin typeface="Times New Roman"/>
                          <a:ea typeface="Times New Roman"/>
                          <a:cs typeface="Times New Roman"/>
                        </a:rPr>
                        <a:t> районный фестиваль детских общественных объединений и органов ученического самоуправления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Совет старшеклассников, ДОО «Сентябрята»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Лауреата </a:t>
                      </a:r>
                      <a:r>
                        <a:rPr lang="en-US" sz="1050">
                          <a:latin typeface="Times New Roman"/>
                          <a:ea typeface="Times New Roman"/>
                          <a:cs typeface="Times New Roman"/>
                        </a:rPr>
                        <a:t>I</a:t>
                      </a:r>
                      <a:r>
                        <a:rPr lang="ru-RU" sz="1050">
                          <a:latin typeface="Times New Roman"/>
                          <a:ea typeface="Times New Roman"/>
                          <a:cs typeface="Times New Roman"/>
                        </a:rPr>
                        <a:t> степени</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отдела образования администрации Невского района Санкт-Петербурга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082">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15</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V</a:t>
                      </a:r>
                      <a:r>
                        <a:rPr lang="ru-RU" sz="1050">
                          <a:latin typeface="Times New Roman"/>
                          <a:ea typeface="Times New Roman"/>
                          <a:cs typeface="Times New Roman"/>
                        </a:rPr>
                        <a:t> районный фестиваль детских общественных объединений и органов ученического самоуправления в номинации «Лучший социальный проект»</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Совет старшеклассников, ДОО «Сентябрята»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Лауреата </a:t>
                      </a:r>
                      <a:r>
                        <a:rPr lang="en-US" sz="1050">
                          <a:latin typeface="Times New Roman"/>
                          <a:ea typeface="Times New Roman"/>
                          <a:cs typeface="Times New Roman"/>
                        </a:rPr>
                        <a:t>II</a:t>
                      </a:r>
                      <a:r>
                        <a:rPr lang="ru-RU" sz="1050">
                          <a:latin typeface="Times New Roman"/>
                          <a:ea typeface="Times New Roman"/>
                          <a:cs typeface="Times New Roman"/>
                        </a:rPr>
                        <a:t> степени</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отдела образования администрации Невского района Санкт-Петербурга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104">
                <a:tc>
                  <a:txBody>
                    <a:bodyPr/>
                    <a:lstStyle/>
                    <a:p>
                      <a:pPr marL="342900" lvl="0" indent="-342900">
                        <a:lnSpc>
                          <a:spcPct val="115000"/>
                        </a:lnSpc>
                        <a:spcAft>
                          <a:spcPts val="0"/>
                        </a:spcAft>
                        <a:buFont typeface="+mj-lt"/>
                        <a:buNone/>
                      </a:pPr>
                      <a:r>
                        <a:rPr lang="ru-RU" sz="1200" dirty="0" smtClean="0">
                          <a:latin typeface="Times New Roman"/>
                          <a:ea typeface="Times New Roman"/>
                          <a:cs typeface="Times New Roman"/>
                        </a:rPr>
                        <a:t>16</a:t>
                      </a:r>
                      <a:endParaRPr lang="ru-RU" sz="12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a:latin typeface="Times New Roman"/>
                          <a:ea typeface="Times New Roman"/>
                          <a:cs typeface="Times New Roman"/>
                        </a:rPr>
                        <a:t>V</a:t>
                      </a:r>
                      <a:r>
                        <a:rPr lang="ru-RU" sz="1050">
                          <a:latin typeface="Times New Roman"/>
                          <a:ea typeface="Times New Roman"/>
                          <a:cs typeface="Times New Roman"/>
                        </a:rPr>
                        <a:t> районный фестиваль детских общественных объединений и органов ученического самоуправления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Совет старшеклассников, ДОО «Сентябрята»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Диплом участника</a:t>
                      </a:r>
                      <a:endParaRPr lang="ru-RU" sz="105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отдела образования администрации Невского района Санкт-Петербурга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75</a:t>
            </a:fld>
            <a:endParaRPr lang="ru-RU"/>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285728"/>
          <a:ext cx="8572561" cy="5655615"/>
        </p:xfrm>
        <a:graphic>
          <a:graphicData uri="http://schemas.openxmlformats.org/drawingml/2006/table">
            <a:tbl>
              <a:tblPr/>
              <a:tblGrid>
                <a:gridCol w="460026"/>
                <a:gridCol w="2678622"/>
                <a:gridCol w="1071232"/>
                <a:gridCol w="2888656"/>
                <a:gridCol w="1474025"/>
              </a:tblGrid>
              <a:tr h="1055040">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17</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50" dirty="0">
                          <a:latin typeface="Times New Roman"/>
                          <a:ea typeface="Times New Roman"/>
                          <a:cs typeface="Times New Roman"/>
                        </a:rPr>
                        <a:t>V</a:t>
                      </a:r>
                      <a:r>
                        <a:rPr lang="ru-RU" sz="1050" dirty="0">
                          <a:latin typeface="Times New Roman"/>
                          <a:ea typeface="Times New Roman"/>
                          <a:cs typeface="Times New Roman"/>
                        </a:rPr>
                        <a:t> районный фестиваль детских общественных объединений и органов ученического самоуправления в номинации «Лучшее </a:t>
                      </a:r>
                      <a:r>
                        <a:rPr lang="ru-RU" sz="1050" dirty="0" err="1">
                          <a:latin typeface="Times New Roman"/>
                          <a:ea typeface="Times New Roman"/>
                          <a:cs typeface="Times New Roman"/>
                        </a:rPr>
                        <a:t>портфолио</a:t>
                      </a:r>
                      <a:r>
                        <a:rPr lang="ru-RU" sz="1050" dirty="0">
                          <a:latin typeface="Times New Roman"/>
                          <a:ea typeface="Times New Roman"/>
                          <a:cs typeface="Times New Roman"/>
                        </a:rPr>
                        <a:t> лидера»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Леонтьева Елизавета 9 «б»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 </a:t>
                      </a:r>
                      <a:r>
                        <a:rPr lang="en-US" sz="1050">
                          <a:latin typeface="Times New Roman"/>
                          <a:ea typeface="Times New Roman"/>
                          <a:cs typeface="Times New Roman"/>
                        </a:rPr>
                        <a:t>I</a:t>
                      </a:r>
                      <a:r>
                        <a:rPr lang="ru-RU" sz="1050">
                          <a:latin typeface="Times New Roman"/>
                          <a:ea typeface="Times New Roman"/>
                          <a:cs typeface="Times New Roman"/>
                        </a:rPr>
                        <a:t>  степени отдела образования администрации Невского района Санкт-Петербурга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883">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18</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«7 чудес за Невской Заставой» «Году Российской истории посвящается»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Дунаева Ирина, Глотова Лидия, Иванова Мария, Леонтьева Елизавета (9 «б» класс)</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Макарова Юлия, Финк Кристина (8»а»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Призеры творческого конкурса  ЦБС Невского района и ИМЦ Невского района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883">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19</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«7 чудес за Невской Заставой» «Году Российской истории посвящается»</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Палюлина Елизавета и Палюлина Екатерина (8 «а» класс)</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Леонтьева Елизавета 9 «б»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Сертификаты участников </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 ЦБС Невского района и ИМЦ Невского района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209">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20</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50">
                        <a:latin typeface="Times New Roman"/>
                        <a:ea typeface="Times New Roman"/>
                        <a:cs typeface="Times New Roman"/>
                      </a:endParaRPr>
                    </a:p>
                    <a:p>
                      <a:pPr>
                        <a:lnSpc>
                          <a:spcPct val="115000"/>
                        </a:lnSpc>
                        <a:spcAft>
                          <a:spcPts val="0"/>
                        </a:spcAft>
                      </a:pPr>
                      <a:r>
                        <a:rPr lang="ru-RU" sz="1050">
                          <a:latin typeface="Times New Roman"/>
                          <a:ea typeface="Times New Roman"/>
                          <a:cs typeface="Times New Roman"/>
                        </a:rPr>
                        <a:t>Районный финал детско-юношеской оборонно-спортивной игры «Зарница-2013», посвященной 68-й годовщине Победы в Великой Отечественной войне 1941-1945 гг.</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50">
                        <a:latin typeface="Times New Roman"/>
                        <a:ea typeface="Times New Roman"/>
                        <a:cs typeface="Times New Roman"/>
                      </a:endParaRPr>
                    </a:p>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mj-lt"/>
                        <a:buAutoNum type="arabicPeriod"/>
                      </a:pPr>
                      <a:r>
                        <a:rPr lang="ru-RU" sz="1050" dirty="0" err="1">
                          <a:latin typeface="Times New Roman"/>
                          <a:ea typeface="Times New Roman"/>
                          <a:cs typeface="Times New Roman"/>
                        </a:rPr>
                        <a:t>Башуков</a:t>
                      </a:r>
                      <a:r>
                        <a:rPr lang="ru-RU" sz="1050" dirty="0">
                          <a:latin typeface="Times New Roman"/>
                          <a:ea typeface="Times New Roman"/>
                          <a:cs typeface="Times New Roman"/>
                        </a:rPr>
                        <a:t> Георгий </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a:latin typeface="Times New Roman"/>
                          <a:ea typeface="Times New Roman"/>
                          <a:cs typeface="Times New Roman"/>
                        </a:rPr>
                        <a:t>Борисова Мария          10 «а» класс</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a:latin typeface="Times New Roman"/>
                          <a:ea typeface="Times New Roman"/>
                          <a:cs typeface="Times New Roman"/>
                        </a:rPr>
                        <a:t>Сиротин Даниил	</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a:latin typeface="Times New Roman"/>
                          <a:ea typeface="Times New Roman"/>
                          <a:cs typeface="Times New Roman"/>
                        </a:rPr>
                        <a:t>Миронов Михаил</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a:latin typeface="Times New Roman"/>
                          <a:ea typeface="Times New Roman"/>
                          <a:cs typeface="Times New Roman"/>
                        </a:rPr>
                        <a:t>Ким Нина</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a:latin typeface="Times New Roman"/>
                          <a:ea typeface="Times New Roman"/>
                          <a:cs typeface="Times New Roman"/>
                        </a:rPr>
                        <a:t>Жуковская Дарья	</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a:latin typeface="Times New Roman"/>
                          <a:ea typeface="Times New Roman"/>
                          <a:cs typeface="Times New Roman"/>
                        </a:rPr>
                        <a:t>Цветкова Анна</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err="1">
                          <a:latin typeface="Times New Roman"/>
                          <a:ea typeface="Times New Roman"/>
                          <a:cs typeface="Times New Roman"/>
                        </a:rPr>
                        <a:t>Атаманчук</a:t>
                      </a:r>
                      <a:r>
                        <a:rPr lang="ru-RU" sz="1050" dirty="0">
                          <a:latin typeface="Times New Roman"/>
                          <a:ea typeface="Times New Roman"/>
                          <a:cs typeface="Times New Roman"/>
                        </a:rPr>
                        <a:t> Александр      8 «б» класс</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a:latin typeface="Times New Roman"/>
                          <a:ea typeface="Times New Roman"/>
                          <a:cs typeface="Times New Roman"/>
                        </a:rPr>
                        <a:t>Смирнов Павел</a:t>
                      </a:r>
                      <a:endParaRPr lang="ru-RU" sz="1050" dirty="0">
                        <a:latin typeface="Calibri"/>
                        <a:ea typeface="Times New Roman"/>
                        <a:cs typeface="Times New Roman"/>
                      </a:endParaRPr>
                    </a:p>
                    <a:p>
                      <a:pPr marL="342900" lvl="0" indent="-342900">
                        <a:lnSpc>
                          <a:spcPct val="115000"/>
                        </a:lnSpc>
                        <a:spcAft>
                          <a:spcPts val="0"/>
                        </a:spcAft>
                        <a:buFont typeface="+mj-lt"/>
                        <a:buAutoNum type="arabicPeriod"/>
                      </a:pPr>
                      <a:r>
                        <a:rPr lang="ru-RU" sz="1050" dirty="0">
                          <a:latin typeface="Times New Roman"/>
                          <a:ea typeface="Times New Roman"/>
                          <a:cs typeface="Times New Roman"/>
                        </a:rPr>
                        <a:t>Орлов Владислав 6 «а» класс</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050">
                        <a:latin typeface="Times New Roman"/>
                        <a:ea typeface="Times New Roman"/>
                        <a:cs typeface="Times New Roman"/>
                      </a:endParaRPr>
                    </a:p>
                    <a:p>
                      <a:pPr>
                        <a:lnSpc>
                          <a:spcPct val="115000"/>
                        </a:lnSpc>
                        <a:spcAft>
                          <a:spcPts val="0"/>
                        </a:spcAft>
                      </a:pPr>
                      <a:r>
                        <a:rPr lang="ru-RU" sz="1050">
                          <a:latin typeface="Times New Roman"/>
                          <a:ea typeface="Times New Roman"/>
                          <a:cs typeface="Times New Roman"/>
                        </a:rPr>
                        <a:t>Сертификаты </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ГБОУ ДОД «Взлет»</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63">
                <a:tc>
                  <a:txBody>
                    <a:bodyPr/>
                    <a:lstStyle/>
                    <a:p>
                      <a:pPr marL="342900" lvl="0" indent="-342900">
                        <a:lnSpc>
                          <a:spcPct val="115000"/>
                        </a:lnSpc>
                        <a:spcAft>
                          <a:spcPts val="0"/>
                        </a:spcAft>
                        <a:buFont typeface="+mj-lt"/>
                        <a:buNone/>
                      </a:pPr>
                      <a:endParaRPr lang="ru-RU" sz="1050" dirty="0" smtClean="0">
                        <a:latin typeface="Times New Roman"/>
                        <a:ea typeface="Times New Roman"/>
                        <a:cs typeface="Times New Roman"/>
                      </a:endParaRPr>
                    </a:p>
                    <a:p>
                      <a:pPr marL="342900" lvl="0" indent="-342900">
                        <a:lnSpc>
                          <a:spcPct val="115000"/>
                        </a:lnSpc>
                        <a:spcAft>
                          <a:spcPts val="0"/>
                        </a:spcAft>
                        <a:buFont typeface="+mj-lt"/>
                        <a:buNone/>
                      </a:pPr>
                      <a:r>
                        <a:rPr lang="ru-RU" sz="1050" dirty="0" smtClean="0">
                          <a:latin typeface="Times New Roman"/>
                          <a:ea typeface="Times New Roman"/>
                          <a:cs typeface="Times New Roman"/>
                        </a:rPr>
                        <a:t>21</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Конкурс «Святыня Петербурга», посвященный 300-летию Александро-Невской Лавры</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Палюлина Елизавета и Палюлина Екатерина </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(8 «а»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Дипломанты</a:t>
                      </a:r>
                      <a:endParaRPr lang="ru-RU" sz="1050">
                        <a:latin typeface="Calibri"/>
                        <a:ea typeface="Times New Roman"/>
                        <a:cs typeface="Times New Roman"/>
                      </a:endParaRPr>
                    </a:p>
                    <a:p>
                      <a:pPr>
                        <a:lnSpc>
                          <a:spcPct val="115000"/>
                        </a:lnSpc>
                        <a:spcAft>
                          <a:spcPts val="0"/>
                        </a:spcAft>
                      </a:pPr>
                      <a:r>
                        <a:rPr lang="ru-RU" sz="1050">
                          <a:latin typeface="Times New Roman"/>
                          <a:ea typeface="Times New Roman"/>
                          <a:cs typeface="Times New Roman"/>
                        </a:rPr>
                        <a:t>Диплом  оргкомитета</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883">
                <a:tc>
                  <a:txBody>
                    <a:bodyPr/>
                    <a:lstStyle/>
                    <a:p>
                      <a:pPr marL="342900" lvl="0" indent="-342900">
                        <a:lnSpc>
                          <a:spcPct val="115000"/>
                        </a:lnSpc>
                        <a:spcAft>
                          <a:spcPts val="0"/>
                        </a:spcAft>
                        <a:buFont typeface="+mj-lt"/>
                        <a:buNone/>
                      </a:pPr>
                      <a:r>
                        <a:rPr lang="ru-RU" sz="1050" dirty="0" smtClean="0">
                          <a:latin typeface="Times New Roman"/>
                          <a:ea typeface="Times New Roman"/>
                          <a:cs typeface="Times New Roman"/>
                        </a:rPr>
                        <a:t>22</a:t>
                      </a:r>
                      <a:endParaRPr lang="ru-RU" sz="105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Конкурс «Святыня Петербурга», посвященный 300-летию Александро-Невской Лавры</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50">
                          <a:latin typeface="Times New Roman"/>
                          <a:ea typeface="Times New Roman"/>
                          <a:cs typeface="Times New Roman"/>
                        </a:rPr>
                        <a:t>Районный</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a:latin typeface="Times New Roman"/>
                          <a:ea typeface="Times New Roman"/>
                          <a:cs typeface="Times New Roman"/>
                        </a:rPr>
                        <a:t>Сидоркина Анастасия (10 «а» класс)</a:t>
                      </a:r>
                      <a:endParaRPr lang="ru-RU" sz="105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50" dirty="0">
                          <a:latin typeface="Times New Roman"/>
                          <a:ea typeface="Times New Roman"/>
                          <a:cs typeface="Times New Roman"/>
                        </a:rPr>
                        <a:t>Лауреат историко-краеведческого конкурса</a:t>
                      </a:r>
                      <a:endParaRPr lang="ru-RU" sz="1050" dirty="0">
                        <a:latin typeface="Calibri"/>
                        <a:ea typeface="Times New Roman"/>
                        <a:cs typeface="Times New Roman"/>
                      </a:endParaRPr>
                    </a:p>
                    <a:p>
                      <a:pPr>
                        <a:lnSpc>
                          <a:spcPct val="115000"/>
                        </a:lnSpc>
                        <a:spcAft>
                          <a:spcPts val="0"/>
                        </a:spcAft>
                      </a:pPr>
                      <a:r>
                        <a:rPr lang="ru-RU" sz="1050" dirty="0">
                          <a:latin typeface="Times New Roman"/>
                          <a:ea typeface="Times New Roman"/>
                          <a:cs typeface="Times New Roman"/>
                        </a:rPr>
                        <a:t>Диплом от оргкомитета</a:t>
                      </a:r>
                      <a:endParaRPr lang="ru-RU" sz="105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8722" name="AutoShape 2"/>
          <p:cNvSpPr>
            <a:spLocks/>
          </p:cNvSpPr>
          <p:nvPr/>
        </p:nvSpPr>
        <p:spPr bwMode="auto">
          <a:xfrm>
            <a:off x="6215074" y="3571876"/>
            <a:ext cx="214315" cy="809625"/>
          </a:xfrm>
          <a:prstGeom prst="rightBrace">
            <a:avLst>
              <a:gd name="adj1" fmla="val 47222"/>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158721" name="AutoShape 1"/>
          <p:cNvSpPr>
            <a:spLocks/>
          </p:cNvSpPr>
          <p:nvPr/>
        </p:nvSpPr>
        <p:spPr bwMode="auto">
          <a:xfrm>
            <a:off x="6000760" y="2786058"/>
            <a:ext cx="142875" cy="690563"/>
          </a:xfrm>
          <a:prstGeom prst="rightBrace">
            <a:avLst>
              <a:gd name="adj1" fmla="val 40278"/>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5" name="Номер слайда 4"/>
          <p:cNvSpPr>
            <a:spLocks noGrp="1"/>
          </p:cNvSpPr>
          <p:nvPr>
            <p:ph type="sldNum" sz="quarter" idx="12"/>
          </p:nvPr>
        </p:nvSpPr>
        <p:spPr/>
        <p:txBody>
          <a:bodyPr/>
          <a:lstStyle/>
          <a:p>
            <a:pPr>
              <a:defRPr/>
            </a:pPr>
            <a:fld id="{3D1431AC-03AB-448F-836F-E7C33655EE09}" type="slidenum">
              <a:rPr lang="ru-RU" smtClean="0"/>
              <a:pPr>
                <a:defRPr/>
              </a:pPr>
              <a:t>76</a:t>
            </a:fld>
            <a:endParaRPr lang="ru-RU"/>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71472" y="500042"/>
          <a:ext cx="8001057" cy="1408704"/>
        </p:xfrm>
        <a:graphic>
          <a:graphicData uri="http://schemas.openxmlformats.org/drawingml/2006/table">
            <a:tbl>
              <a:tblPr/>
              <a:tblGrid>
                <a:gridCol w="429357"/>
                <a:gridCol w="2500047"/>
                <a:gridCol w="1071124"/>
                <a:gridCol w="2624772"/>
                <a:gridCol w="1375757"/>
              </a:tblGrid>
              <a:tr h="637560">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23</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Безопасное колесо</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latin typeface="Times New Roman"/>
                          <a:ea typeface="Times New Roman"/>
                          <a:cs typeface="Times New Roman"/>
                        </a:rPr>
                        <a:t>Муниципальный</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Команда ГБОУ СОШ № 591 </a:t>
                      </a:r>
                      <a:endParaRPr lang="ru-RU" sz="1100">
                        <a:latin typeface="Calibri"/>
                        <a:ea typeface="Times New Roman"/>
                        <a:cs typeface="Times New Roman"/>
                      </a:endParaRPr>
                    </a:p>
                    <a:p>
                      <a:pPr>
                        <a:lnSpc>
                          <a:spcPct val="115000"/>
                        </a:lnSpc>
                        <a:spcAft>
                          <a:spcPts val="0"/>
                        </a:spcAft>
                      </a:pPr>
                      <a:r>
                        <a:rPr lang="ru-RU" sz="1100">
                          <a:latin typeface="Times New Roman"/>
                          <a:ea typeface="Times New Roman"/>
                          <a:cs typeface="Times New Roman"/>
                        </a:rPr>
                        <a:t>Невского района Санкт-Петербурга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Грамота  Главы Муниципального образования № 54</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560">
                <a:tc>
                  <a:txBody>
                    <a:bodyPr/>
                    <a:lstStyle/>
                    <a:p>
                      <a:pPr marL="342900" lvl="0" indent="-342900">
                        <a:lnSpc>
                          <a:spcPct val="115000"/>
                        </a:lnSpc>
                        <a:spcAft>
                          <a:spcPts val="0"/>
                        </a:spcAft>
                        <a:buFont typeface="+mj-lt"/>
                        <a:buNone/>
                      </a:pPr>
                      <a:r>
                        <a:rPr lang="ru-RU" sz="1100" dirty="0" smtClean="0">
                          <a:latin typeface="Times New Roman"/>
                          <a:ea typeface="Times New Roman"/>
                          <a:cs typeface="Times New Roman"/>
                        </a:rPr>
                        <a:t>24</a:t>
                      </a:r>
                      <a:endParaRPr lang="ru-RU" sz="1100" dirty="0">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Участие в дебатах «Государство должно запретить использование атрибутов религиозного культа»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solidFill>
                            <a:schemeClr val="tx1"/>
                          </a:solidFill>
                          <a:latin typeface="Times New Roman"/>
                          <a:ea typeface="Times New Roman"/>
                          <a:cs typeface="Times New Roman"/>
                        </a:rPr>
                        <a:t>Межшкольный</a:t>
                      </a:r>
                      <a:r>
                        <a:rPr lang="ru-RU" sz="1100" baseline="0" dirty="0" smtClean="0">
                          <a:solidFill>
                            <a:schemeClr val="tx1"/>
                          </a:solidFill>
                          <a:latin typeface="Times New Roman"/>
                          <a:ea typeface="Times New Roman"/>
                          <a:cs typeface="Times New Roman"/>
                        </a:rPr>
                        <a:t> </a:t>
                      </a:r>
                    </a:p>
                    <a:p>
                      <a:pPr algn="ctr">
                        <a:lnSpc>
                          <a:spcPct val="115000"/>
                        </a:lnSpc>
                        <a:spcAft>
                          <a:spcPts val="0"/>
                        </a:spcAft>
                      </a:pPr>
                      <a:r>
                        <a:rPr lang="ru-RU" sz="1100" baseline="0" dirty="0" smtClean="0">
                          <a:solidFill>
                            <a:schemeClr val="tx1"/>
                          </a:solidFill>
                          <a:latin typeface="Times New Roman"/>
                          <a:ea typeface="Times New Roman"/>
                          <a:cs typeface="Times New Roman"/>
                        </a:rPr>
                        <a:t>ГБОУ Лицей 572 Невского района</a:t>
                      </a:r>
                      <a:endParaRPr lang="ru-RU" sz="1100" dirty="0" smtClean="0">
                        <a:solidFill>
                          <a:schemeClr val="tx1"/>
                        </a:solidFill>
                        <a:latin typeface="Times New Roman"/>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Команда ГБОУ СОШ № 591 Невского района Санкт-Петербурга</a:t>
                      </a:r>
                      <a:endParaRPr lang="ru-RU" sz="110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100" dirty="0">
                          <a:latin typeface="Times New Roman"/>
                          <a:ea typeface="Times New Roman"/>
                          <a:cs typeface="Times New Roman"/>
                        </a:rPr>
                        <a:t>I</a:t>
                      </a:r>
                      <a:r>
                        <a:rPr lang="ru-RU" sz="1100" dirty="0">
                          <a:latin typeface="Times New Roman"/>
                          <a:ea typeface="Times New Roman"/>
                          <a:cs typeface="Times New Roman"/>
                        </a:rPr>
                        <a:t> место в дебатах</a:t>
                      </a:r>
                      <a:endParaRPr lang="ru-RU" sz="1100" dirty="0">
                        <a:latin typeface="Calibri"/>
                        <a:ea typeface="Times New Roman"/>
                        <a:cs typeface="Times New Roman"/>
                      </a:endParaRPr>
                    </a:p>
                  </a:txBody>
                  <a:tcPr marL="41485" marR="41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77</a:t>
            </a:fld>
            <a:endParaRPr lang="ru-RU"/>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071546"/>
            <a:ext cx="8072494" cy="5663089"/>
          </a:xfrm>
          <a:prstGeom prst="rect">
            <a:avLst/>
          </a:prstGeom>
        </p:spPr>
        <p:txBody>
          <a:bodyPr wrap="square">
            <a:spAutoFit/>
          </a:bodyPr>
          <a:lstStyle/>
          <a:p>
            <a:pPr algn="just"/>
            <a:r>
              <a:rPr lang="ru-RU" dirty="0" smtClean="0">
                <a:latin typeface="Times New Roman" pitchFamily="18" charset="0"/>
                <a:cs typeface="Times New Roman" pitchFamily="18" charset="0"/>
              </a:rPr>
              <a:t>  Огромное значение для формирования интеллектуального и культурного уровня школьников, формирования гармонично развитой личности имеет посещение</a:t>
            </a:r>
            <a:endParaRPr lang="ru-RU" sz="2000" dirty="0" smtClean="0"/>
          </a:p>
          <a:p>
            <a:pPr algn="just">
              <a:buFont typeface="Wingdings" pitchFamily="2" charset="2"/>
              <a:buChar char="v"/>
            </a:pPr>
            <a:r>
              <a:rPr lang="ru-RU" b="1" dirty="0" smtClean="0">
                <a:latin typeface="Times New Roman" pitchFamily="18" charset="0"/>
                <a:cs typeface="Times New Roman" pitchFamily="18" charset="0"/>
              </a:rPr>
              <a:t>театров:</a:t>
            </a:r>
          </a:p>
          <a:p>
            <a:pPr algn="just">
              <a:buNone/>
            </a:pPr>
            <a:r>
              <a:rPr lang="ru-RU" dirty="0" smtClean="0">
                <a:latin typeface="Times New Roman" pitchFamily="18" charset="0"/>
                <a:cs typeface="Times New Roman" pitchFamily="18" charset="0"/>
              </a:rPr>
              <a:t>- 6,9 классы – опера «Евгений Онегин» в Театре оперы и балета СПб Консерватории, </a:t>
            </a:r>
          </a:p>
          <a:p>
            <a:pPr algn="just">
              <a:buFontTx/>
              <a:buChar char="-"/>
            </a:pPr>
            <a:r>
              <a:rPr lang="ru-RU" dirty="0" smtClean="0">
                <a:latin typeface="Times New Roman" pitchFamily="18" charset="0"/>
                <a:cs typeface="Times New Roman" pitchFamily="18" charset="0"/>
              </a:rPr>
              <a:t>6 классы – музыкальный спектакль «Барышня-крестьянка» в «Театре на Литейном»,</a:t>
            </a:r>
          </a:p>
          <a:p>
            <a:pPr algn="just">
              <a:buFontTx/>
              <a:buChar char="-"/>
            </a:pPr>
            <a:r>
              <a:rPr lang="ru-RU" dirty="0" smtClean="0">
                <a:latin typeface="Times New Roman" pitchFamily="18" charset="0"/>
                <a:cs typeface="Times New Roman" pitchFamily="18" charset="0"/>
              </a:rPr>
              <a:t>7 классы -МДТ- «Ворон» Карло Гоцци; «Барышня-Крестьянка» мюзикл.</a:t>
            </a:r>
          </a:p>
          <a:p>
            <a:pPr algn="just">
              <a:buNone/>
            </a:pPr>
            <a:r>
              <a:rPr lang="ru-RU" dirty="0" smtClean="0">
                <a:latin typeface="Times New Roman" pitchFamily="18" charset="0"/>
                <a:cs typeface="Times New Roman" pitchFamily="18" charset="0"/>
              </a:rPr>
              <a:t>- 6 классы – балет «Щелкунчик»;</a:t>
            </a:r>
          </a:p>
          <a:p>
            <a:pPr algn="just">
              <a:buFont typeface="Wingdings" pitchFamily="2" charset="2"/>
              <a:buChar char="v"/>
            </a:pPr>
            <a:r>
              <a:rPr lang="ru-RU" b="1" dirty="0" smtClean="0">
                <a:latin typeface="Times New Roman" pitchFamily="18" charset="0"/>
                <a:cs typeface="Times New Roman" pitchFamily="18" charset="0"/>
              </a:rPr>
              <a:t>организация и проведение экскурсий:</a:t>
            </a:r>
          </a:p>
          <a:p>
            <a:pPr algn="just">
              <a:buNone/>
            </a:pPr>
            <a:r>
              <a:rPr lang="ru-RU" dirty="0" smtClean="0">
                <a:latin typeface="Times New Roman" pitchFamily="18" charset="0"/>
                <a:cs typeface="Times New Roman" pitchFamily="18" charset="0"/>
              </a:rPr>
              <a:t>- 9 классы – «А. С. Пушкин в Петербурге», «Крепость Ладога», «Городская библиотека» , «Оборона Ленинграда» (блокадное кольцо)</a:t>
            </a:r>
          </a:p>
          <a:p>
            <a:pPr algn="just">
              <a:buNone/>
            </a:pPr>
            <a:r>
              <a:rPr lang="ru-RU" dirty="0" smtClean="0">
                <a:latin typeface="Times New Roman" pitchFamily="18" charset="0"/>
                <a:cs typeface="Times New Roman" pitchFamily="18" charset="0"/>
              </a:rPr>
              <a:t>- 5,6 классы – «Пушкинские места Ленинградской области»,</a:t>
            </a:r>
          </a:p>
          <a:p>
            <a:pPr algn="just">
              <a:buFontTx/>
              <a:buChar char="-"/>
            </a:pPr>
            <a:r>
              <a:rPr lang="ru-RU" dirty="0" smtClean="0">
                <a:latin typeface="Times New Roman" pitchFamily="18" charset="0"/>
                <a:cs typeface="Times New Roman" pitchFamily="18" charset="0"/>
              </a:rPr>
              <a:t>10 классы – «Достоевский в Петербурге»;</a:t>
            </a:r>
          </a:p>
          <a:p>
            <a:pPr algn="just">
              <a:buFontTx/>
              <a:buChar char="-"/>
            </a:pPr>
            <a:r>
              <a:rPr lang="ru-RU" dirty="0" smtClean="0">
                <a:latin typeface="Times New Roman" pitchFamily="18" charset="0"/>
                <a:cs typeface="Times New Roman" pitchFamily="18" charset="0"/>
              </a:rPr>
              <a:t>7 классы –поездка в Невский лесопарк; Токсово. «Русский музей», «Эрмитаж»</a:t>
            </a:r>
          </a:p>
          <a:p>
            <a:pPr algn="just">
              <a:buFontTx/>
              <a:buChar char="-"/>
            </a:pPr>
            <a:r>
              <a:rPr lang="ru-RU" dirty="0" smtClean="0">
                <a:latin typeface="Times New Roman" pitchFamily="18" charset="0"/>
                <a:cs typeface="Times New Roman" pitchFamily="18" charset="0"/>
              </a:rPr>
              <a:t>8 классы автобусная экскурсия «Храмы Санкт-Петербурга», музей «Ж/Д транспорта»</a:t>
            </a:r>
          </a:p>
          <a:p>
            <a:pPr algn="just">
              <a:buFontTx/>
              <a:buChar char="-"/>
            </a:pPr>
            <a:r>
              <a:rPr lang="ru-RU" dirty="0" smtClean="0">
                <a:latin typeface="Times New Roman" pitchFamily="18" charset="0"/>
                <a:cs typeface="Times New Roman" pitchFamily="18" charset="0"/>
              </a:rPr>
              <a:t>10-11 классы   пешеходные экскурсии по литературному Петербургу.</a:t>
            </a:r>
          </a:p>
          <a:p>
            <a:pPr algn="just">
              <a:buNone/>
            </a:pPr>
            <a:r>
              <a:rPr lang="ru-RU" dirty="0" smtClean="0">
                <a:latin typeface="Times New Roman" pitchFamily="18" charset="0"/>
                <a:cs typeface="Times New Roman" pitchFamily="18" charset="0"/>
              </a:rPr>
              <a:t> </a:t>
            </a:r>
            <a:endParaRPr lang="ru-RU" dirty="0"/>
          </a:p>
        </p:txBody>
      </p:sp>
      <p:sp>
        <p:nvSpPr>
          <p:cNvPr id="4" name="TextBox 3"/>
          <p:cNvSpPr txBox="1"/>
          <p:nvPr/>
        </p:nvSpPr>
        <p:spPr>
          <a:xfrm>
            <a:off x="714348" y="285728"/>
            <a:ext cx="6906058" cy="461665"/>
          </a:xfrm>
          <a:prstGeom prst="rect">
            <a:avLst/>
          </a:prstGeom>
          <a:noFill/>
        </p:spPr>
        <p:txBody>
          <a:bodyPr wrap="none" rtlCol="0">
            <a:spAutoFit/>
          </a:bodyPr>
          <a:lstStyle/>
          <a:p>
            <a:r>
              <a:rPr lang="ru-RU" sz="2400" b="1" i="1" dirty="0" smtClean="0">
                <a:effectLst>
                  <a:outerShdw blurRad="38100" dist="38100" dir="2700000" algn="tl">
                    <a:srgbClr val="000000">
                      <a:alpha val="43137"/>
                    </a:srgbClr>
                  </a:outerShdw>
                </a:effectLst>
                <a:latin typeface="Times New Roman" pitchFamily="18" charset="0"/>
                <a:cs typeface="Times New Roman" pitchFamily="18" charset="0"/>
              </a:rPr>
              <a:t>Организация внеклассной работа  по предметам</a:t>
            </a:r>
            <a:endParaRPr lang="ru-RU" sz="2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3D1431AC-03AB-448F-836F-E7C33655EE09}" type="slidenum">
              <a:rPr lang="ru-RU" smtClean="0"/>
              <a:pPr>
                <a:defRPr/>
              </a:pPr>
              <a:t>78</a:t>
            </a:fld>
            <a:endParaRPr lang="ru-RU"/>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0"/>
            <a:ext cx="7786742" cy="2800767"/>
          </a:xfrm>
          <a:prstGeom prst="rect">
            <a:avLst/>
          </a:prstGeom>
        </p:spPr>
        <p:txBody>
          <a:bodyPr wrap="square">
            <a:spAutoFit/>
          </a:bodyPr>
          <a:lstStyle/>
          <a:p>
            <a:r>
              <a:rPr lang="ru-RU" sz="1600" dirty="0" smtClean="0">
                <a:latin typeface="Times New Roman" pitchFamily="18" charset="0"/>
                <a:cs typeface="Times New Roman" pitchFamily="18" charset="0"/>
              </a:rPr>
              <a:t>участие во Всероссийских играх:</a:t>
            </a:r>
          </a:p>
          <a:p>
            <a:pPr>
              <a:buNone/>
            </a:pPr>
            <a:r>
              <a:rPr lang="ru-RU" sz="1600" dirty="0" smtClean="0">
                <a:latin typeface="Times New Roman" pitchFamily="18" charset="0"/>
                <a:cs typeface="Times New Roman" pitchFamily="18" charset="0"/>
              </a:rPr>
              <a:t>- 2-11 классы – «Русский медвежонок»; (167 человек)</a:t>
            </a:r>
          </a:p>
          <a:p>
            <a:pPr>
              <a:buNone/>
            </a:pPr>
            <a:r>
              <a:rPr lang="ru-RU" sz="1600" dirty="0" smtClean="0">
                <a:latin typeface="Times New Roman" pitchFamily="18" charset="0"/>
                <a:cs typeface="Times New Roman" pitchFamily="18" charset="0"/>
              </a:rPr>
              <a:t>- 5-10 классы – «Кенгуру»(87 человек)</a:t>
            </a:r>
          </a:p>
          <a:p>
            <a:pPr>
              <a:buNone/>
            </a:pPr>
            <a:r>
              <a:rPr lang="ru-RU" sz="1600" dirty="0" smtClean="0">
                <a:latin typeface="Times New Roman" pitchFamily="18" charset="0"/>
                <a:cs typeface="Times New Roman" pitchFamily="18" charset="0"/>
              </a:rPr>
              <a:t>- 5-10 классы – «Ребус» (46 человек)</a:t>
            </a:r>
          </a:p>
          <a:p>
            <a:pPr>
              <a:buNone/>
            </a:pPr>
            <a:r>
              <a:rPr lang="ru-RU" sz="1600" dirty="0" smtClean="0">
                <a:latin typeface="Times New Roman" pitchFamily="18" charset="0"/>
                <a:cs typeface="Times New Roman" pitchFamily="18" charset="0"/>
              </a:rPr>
              <a:t> Литературная гостиная – 3 классы - «День победы»</a:t>
            </a:r>
          </a:p>
          <a:p>
            <a:r>
              <a:rPr lang="ru-RU" sz="1600" dirty="0" smtClean="0">
                <a:latin typeface="Times New Roman" pitchFamily="18" charset="0"/>
                <a:cs typeface="Times New Roman" pitchFamily="18" charset="0"/>
              </a:rPr>
              <a:t>в том числе «Театр одного актера» (литературные композиции):</a:t>
            </a:r>
          </a:p>
          <a:p>
            <a:r>
              <a:rPr lang="ru-RU" sz="1600" dirty="0" smtClean="0">
                <a:latin typeface="Times New Roman" pitchFamily="18" charset="0"/>
                <a:cs typeface="Times New Roman" pitchFamily="18" charset="0"/>
              </a:rPr>
              <a:t>«Слово о полку Игореве»,</a:t>
            </a:r>
          </a:p>
          <a:p>
            <a:r>
              <a:rPr lang="ru-RU" sz="1600" dirty="0" smtClean="0">
                <a:latin typeface="Times New Roman" pitchFamily="18" charset="0"/>
                <a:cs typeface="Times New Roman" pitchFamily="18" charset="0"/>
              </a:rPr>
              <a:t>«К вам А.А. Чацкий»,</a:t>
            </a:r>
          </a:p>
          <a:p>
            <a:r>
              <a:rPr lang="ru-RU" sz="1600" dirty="0" smtClean="0">
                <a:latin typeface="Times New Roman" pitchFamily="18" charset="0"/>
                <a:cs typeface="Times New Roman" pitchFamily="18" charset="0"/>
              </a:rPr>
              <a:t>«Мальчишки блокадного Ленинграда»;</a:t>
            </a:r>
          </a:p>
          <a:p>
            <a:r>
              <a:rPr lang="ru-RU" sz="1600" dirty="0" smtClean="0">
                <a:latin typeface="Times New Roman" pitchFamily="18" charset="0"/>
                <a:cs typeface="Times New Roman" pitchFamily="18" charset="0"/>
              </a:rPr>
              <a:t>«Медный всадник»;</a:t>
            </a:r>
          </a:p>
          <a:p>
            <a:r>
              <a:rPr lang="ru-RU" sz="1600" dirty="0" smtClean="0">
                <a:latin typeface="Times New Roman" pitchFamily="18" charset="0"/>
                <a:cs typeface="Times New Roman" pitchFamily="18" charset="0"/>
              </a:rPr>
              <a:t>«Есенинский день».</a:t>
            </a:r>
          </a:p>
        </p:txBody>
      </p:sp>
      <p:sp>
        <p:nvSpPr>
          <p:cNvPr id="5" name="Прямоугольник 4"/>
          <p:cNvSpPr/>
          <p:nvPr/>
        </p:nvSpPr>
        <p:spPr>
          <a:xfrm>
            <a:off x="214282" y="2857496"/>
            <a:ext cx="8786810" cy="3785652"/>
          </a:xfrm>
          <a:prstGeom prst="rect">
            <a:avLst/>
          </a:prstGeom>
        </p:spPr>
        <p:txBody>
          <a:bodyPr wrap="square">
            <a:spAutoFit/>
          </a:bodyPr>
          <a:lstStyle/>
          <a:p>
            <a:pPr algn="just">
              <a:buFont typeface="Wingdings" pitchFamily="2" charset="2"/>
              <a:buChar char="v"/>
            </a:pPr>
            <a:r>
              <a:rPr lang="ru-RU" sz="1600" dirty="0" smtClean="0">
                <a:latin typeface="Times New Roman" pitchFamily="18" charset="0"/>
                <a:cs typeface="Times New Roman" pitchFamily="18" charset="0"/>
              </a:rPr>
              <a:t>В сфере проекта «Удивительная геология» для 5-9 классов, были составлены презентации: «Рубин», «Изумруд» 9 </a:t>
            </a:r>
            <a:r>
              <a:rPr lang="ru-RU" sz="1600" dirty="0" err="1" smtClean="0">
                <a:latin typeface="Times New Roman" pitchFamily="18" charset="0"/>
                <a:cs typeface="Times New Roman" pitchFamily="18" charset="0"/>
              </a:rPr>
              <a:t>кл</a:t>
            </a:r>
            <a:r>
              <a:rPr lang="ru-RU" sz="1600" dirty="0" smtClean="0">
                <a:latin typeface="Times New Roman" pitchFamily="18" charset="0"/>
                <a:cs typeface="Times New Roman" pitchFamily="18" charset="0"/>
              </a:rPr>
              <a:t>., «Редкий камень радуга – турмалин» 5 класс,  «Геофизика» 7 </a:t>
            </a:r>
            <a:r>
              <a:rPr lang="ru-RU" sz="1600" dirty="0" err="1" smtClean="0">
                <a:latin typeface="Times New Roman" pitchFamily="18" charset="0"/>
                <a:cs typeface="Times New Roman" pitchFamily="18" charset="0"/>
              </a:rPr>
              <a:t>кл</a:t>
            </a:r>
            <a:r>
              <a:rPr lang="ru-RU" sz="1600" dirty="0" smtClean="0">
                <a:latin typeface="Times New Roman" pitchFamily="18" charset="0"/>
                <a:cs typeface="Times New Roman" pitchFamily="18" charset="0"/>
              </a:rPr>
              <a:t>., «Геологические процессы» 7 </a:t>
            </a:r>
            <a:r>
              <a:rPr lang="ru-RU" sz="1600" dirty="0" err="1" smtClean="0">
                <a:latin typeface="Times New Roman" pitchFamily="18" charset="0"/>
                <a:cs typeface="Times New Roman" pitchFamily="18" charset="0"/>
              </a:rPr>
              <a:t>кл</a:t>
            </a:r>
            <a:r>
              <a:rPr lang="ru-RU" sz="1600" dirty="0" smtClean="0">
                <a:latin typeface="Times New Roman" pitchFamily="18" charset="0"/>
                <a:cs typeface="Times New Roman" pitchFamily="18" charset="0"/>
              </a:rPr>
              <a:t>.  С презентацией «Турмалин – радуга, заключённая в камень» </a:t>
            </a:r>
            <a:r>
              <a:rPr lang="ru-RU" sz="1600" dirty="0" err="1" smtClean="0">
                <a:latin typeface="Times New Roman" pitchFamily="18" charset="0"/>
                <a:cs typeface="Times New Roman" pitchFamily="18" charset="0"/>
              </a:rPr>
              <a:t>обучащиеся</a:t>
            </a:r>
            <a:r>
              <a:rPr lang="ru-RU" sz="1600" dirty="0" smtClean="0">
                <a:latin typeface="Times New Roman" pitchFamily="18" charset="0"/>
                <a:cs typeface="Times New Roman" pitchFamily="18" charset="0"/>
              </a:rPr>
              <a:t> 5 </a:t>
            </a:r>
            <a:r>
              <a:rPr lang="ru-RU" sz="1600" dirty="0" err="1" smtClean="0">
                <a:latin typeface="Times New Roman" pitchFamily="18" charset="0"/>
                <a:cs typeface="Times New Roman" pitchFamily="18" charset="0"/>
              </a:rPr>
              <a:t>кл</a:t>
            </a:r>
            <a:r>
              <a:rPr lang="ru-RU" sz="1600" dirty="0" smtClean="0">
                <a:latin typeface="Times New Roman" pitchFamily="18" charset="0"/>
                <a:cs typeface="Times New Roman" pitchFamily="18" charset="0"/>
              </a:rPr>
              <a:t>. выступали в начальной школе. Обучающиеся делают пособия по темам : «Животный материковый мир» 7,8 классы; «Водопады» 5,7 классы.</a:t>
            </a:r>
          </a:p>
          <a:p>
            <a:pPr algn="just">
              <a:buNone/>
            </a:pPr>
            <a:endParaRPr lang="ru-RU" sz="1600" dirty="0" smtClean="0">
              <a:latin typeface="Times New Roman" pitchFamily="18" charset="0"/>
              <a:cs typeface="Times New Roman" pitchFamily="18" charset="0"/>
            </a:endParaRPr>
          </a:p>
          <a:p>
            <a:pPr algn="just">
              <a:buFont typeface="Wingdings" pitchFamily="2" charset="2"/>
              <a:buChar char="v"/>
            </a:pPr>
            <a:r>
              <a:rPr lang="ru-RU" sz="1600" dirty="0" smtClean="0">
                <a:latin typeface="Times New Roman" pitchFamily="18" charset="0"/>
                <a:cs typeface="Times New Roman" pitchFamily="18" charset="0"/>
              </a:rPr>
              <a:t>В рамках проекта по биологии: «Качество жизни», 11 класса продолжили начатую работу в 10 классе. Каждую четверть проходили заседания, встречи, обсуждения по многим вопросам здоровья человека. В этом учебном году был подробно рассмотрен вопрос </a:t>
            </a:r>
            <a:r>
              <a:rPr lang="ru-RU" sz="1600" b="1" dirty="0" smtClean="0">
                <a:latin typeface="Times New Roman" pitchFamily="18" charset="0"/>
                <a:cs typeface="Times New Roman" pitchFamily="18" charset="0"/>
              </a:rPr>
              <a:t>здорового питания. </a:t>
            </a:r>
            <a:r>
              <a:rPr lang="ru-RU" sz="1600" dirty="0" smtClean="0">
                <a:latin typeface="Times New Roman" pitchFamily="18" charset="0"/>
                <a:cs typeface="Times New Roman" pitchFamily="18" charset="0"/>
              </a:rPr>
              <a:t>Обучающие 11 класса активно и с интересом  участвовали в разговоре – обсуждали презентации. Так по итогам конференции по здоровому питанию были  просмотрены  дистанционные лекции </a:t>
            </a:r>
            <a:r>
              <a:rPr lang="ru-RU" sz="1600" dirty="0" err="1" smtClean="0">
                <a:latin typeface="Times New Roman" pitchFamily="18" charset="0"/>
                <a:cs typeface="Times New Roman" pitchFamily="18" charset="0"/>
              </a:rPr>
              <a:t>Бутаковой</a:t>
            </a:r>
            <a:r>
              <a:rPr lang="ru-RU" sz="1600" dirty="0" smtClean="0">
                <a:latin typeface="Times New Roman" pitchFamily="18" charset="0"/>
                <a:cs typeface="Times New Roman" pitchFamily="18" charset="0"/>
              </a:rPr>
              <a:t> О.А. «Опасная еда», «12 компонентов здоровья», «Пищеварение».  Все темы вызвали большой интерес и активное обсуждение. В течение учебного года для </a:t>
            </a:r>
            <a:r>
              <a:rPr lang="ru-RU" sz="1600" dirty="0" err="1" smtClean="0">
                <a:latin typeface="Times New Roman" pitchFamily="18" charset="0"/>
                <a:cs typeface="Times New Roman" pitchFamily="18" charset="0"/>
              </a:rPr>
              <a:t>обучащихся</a:t>
            </a:r>
            <a:r>
              <a:rPr lang="ru-RU" sz="1600" dirty="0" smtClean="0">
                <a:latin typeface="Times New Roman" pitchFamily="18" charset="0"/>
                <a:cs typeface="Times New Roman" pitchFamily="18" charset="0"/>
              </a:rPr>
              <a:t> был организован просмотр  и обсуждение </a:t>
            </a:r>
            <a:r>
              <a:rPr lang="en-US" sz="1600" dirty="0" smtClean="0">
                <a:latin typeface="Times New Roman" pitchFamily="18" charset="0"/>
                <a:cs typeface="Times New Roman" pitchFamily="18" charset="0"/>
              </a:rPr>
              <a:t>DVD</a:t>
            </a:r>
            <a:r>
              <a:rPr lang="ru-RU" sz="1600" dirty="0" smtClean="0">
                <a:latin typeface="Times New Roman" pitchFamily="18" charset="0"/>
                <a:cs typeface="Times New Roman" pitchFamily="18" charset="0"/>
              </a:rPr>
              <a:t> –фильмов: «Плесень», «Вода», «Химия любви», были созданы обучающие презентации по разным темам.</a:t>
            </a:r>
            <a:endParaRPr lang="ru-RU" sz="1600" dirty="0"/>
          </a:p>
        </p:txBody>
      </p:sp>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79</a:t>
            </a:fld>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71480"/>
            <a:ext cx="8229600" cy="4525963"/>
          </a:xfrm>
        </p:spPr>
        <p:txBody>
          <a:bodyPr>
            <a:normAutofit/>
          </a:bodyPr>
          <a:lstStyle/>
          <a:p>
            <a:pPr algn="just">
              <a:buNone/>
            </a:pPr>
            <a:r>
              <a:rPr lang="ru-RU" sz="1800" dirty="0" smtClean="0">
                <a:latin typeface="Times New Roman" pitchFamily="18" charset="0"/>
                <a:cs typeface="Times New Roman" pitchFamily="18" charset="0"/>
              </a:rPr>
              <a:t>Эта работа одновременно помогает своевременно решать проблемы, возникающие в процессе обучения. </a:t>
            </a:r>
          </a:p>
          <a:p>
            <a:pPr algn="just">
              <a:buNone/>
            </a:pPr>
            <a:r>
              <a:rPr lang="ru-RU" sz="1800" dirty="0" smtClean="0">
                <a:latin typeface="Times New Roman" pitchFamily="18" charset="0"/>
                <a:cs typeface="Times New Roman" pitchFamily="18" charset="0"/>
              </a:rPr>
              <a:t>2. Внутришкольный контроль, предусматривающий посещение уроков, проверку ведения документации учителями и обучающимися, создание социального портрета классов, проведение малых педагогических советов по классам или параллелям (в зависимости от поставленной задачи).</a:t>
            </a:r>
          </a:p>
          <a:p>
            <a:pPr algn="just">
              <a:buNone/>
            </a:pPr>
            <a:r>
              <a:rPr lang="ru-RU" sz="1800" dirty="0" smtClean="0">
                <a:latin typeface="Times New Roman" pitchFamily="18" charset="0"/>
                <a:cs typeface="Times New Roman" pitchFamily="18" charset="0"/>
              </a:rPr>
              <a:t>3. Проведение индивидуальных встреч с родителями по результатам административных работ, успеваемости за четверть, полугодие; проведение индивидуальных педагогических консультаций педагогов-предметников по коррекции поведения и успеваемости обучающихся. </a:t>
            </a:r>
          </a:p>
          <a:p>
            <a:pPr algn="just">
              <a:buNone/>
            </a:pPr>
            <a:r>
              <a:rPr lang="ru-RU" sz="1800" dirty="0" smtClean="0">
                <a:latin typeface="Times New Roman" pitchFamily="18" charset="0"/>
                <a:cs typeface="Times New Roman" pitchFamily="18" charset="0"/>
              </a:rPr>
              <a:t>4. Проведение в течение учебного года предметных недель, предполагающих расширение и  углубление знаний по предмету, реализацию творческого потенциала обучающихся. </a:t>
            </a:r>
          </a:p>
          <a:p>
            <a:pPr algn="just">
              <a:buNone/>
            </a:pPr>
            <a:endParaRPr lang="ru-RU" dirty="0" smtClean="0"/>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8</a:t>
            </a:fld>
            <a:endParaRPr lang="ru-RU"/>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721563"/>
          </a:xfrm>
        </p:spPr>
        <p:txBody>
          <a:bodyPr>
            <a:normAutofit fontScale="92500" lnSpcReduction="10000"/>
          </a:bodyPr>
          <a:lstStyle/>
          <a:p>
            <a:pPr algn="just">
              <a:buNone/>
            </a:pPr>
            <a:endParaRPr lang="ru-RU" sz="1800" dirty="0" smtClean="0">
              <a:latin typeface="Times New Roman" pitchFamily="18" charset="0"/>
              <a:cs typeface="Times New Roman" pitchFamily="18" charset="0"/>
            </a:endParaRPr>
          </a:p>
          <a:p>
            <a:pPr algn="just">
              <a:buFont typeface="Wingdings" pitchFamily="2" charset="2"/>
              <a:buChar char="v"/>
            </a:pPr>
            <a:r>
              <a:rPr lang="ru-RU" sz="1800" dirty="0" smtClean="0">
                <a:latin typeface="Times New Roman" pitchFamily="18" charset="0"/>
                <a:cs typeface="Times New Roman" pitchFamily="18" charset="0"/>
              </a:rPr>
              <a:t>	В первом полугодии по классам проводились различные мероприятия, посвящённые праздникам «Хэллоуин» и «Рождество». Вспоминая  историю праздника, его традиции, обучающиеся подготовили рисунки и поделки, некоторые подготовили презентации. Учителя были в традиционных шапочках в виде тыквы, а в 5 б классе праздник  «Рождество»,  г де  также шла речь  о традициях праздника, пели песни, читали рождественские стихи, смотрели мультипликационный фильм  на английском языке об истории возникновения Санта Клауса.</a:t>
            </a:r>
          </a:p>
          <a:p>
            <a:pPr algn="just">
              <a:buFont typeface="Wingdings" pitchFamily="2" charset="2"/>
              <a:buChar char="v"/>
            </a:pPr>
            <a:r>
              <a:rPr lang="ru-RU" sz="1800" dirty="0" smtClean="0">
                <a:latin typeface="Times New Roman" pitchFamily="18" charset="0"/>
                <a:cs typeface="Times New Roman" pitchFamily="18" charset="0"/>
              </a:rPr>
              <a:t> Для всех классов были подготовлены рождественские стихи и песни, которые учащиеся охотно исполняли независимо от  возраста.</a:t>
            </a:r>
          </a:p>
          <a:p>
            <a:pPr algn="just">
              <a:buFont typeface="Wingdings" pitchFamily="2" charset="2"/>
              <a:buChar char="v"/>
            </a:pPr>
            <a:r>
              <a:rPr lang="ru-RU" sz="1800" dirty="0" smtClean="0">
                <a:latin typeface="Times New Roman" pitchFamily="18" charset="0"/>
                <a:cs typeface="Times New Roman" pitchFamily="18" charset="0"/>
              </a:rPr>
              <a:t>Также были выставки рисунков и творческих работ, и  ставших  уже традицией просмотр фильмов на английском языке по теме.</a:t>
            </a:r>
          </a:p>
          <a:p>
            <a:pPr algn="just">
              <a:buFont typeface="Wingdings" pitchFamily="2" charset="2"/>
              <a:buChar char="v"/>
            </a:pPr>
            <a:r>
              <a:rPr lang="ru-RU" sz="1800" dirty="0" smtClean="0">
                <a:latin typeface="Times New Roman" pitchFamily="18" charset="0"/>
                <a:cs typeface="Times New Roman" pitchFamily="18" charset="0"/>
              </a:rPr>
              <a:t>Во втором полугодии, проводились мероприятия, посвящённые  празднику «День Святого Валентина» Эти мероприятия включали в себя представление истории происхождения праздника, конкурс на лучшую </a:t>
            </a:r>
            <a:r>
              <a:rPr lang="ru-RU" sz="1800" dirty="0" err="1" smtClean="0">
                <a:latin typeface="Times New Roman" pitchFamily="18" charset="0"/>
                <a:cs typeface="Times New Roman" pitchFamily="18" charset="0"/>
              </a:rPr>
              <a:t>Валентинку</a:t>
            </a:r>
            <a:r>
              <a:rPr lang="ru-RU" sz="1800" dirty="0" smtClean="0">
                <a:latin typeface="Times New Roman" pitchFamily="18" charset="0"/>
                <a:cs typeface="Times New Roman" pitchFamily="18" charset="0"/>
              </a:rPr>
              <a:t>, подписанную на английском языке, а так же  изучение традиций и обычаев, связанных с данным праздником.</a:t>
            </a:r>
          </a:p>
          <a:p>
            <a:pPr algn="just">
              <a:buFont typeface="Wingdings" pitchFamily="2" charset="2"/>
              <a:buChar char="v"/>
            </a:pPr>
            <a:r>
              <a:rPr lang="ru-RU" sz="1800" dirty="0" smtClean="0">
                <a:latin typeface="Times New Roman" pitchFamily="18" charset="0"/>
                <a:cs typeface="Times New Roman" pitchFamily="18" charset="0"/>
              </a:rPr>
              <a:t>В этом году  учащиеся 10  класса провели интерактивную экскурсию по достопримечательностям Лондона. Экскурсия получилась очень увлекательной.</a:t>
            </a:r>
          </a:p>
          <a:p>
            <a:pPr algn="just">
              <a:buFont typeface="Wingdings" pitchFamily="2" charset="2"/>
              <a:buChar char="v"/>
            </a:pPr>
            <a:r>
              <a:rPr lang="ru-RU" sz="1800" dirty="0" smtClean="0">
                <a:latin typeface="Times New Roman" pitchFamily="18" charset="0"/>
                <a:cs typeface="Times New Roman" pitchFamily="18" charset="0"/>
              </a:rPr>
              <a:t>Обучающиеся 11 «А» класс представили  презентации на английском языке по загадочным местам России.</a:t>
            </a:r>
          </a:p>
          <a:p>
            <a:pPr>
              <a:buNone/>
            </a:pPr>
            <a:endParaRPr lang="ru-RU" dirty="0"/>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80</a:t>
            </a:fld>
            <a:endParaRPr lang="ru-RU"/>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642918"/>
            <a:ext cx="8229600" cy="4525963"/>
          </a:xfrm>
        </p:spPr>
        <p:txBody>
          <a:bodyPr>
            <a:normAutofit/>
          </a:bodyPr>
          <a:lstStyle/>
          <a:p>
            <a:pPr algn="just">
              <a:buFont typeface="Wingdings" pitchFamily="2" charset="2"/>
              <a:buChar char="v"/>
            </a:pPr>
            <a:r>
              <a:rPr lang="ru-RU" sz="1800" dirty="0" smtClean="0">
                <a:latin typeface="Times New Roman" pitchFamily="18" charset="0"/>
                <a:cs typeface="Times New Roman" pitchFamily="18" charset="0"/>
              </a:rPr>
              <a:t>В течение года проводились конкурсы тематических газет по предметам (математика, англ. язык,  биология, география, физика, история, литература).</a:t>
            </a:r>
          </a:p>
          <a:p>
            <a:pPr algn="just">
              <a:buFont typeface="Wingdings" pitchFamily="2" charset="2"/>
              <a:buChar char="v"/>
            </a:pPr>
            <a:r>
              <a:rPr lang="ru-RU" sz="1800" dirty="0" smtClean="0">
                <a:latin typeface="Times New Roman" pitchFamily="18" charset="0"/>
                <a:cs typeface="Times New Roman" pitchFamily="18" charset="0"/>
              </a:rPr>
              <a:t>	Для обучающихся 5-6 классов учителя математики совместно с </a:t>
            </a:r>
            <a:r>
              <a:rPr lang="ru-RU" sz="1800" dirty="0" err="1" smtClean="0">
                <a:latin typeface="Times New Roman" pitchFamily="18" charset="0"/>
                <a:cs typeface="Times New Roman" pitchFamily="18" charset="0"/>
              </a:rPr>
              <a:t>обучащиеся</a:t>
            </a:r>
            <a:r>
              <a:rPr lang="ru-RU" sz="1800" dirty="0" smtClean="0">
                <a:latin typeface="Times New Roman" pitchFamily="18" charset="0"/>
                <a:cs typeface="Times New Roman" pitchFamily="18" charset="0"/>
              </a:rPr>
              <a:t> 10 а класса подготовили и провели математическое соревнование «Игра по станциям». Игра вызвала у пятиклассников и шестиклассников большой интерес. Победили команды 5 «А» и 6 «Б» классов.</a:t>
            </a:r>
          </a:p>
          <a:p>
            <a:pPr algn="just">
              <a:buFont typeface="Wingdings" pitchFamily="2" charset="2"/>
              <a:buChar char="v"/>
            </a:pPr>
            <a:r>
              <a:rPr lang="ru-RU" sz="1800" dirty="0" smtClean="0">
                <a:latin typeface="Times New Roman" pitchFamily="18" charset="0"/>
                <a:cs typeface="Times New Roman" pitchFamily="18" charset="0"/>
              </a:rPr>
              <a:t>  Обучающиеся 11 «А» класса помогали подготовить и провести соревнование «Математические тяжеловесы» для учащихся 8-х классов. Ребята с большим азартом боролись за то, чтобы справиться с более трудными заданиями, взять «большой вес» и победить. (Победила команда 8 «А» класса)</a:t>
            </a:r>
          </a:p>
          <a:p>
            <a:pPr algn="just">
              <a:buFont typeface="Wingdings" pitchFamily="2" charset="2"/>
              <a:buChar char="v"/>
            </a:pPr>
            <a:r>
              <a:rPr lang="ru-RU" sz="1800" dirty="0" smtClean="0">
                <a:latin typeface="Times New Roman" pitchFamily="18" charset="0"/>
                <a:cs typeface="Times New Roman" pitchFamily="18" charset="0"/>
              </a:rPr>
              <a:t>	Обучающиеся 10-х классов помогали подготовить и провести соревнование, посвященное Дню космонавтики между параллелями 6-7 классов.</a:t>
            </a:r>
          </a:p>
          <a:p>
            <a:pPr algn="just">
              <a:buFont typeface="Wingdings" pitchFamily="2" charset="2"/>
              <a:buChar char="v"/>
            </a:pPr>
            <a:r>
              <a:rPr lang="ru-RU" sz="1800" dirty="0" smtClean="0">
                <a:latin typeface="Times New Roman" pitchFamily="18" charset="0"/>
                <a:cs typeface="Times New Roman" pitchFamily="18" charset="0"/>
              </a:rPr>
              <a:t> Обучающиеся  9-х классов встретились на «Математическом </a:t>
            </a:r>
            <a:r>
              <a:rPr lang="ru-RU" sz="1800" dirty="0" err="1" smtClean="0">
                <a:latin typeface="Times New Roman" pitchFamily="18" charset="0"/>
                <a:cs typeface="Times New Roman" pitchFamily="18" charset="0"/>
              </a:rPr>
              <a:t>брейн-ринге</a:t>
            </a:r>
            <a:r>
              <a:rPr lang="ru-RU" sz="1800" dirty="0" smtClean="0">
                <a:latin typeface="Times New Roman" pitchFamily="18" charset="0"/>
                <a:cs typeface="Times New Roman" pitchFamily="18" charset="0"/>
              </a:rPr>
              <a:t>». Одержала команда 9 «Б» класса.</a:t>
            </a:r>
            <a:endParaRPr lang="ru-RU" sz="18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81</a:t>
            </a:fld>
            <a:endParaRPr lang="ru-RU"/>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714356"/>
            <a:ext cx="8001000" cy="4267200"/>
          </a:xfrm>
        </p:spPr>
        <p:txBody>
          <a:bodyPr>
            <a:normAutofit/>
          </a:bodyPr>
          <a:lstStyle/>
          <a:p>
            <a:pPr algn="just">
              <a:buFont typeface="Wingdings" pitchFamily="2" charset="2"/>
              <a:buChar char="v"/>
            </a:pPr>
            <a:r>
              <a:rPr lang="ru-RU" sz="1800" dirty="0" smtClean="0">
                <a:latin typeface="Times New Roman" pitchFamily="18" charset="0"/>
                <a:cs typeface="Times New Roman" pitchFamily="18" charset="0"/>
              </a:rPr>
              <a:t>Обучающиеся начальной школы много путешествовали по Санкт-Петербургу, посещали исторические и литературные места, совершали экскурсии в природу, во время которых проводили наблюдения за сезонными изменениями природы. Интересно прошли праздники «Прощание с Букварем» (1 класс);  «В гостях у сказки» (4 класс), «Масленица» (4 класс), «До свидания, начальная школа» (4 класс), проект «Петропавловская крепость для начальной школы» (4 класс). Активно занимались в Детском Школьном Центре «Эрудит»  по на правлениям:  окружающий мир «Этот удивительный мир природы», по истории города  </a:t>
            </a:r>
            <a:r>
              <a:rPr lang="ru-RU" sz="1800" dirty="0" err="1" smtClean="0">
                <a:latin typeface="Times New Roman" pitchFamily="18" charset="0"/>
                <a:cs typeface="Times New Roman" pitchFamily="18" charset="0"/>
              </a:rPr>
              <a:t>С-Пб</a:t>
            </a:r>
            <a:r>
              <a:rPr lang="ru-RU" sz="1800" dirty="0" smtClean="0">
                <a:latin typeface="Times New Roman" pitchFamily="18" charset="0"/>
                <a:cs typeface="Times New Roman" pitchFamily="18" charset="0"/>
              </a:rPr>
              <a:t>: «Красуйся, град Петров!», по этикету «Добро пожаловать в мир этикета», по литературному чтению: «Мудрость в книге живёт»</a:t>
            </a:r>
          </a:p>
          <a:p>
            <a:pPr algn="just">
              <a:buNone/>
            </a:pPr>
            <a:endParaRPr lang="ru-RU" sz="1800" dirty="0" smtClean="0">
              <a:latin typeface="Times New Roman" pitchFamily="18" charset="0"/>
              <a:cs typeface="Times New Roman" pitchFamily="18" charset="0"/>
            </a:endParaRPr>
          </a:p>
          <a:p>
            <a:pPr>
              <a:buNone/>
            </a:pPr>
            <a:endParaRPr lang="ru-RU" sz="1600" dirty="0" smtClean="0"/>
          </a:p>
          <a:p>
            <a:pPr>
              <a:buNone/>
            </a:pPr>
            <a:endParaRPr lang="ru-RU" dirty="0"/>
          </a:p>
        </p:txBody>
      </p:sp>
      <p:pic>
        <p:nvPicPr>
          <p:cNvPr id="4" name="Picture 5" descr="x_606dd729"/>
          <p:cNvPicPr>
            <a:picLocks noChangeAspect="1" noChangeArrowheads="1"/>
          </p:cNvPicPr>
          <p:nvPr/>
        </p:nvPicPr>
        <p:blipFill>
          <a:blip r:embed="rId2" cstate="email"/>
          <a:srcRect/>
          <a:stretch>
            <a:fillRect/>
          </a:stretch>
        </p:blipFill>
        <p:spPr bwMode="auto">
          <a:xfrm>
            <a:off x="4572000" y="3645024"/>
            <a:ext cx="3995738" cy="2997200"/>
          </a:xfrm>
          <a:prstGeom prst="rect">
            <a:avLst/>
          </a:prstGeom>
          <a:ln>
            <a:noFill/>
          </a:ln>
          <a:effectLst>
            <a:softEdge rad="317500"/>
          </a:effectLst>
        </p:spPr>
      </p:pic>
      <p:pic>
        <p:nvPicPr>
          <p:cNvPr id="5" name="Picture 4" descr="C:\Users\Paul\Desktop\хомяпринцесса\DSC00973.JPG"/>
          <p:cNvPicPr>
            <a:picLocks noChangeAspect="1" noChangeArrowheads="1"/>
          </p:cNvPicPr>
          <p:nvPr/>
        </p:nvPicPr>
        <p:blipFill>
          <a:blip r:embed="rId3" cstate="email"/>
          <a:srcRect/>
          <a:stretch>
            <a:fillRect/>
          </a:stretch>
        </p:blipFill>
        <p:spPr bwMode="auto">
          <a:xfrm rot="21358627">
            <a:off x="554584" y="3851626"/>
            <a:ext cx="3929058" cy="2619372"/>
          </a:xfrm>
          <a:prstGeom prst="rect">
            <a:avLst/>
          </a:prstGeom>
          <a:ln>
            <a:noFill/>
          </a:ln>
          <a:effectLst>
            <a:softEdge rad="317500"/>
          </a:effectLst>
        </p:spPr>
      </p:pic>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82</a:t>
            </a:fld>
            <a:endParaRPr 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57166"/>
            <a:ext cx="5357850" cy="5929354"/>
          </a:xfrm>
        </p:spPr>
        <p:txBody>
          <a:bodyPr>
            <a:normAutofit/>
          </a:bodyPr>
          <a:lstStyle/>
          <a:p>
            <a:pPr algn="just">
              <a:buFont typeface="Wingdings" pitchFamily="2" charset="2"/>
              <a:buChar char="v"/>
            </a:pPr>
            <a:r>
              <a:rPr lang="ru-RU" sz="1800" dirty="0" smtClean="0">
                <a:latin typeface="Times New Roman" pitchFamily="18" charset="0"/>
                <a:cs typeface="Times New Roman" pitchFamily="18" charset="0"/>
              </a:rPr>
              <a:t>В течение года была продолжена работа по развитию деятельности школьного издания «Рупор», отличительной особенностью которого является то, что оно существует в электронном формате в социальной сети «</a:t>
            </a:r>
            <a:r>
              <a:rPr lang="ru-RU" sz="1800" dirty="0" err="1" smtClean="0">
                <a:latin typeface="Times New Roman" pitchFamily="18" charset="0"/>
                <a:cs typeface="Times New Roman" pitchFamily="18" charset="0"/>
              </a:rPr>
              <a:t>Вконтакте</a:t>
            </a:r>
            <a:r>
              <a:rPr lang="ru-RU" sz="1800" dirty="0" smtClean="0">
                <a:latin typeface="Times New Roman" pitchFamily="18" charset="0"/>
                <a:cs typeface="Times New Roman" pitchFamily="18" charset="0"/>
              </a:rPr>
              <a:t>», таким образом, имеет более широкую аудиторию, чем обычная школьная газета. </a:t>
            </a:r>
          </a:p>
          <a:p>
            <a:pPr algn="just">
              <a:buFont typeface="Wingdings" pitchFamily="2" charset="2"/>
              <a:buChar char="v"/>
            </a:pPr>
            <a:r>
              <a:rPr lang="ru-RU" sz="1800" dirty="0" smtClean="0">
                <a:latin typeface="Times New Roman" pitchFamily="18" charset="0"/>
                <a:cs typeface="Times New Roman" pitchFamily="18" charset="0"/>
              </a:rPr>
              <a:t>В издании «Рупор» освещаются события школьной жизни, деятельность органов самоуправления а также темы, которые интересуют школьников, их родителей и учителей.   </a:t>
            </a:r>
          </a:p>
          <a:p>
            <a:pPr algn="just">
              <a:buFont typeface="Wingdings" pitchFamily="2" charset="2"/>
              <a:buChar char="v"/>
            </a:pPr>
            <a:r>
              <a:rPr lang="ru-RU" sz="1800" dirty="0" smtClean="0">
                <a:latin typeface="Times New Roman" pitchFamily="18" charset="0"/>
                <a:cs typeface="Times New Roman" pitchFamily="18" charset="0"/>
              </a:rPr>
              <a:t>Издание находит большой отклик среди </a:t>
            </a:r>
            <a:r>
              <a:rPr lang="ru-RU" sz="1800" dirty="0" err="1" smtClean="0">
                <a:latin typeface="Times New Roman" pitchFamily="18" charset="0"/>
                <a:cs typeface="Times New Roman" pitchFamily="18" charset="0"/>
              </a:rPr>
              <a:t>интернет-общественности</a:t>
            </a:r>
            <a:r>
              <a:rPr lang="ru-RU" sz="1800" dirty="0" smtClean="0">
                <a:latin typeface="Times New Roman" pitchFamily="18" charset="0"/>
                <a:cs typeface="Times New Roman" pitchFamily="18" charset="0"/>
              </a:rPr>
              <a:t>. На сегодняшний день количество постоянных подписчиков составляет 109 человек, статистика просмотров показывает, что статьями интересуются жители не только Санкт-Петербурга, но и других городов России и зарубежья.</a:t>
            </a:r>
          </a:p>
          <a:p>
            <a:endParaRPr lang="ru-RU" dirty="0">
              <a:latin typeface="Times New Roman" pitchFamily="18" charset="0"/>
              <a:cs typeface="Times New Roman" pitchFamily="18" charset="0"/>
            </a:endParaRPr>
          </a:p>
        </p:txBody>
      </p:sp>
      <p:pic>
        <p:nvPicPr>
          <p:cNvPr id="145410" name="Picture 2" descr="http://cs4441.vk.me/g30595925/a_a77ed54a.jpg"/>
          <p:cNvPicPr>
            <a:picLocks noChangeAspect="1" noChangeArrowheads="1"/>
          </p:cNvPicPr>
          <p:nvPr/>
        </p:nvPicPr>
        <p:blipFill>
          <a:blip r:embed="rId2" cstate="email"/>
          <a:srcRect/>
          <a:stretch>
            <a:fillRect/>
          </a:stretch>
        </p:blipFill>
        <p:spPr bwMode="auto">
          <a:xfrm>
            <a:off x="6143636" y="142852"/>
            <a:ext cx="2143116" cy="2143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83</a:t>
            </a:fld>
            <a:endParaRPr lang="ru-RU"/>
          </a:p>
        </p:txBody>
      </p:sp>
      <p:pic>
        <p:nvPicPr>
          <p:cNvPr id="5" name="Picture 4"/>
          <p:cNvPicPr>
            <a:picLocks noChangeAspect="1" noChangeArrowheads="1"/>
          </p:cNvPicPr>
          <p:nvPr/>
        </p:nvPicPr>
        <p:blipFill>
          <a:blip r:embed="rId3" cstate="email"/>
          <a:srcRect/>
          <a:stretch>
            <a:fillRect/>
          </a:stretch>
        </p:blipFill>
        <p:spPr bwMode="auto">
          <a:xfrm>
            <a:off x="5780016" y="2428868"/>
            <a:ext cx="3078264"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i="1" dirty="0" smtClean="0">
                <a:latin typeface="Times New Roman" pitchFamily="18" charset="0"/>
                <a:cs typeface="Times New Roman" pitchFamily="18" charset="0"/>
              </a:rPr>
              <a:t>Достижения работников образовательного учреждения </a:t>
            </a:r>
            <a:endParaRPr lang="ru-RU" sz="2400" i="1" dirty="0">
              <a:latin typeface="Times New Roman" pitchFamily="18" charset="0"/>
              <a:cs typeface="Times New Roman" pitchFamily="18" charset="0"/>
            </a:endParaRPr>
          </a:p>
        </p:txBody>
      </p:sp>
      <p:graphicFrame>
        <p:nvGraphicFramePr>
          <p:cNvPr id="6" name="Таблица 5"/>
          <p:cNvGraphicFramePr>
            <a:graphicFrameLocks noGrp="1"/>
          </p:cNvGraphicFramePr>
          <p:nvPr>
            <p:ph type="tbl" idx="1"/>
          </p:nvPr>
        </p:nvGraphicFramePr>
        <p:xfrm>
          <a:off x="500036" y="1500176"/>
          <a:ext cx="8143929" cy="4857781"/>
        </p:xfrm>
        <a:graphic>
          <a:graphicData uri="http://schemas.openxmlformats.org/drawingml/2006/table">
            <a:tbl>
              <a:tblPr/>
              <a:tblGrid>
                <a:gridCol w="501831"/>
                <a:gridCol w="2588393"/>
                <a:gridCol w="1101388"/>
                <a:gridCol w="2290992"/>
                <a:gridCol w="1661325"/>
              </a:tblGrid>
              <a:tr h="359836">
                <a:tc>
                  <a:txBody>
                    <a:bodyPr/>
                    <a:lstStyle/>
                    <a:p>
                      <a:pPr algn="ctr">
                        <a:lnSpc>
                          <a:spcPct val="115000"/>
                        </a:lnSpc>
                        <a:spcAft>
                          <a:spcPts val="0"/>
                        </a:spcAft>
                      </a:pPr>
                      <a:r>
                        <a:rPr lang="ru-RU" sz="900" dirty="0">
                          <a:latin typeface="Times New Roman"/>
                          <a:ea typeface="Times New Roman"/>
                          <a:cs typeface="Times New Roman"/>
                        </a:rPr>
                        <a:t>№ </a:t>
                      </a:r>
                      <a:r>
                        <a:rPr lang="ru-RU" sz="900" dirty="0" err="1">
                          <a:latin typeface="Times New Roman"/>
                          <a:ea typeface="Times New Roman"/>
                          <a:cs typeface="Times New Roman"/>
                        </a:rPr>
                        <a:t>п\п</a:t>
                      </a:r>
                      <a:endParaRPr lang="ru-RU" sz="800" dirty="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Наименование мероприятия, конкурса, проекта</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Уровень </a:t>
                      </a:r>
                      <a:endParaRPr lang="ru-RU" sz="800">
                        <a:latin typeface="Calibri"/>
                        <a:ea typeface="Times New Roman"/>
                        <a:cs typeface="Times New Roman"/>
                      </a:endParaRPr>
                    </a:p>
                    <a:p>
                      <a:pPr algn="ctr">
                        <a:lnSpc>
                          <a:spcPct val="115000"/>
                        </a:lnSpc>
                        <a:spcAft>
                          <a:spcPts val="0"/>
                        </a:spcAft>
                      </a:pPr>
                      <a:r>
                        <a:rPr lang="ru-RU" sz="900">
                          <a:latin typeface="Times New Roman"/>
                          <a:ea typeface="Times New Roman"/>
                          <a:cs typeface="Times New Roman"/>
                        </a:rPr>
                        <a:t>проведения</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Участники конкурса</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 Результаты участия в конкурсе</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3">
                <a:tc>
                  <a:txBody>
                    <a:bodyPr/>
                    <a:lstStyle/>
                    <a:p>
                      <a:pPr algn="ctr">
                        <a:lnSpc>
                          <a:spcPct val="115000"/>
                        </a:lnSpc>
                        <a:spcAft>
                          <a:spcPts val="0"/>
                        </a:spcAft>
                      </a:pPr>
                      <a:r>
                        <a:rPr lang="ru-RU" sz="900">
                          <a:latin typeface="Times New Roman"/>
                          <a:ea typeface="Times New Roman"/>
                          <a:cs typeface="Times New Roman"/>
                        </a:rPr>
                        <a:t>1.</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Почетное звание «Почетный работник</a:t>
                      </a:r>
                      <a:endParaRPr lang="ru-RU" sz="800">
                        <a:latin typeface="Calibri"/>
                        <a:ea typeface="Times New Roman"/>
                        <a:cs typeface="Times New Roman"/>
                      </a:endParaRPr>
                    </a:p>
                    <a:p>
                      <a:pPr algn="ctr">
                        <a:lnSpc>
                          <a:spcPct val="115000"/>
                        </a:lnSpc>
                        <a:spcAft>
                          <a:spcPts val="0"/>
                        </a:spcAft>
                      </a:pPr>
                      <a:r>
                        <a:rPr lang="ru-RU" sz="900">
                          <a:latin typeface="Times New Roman"/>
                          <a:ea typeface="Times New Roman"/>
                          <a:cs typeface="Times New Roman"/>
                        </a:rPr>
                        <a:t>общего образования Российский</a:t>
                      </a:r>
                      <a:endParaRPr lang="ru-RU" sz="800">
                        <a:latin typeface="Calibri"/>
                        <a:ea typeface="Times New Roman"/>
                        <a:cs typeface="Times New Roman"/>
                      </a:endParaRPr>
                    </a:p>
                    <a:p>
                      <a:pPr algn="ctr">
                        <a:lnSpc>
                          <a:spcPct val="115000"/>
                        </a:lnSpc>
                        <a:spcAft>
                          <a:spcPts val="0"/>
                        </a:spcAft>
                      </a:pPr>
                      <a:r>
                        <a:rPr lang="ru-RU" sz="900">
                          <a:latin typeface="Times New Roman"/>
                          <a:ea typeface="Times New Roman"/>
                          <a:cs typeface="Times New Roman"/>
                        </a:rPr>
                        <a:t>Федерации»</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Всероссийский</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Соколова Светлана Юрьевна, учитель начальных классов</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Нагрудный знак с удостоверением</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3">
                <a:tc>
                  <a:txBody>
                    <a:bodyPr/>
                    <a:lstStyle/>
                    <a:p>
                      <a:pPr algn="ctr">
                        <a:lnSpc>
                          <a:spcPct val="115000"/>
                        </a:lnSpc>
                        <a:spcAft>
                          <a:spcPts val="0"/>
                        </a:spcAft>
                      </a:pPr>
                      <a:r>
                        <a:rPr lang="ru-RU" sz="900">
                          <a:latin typeface="Times New Roman"/>
                          <a:ea typeface="Times New Roman"/>
                          <a:cs typeface="Times New Roman"/>
                        </a:rPr>
                        <a:t>2.</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latin typeface="Times New Roman"/>
                          <a:ea typeface="Times New Roman"/>
                          <a:cs typeface="Times New Roman"/>
                        </a:rPr>
                        <a:t>Почетное звание «Почетный работник</a:t>
                      </a:r>
                      <a:endParaRPr lang="ru-RU" sz="800" dirty="0">
                        <a:latin typeface="Calibri"/>
                        <a:ea typeface="Times New Roman"/>
                        <a:cs typeface="Times New Roman"/>
                      </a:endParaRPr>
                    </a:p>
                    <a:p>
                      <a:pPr algn="ctr">
                        <a:lnSpc>
                          <a:spcPct val="115000"/>
                        </a:lnSpc>
                        <a:spcAft>
                          <a:spcPts val="0"/>
                        </a:spcAft>
                      </a:pPr>
                      <a:r>
                        <a:rPr lang="ru-RU" sz="900" dirty="0">
                          <a:latin typeface="Times New Roman"/>
                          <a:ea typeface="Times New Roman"/>
                          <a:cs typeface="Times New Roman"/>
                        </a:rPr>
                        <a:t>общего образования Российский</a:t>
                      </a:r>
                      <a:endParaRPr lang="ru-RU" sz="800" dirty="0">
                        <a:latin typeface="Calibri"/>
                        <a:ea typeface="Times New Roman"/>
                        <a:cs typeface="Times New Roman"/>
                      </a:endParaRPr>
                    </a:p>
                    <a:p>
                      <a:pPr algn="ctr">
                        <a:lnSpc>
                          <a:spcPct val="115000"/>
                        </a:lnSpc>
                        <a:spcAft>
                          <a:spcPts val="0"/>
                        </a:spcAft>
                      </a:pPr>
                      <a:r>
                        <a:rPr lang="ru-RU" sz="900" dirty="0">
                          <a:latin typeface="Times New Roman"/>
                          <a:ea typeface="Times New Roman"/>
                          <a:cs typeface="Times New Roman"/>
                        </a:rPr>
                        <a:t>Федерации»</a:t>
                      </a:r>
                      <a:endParaRPr lang="ru-RU" sz="800" dirty="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Всероссийский</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Левитская Татьяна Владимировна, учитель математики</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Нагрудный знак с удостоверением</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836">
                <a:tc>
                  <a:txBody>
                    <a:bodyPr/>
                    <a:lstStyle/>
                    <a:p>
                      <a:pPr algn="ctr">
                        <a:lnSpc>
                          <a:spcPct val="115000"/>
                        </a:lnSpc>
                        <a:spcAft>
                          <a:spcPts val="0"/>
                        </a:spcAft>
                      </a:pPr>
                      <a:r>
                        <a:rPr lang="ru-RU" sz="900">
                          <a:latin typeface="Times New Roman"/>
                          <a:ea typeface="Times New Roman"/>
                          <a:cs typeface="Times New Roman"/>
                        </a:rPr>
                        <a:t>3.</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Почетная грамота</a:t>
                      </a:r>
                      <a:endParaRPr lang="ru-RU" sz="800">
                        <a:latin typeface="Calibri"/>
                        <a:ea typeface="Times New Roman"/>
                        <a:cs typeface="Times New Roman"/>
                      </a:endParaRPr>
                    </a:p>
                    <a:p>
                      <a:pPr algn="ctr">
                        <a:lnSpc>
                          <a:spcPct val="115000"/>
                        </a:lnSpc>
                        <a:spcAft>
                          <a:spcPts val="0"/>
                        </a:spcAft>
                      </a:pPr>
                      <a:r>
                        <a:rPr lang="ru-RU" sz="900">
                          <a:latin typeface="Times New Roman"/>
                          <a:ea typeface="Times New Roman"/>
                          <a:cs typeface="Times New Roman"/>
                        </a:rPr>
                        <a:t>Министерства образования и науки РФ</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Всероссийский</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Синицына Наталия Михайловна, учитель физической культуры</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Почетная грамота МО и науки РФ</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671">
                <a:tc>
                  <a:txBody>
                    <a:bodyPr/>
                    <a:lstStyle/>
                    <a:p>
                      <a:pPr algn="ctr">
                        <a:lnSpc>
                          <a:spcPct val="115000"/>
                        </a:lnSpc>
                        <a:spcAft>
                          <a:spcPts val="0"/>
                        </a:spcAft>
                      </a:pPr>
                      <a:r>
                        <a:rPr lang="ru-RU" sz="900">
                          <a:latin typeface="Times New Roman"/>
                          <a:ea typeface="Times New Roman"/>
                          <a:cs typeface="Times New Roman"/>
                        </a:rPr>
                        <a:t>4.</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Заседание студенческого научного общества факультета «Институт детства» РГПУ</a:t>
                      </a:r>
                      <a:endParaRPr lang="ru-RU" sz="800">
                        <a:latin typeface="Calibri"/>
                        <a:ea typeface="Times New Roman"/>
                        <a:cs typeface="Times New Roman"/>
                      </a:endParaRPr>
                    </a:p>
                    <a:p>
                      <a:pPr algn="ctr">
                        <a:lnSpc>
                          <a:spcPct val="115000"/>
                        </a:lnSpc>
                        <a:spcAft>
                          <a:spcPts val="0"/>
                        </a:spcAft>
                      </a:pPr>
                      <a:r>
                        <a:rPr lang="ru-RU" sz="900">
                          <a:latin typeface="Times New Roman"/>
                          <a:ea typeface="Times New Roman"/>
                          <a:cs typeface="Times New Roman"/>
                        </a:rPr>
                        <a:t> им. А.И.Герцена</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Городской</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a:latin typeface="Times New Roman"/>
                          <a:ea typeface="Times New Roman"/>
                          <a:cs typeface="Times New Roman"/>
                        </a:rPr>
                        <a:t>Шумилова Ольга Александровна, учитель начальных классов</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Почетная грамота студенческого научного общества за лучший доклад на заседании акции СНО. </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753">
                <a:tc>
                  <a:txBody>
                    <a:bodyPr/>
                    <a:lstStyle/>
                    <a:p>
                      <a:pPr algn="ctr">
                        <a:lnSpc>
                          <a:spcPct val="115000"/>
                        </a:lnSpc>
                        <a:spcAft>
                          <a:spcPts val="0"/>
                        </a:spcAft>
                      </a:pPr>
                      <a:r>
                        <a:rPr lang="ru-RU" sz="900">
                          <a:latin typeface="Times New Roman"/>
                          <a:ea typeface="Times New Roman"/>
                          <a:cs typeface="Times New Roman"/>
                        </a:rPr>
                        <a:t>5.</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latin typeface="Times New Roman"/>
                          <a:ea typeface="Times New Roman"/>
                          <a:cs typeface="Times New Roman"/>
                        </a:rPr>
                        <a:t>VI</a:t>
                      </a:r>
                      <a:r>
                        <a:rPr lang="ru-RU" sz="900">
                          <a:latin typeface="Times New Roman"/>
                          <a:ea typeface="Times New Roman"/>
                          <a:cs typeface="Times New Roman"/>
                        </a:rPr>
                        <a:t> Международный Фестиваль детского литературного творчества</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Международный</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Клюкина Надежда Анатольевна, учитель русского языка и литературы</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Благодарственное письмо генерального директора фестиваля</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9671">
                <a:tc>
                  <a:txBody>
                    <a:bodyPr/>
                    <a:lstStyle/>
                    <a:p>
                      <a:pPr algn="ctr">
                        <a:lnSpc>
                          <a:spcPct val="115000"/>
                        </a:lnSpc>
                        <a:spcAft>
                          <a:spcPts val="0"/>
                        </a:spcAft>
                      </a:pPr>
                      <a:r>
                        <a:rPr lang="ru-RU" sz="900">
                          <a:latin typeface="Times New Roman"/>
                          <a:ea typeface="Times New Roman"/>
                          <a:cs typeface="Times New Roman"/>
                        </a:rPr>
                        <a:t>6.</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Международный конкурс юных чтецов «Живая классика»</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Международный</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Клюкина Надежда Анатольевна, учитель русского языка и литературы</a:t>
                      </a:r>
                      <a:endParaRPr lang="ru-RU" sz="800">
                        <a:latin typeface="Calibri"/>
                        <a:ea typeface="Times New Roman"/>
                        <a:cs typeface="Times New Roman"/>
                      </a:endParaRPr>
                    </a:p>
                    <a:p>
                      <a:pPr algn="ctr">
                        <a:lnSpc>
                          <a:spcPct val="115000"/>
                        </a:lnSpc>
                        <a:spcAft>
                          <a:spcPts val="0"/>
                        </a:spcAft>
                      </a:pPr>
                      <a:r>
                        <a:rPr lang="ru-RU" sz="900">
                          <a:latin typeface="Times New Roman"/>
                          <a:ea typeface="Times New Roman"/>
                          <a:cs typeface="Times New Roman"/>
                        </a:rPr>
                        <a:t>Цехановская Яна Борисовна, заведующий библиотекой</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latin typeface="Times New Roman"/>
                          <a:ea typeface="Times New Roman"/>
                          <a:cs typeface="Times New Roman"/>
                        </a:rPr>
                        <a:t>Грамота от оргкомитета</a:t>
                      </a:r>
                      <a:endParaRPr lang="ru-RU" sz="800">
                        <a:latin typeface="Calibri"/>
                        <a:ea typeface="Times New Roman"/>
                        <a:cs typeface="Times New Roman"/>
                      </a:endParaRPr>
                    </a:p>
                    <a:p>
                      <a:pPr algn="ctr">
                        <a:lnSpc>
                          <a:spcPct val="115000"/>
                        </a:lnSpc>
                        <a:spcAft>
                          <a:spcPts val="0"/>
                        </a:spcAft>
                      </a:pPr>
                      <a:r>
                        <a:rPr lang="ru-RU" sz="900">
                          <a:latin typeface="Times New Roman"/>
                          <a:ea typeface="Times New Roman"/>
                          <a:cs typeface="Times New Roman"/>
                        </a:rPr>
                        <a:t>Грамота от оргкомитета</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8">
                <a:tc>
                  <a:txBody>
                    <a:bodyPr/>
                    <a:lstStyle/>
                    <a:p>
                      <a:pPr algn="ctr">
                        <a:lnSpc>
                          <a:spcPct val="115000"/>
                        </a:lnSpc>
                        <a:spcAft>
                          <a:spcPts val="0"/>
                        </a:spcAft>
                      </a:pPr>
                      <a:endParaRPr lang="ru-RU" sz="900">
                        <a:latin typeface="Times New Roman"/>
                        <a:ea typeface="Times New Roman"/>
                        <a:cs typeface="Times New Roman"/>
                      </a:endParaRPr>
                    </a:p>
                    <a:p>
                      <a:pPr algn="ctr">
                        <a:lnSpc>
                          <a:spcPct val="115000"/>
                        </a:lnSpc>
                        <a:spcAft>
                          <a:spcPts val="0"/>
                        </a:spcAft>
                      </a:pPr>
                      <a:r>
                        <a:rPr lang="ru-RU" sz="900">
                          <a:latin typeface="Times New Roman"/>
                          <a:ea typeface="Times New Roman"/>
                          <a:cs typeface="Times New Roman"/>
                        </a:rPr>
                        <a:t>7.</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900" dirty="0">
                        <a:latin typeface="Times New Roman"/>
                        <a:ea typeface="Times New Roman"/>
                        <a:cs typeface="Times New Roman"/>
                      </a:endParaRPr>
                    </a:p>
                    <a:p>
                      <a:pPr algn="ctr">
                        <a:lnSpc>
                          <a:spcPct val="115000"/>
                        </a:lnSpc>
                        <a:spcAft>
                          <a:spcPts val="0"/>
                        </a:spcAft>
                      </a:pPr>
                      <a:r>
                        <a:rPr lang="ru-RU" sz="900" dirty="0">
                          <a:latin typeface="Times New Roman"/>
                          <a:ea typeface="Times New Roman"/>
                          <a:cs typeface="Times New Roman"/>
                        </a:rPr>
                        <a:t>Международный литературно-педагогический конкурс «Добрая лира» - 2012</a:t>
                      </a:r>
                      <a:endParaRPr lang="ru-RU" sz="800" dirty="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900">
                        <a:latin typeface="Times New Roman"/>
                        <a:ea typeface="Times New Roman"/>
                        <a:cs typeface="Times New Roman"/>
                      </a:endParaRPr>
                    </a:p>
                    <a:p>
                      <a:pPr algn="ctr">
                        <a:lnSpc>
                          <a:spcPct val="115000"/>
                        </a:lnSpc>
                        <a:spcAft>
                          <a:spcPts val="0"/>
                        </a:spcAft>
                      </a:pPr>
                      <a:r>
                        <a:rPr lang="ru-RU" sz="900">
                          <a:latin typeface="Times New Roman"/>
                          <a:ea typeface="Times New Roman"/>
                          <a:cs typeface="Times New Roman"/>
                        </a:rPr>
                        <a:t>Международный</a:t>
                      </a:r>
                      <a:endParaRPr lang="ru-RU" sz="80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err="1">
                          <a:latin typeface="Times New Roman"/>
                          <a:ea typeface="Times New Roman"/>
                          <a:cs typeface="Times New Roman"/>
                        </a:rPr>
                        <a:t>Клюкина</a:t>
                      </a:r>
                      <a:r>
                        <a:rPr lang="ru-RU" sz="900" dirty="0">
                          <a:latin typeface="Times New Roman"/>
                          <a:ea typeface="Times New Roman"/>
                          <a:cs typeface="Times New Roman"/>
                        </a:rPr>
                        <a:t> Надежда Анатольевна, учитель русского языка и литературы</a:t>
                      </a:r>
                      <a:endParaRPr lang="ru-RU" sz="800" dirty="0">
                        <a:latin typeface="Calibri"/>
                        <a:ea typeface="Times New Roman"/>
                        <a:cs typeface="Times New Roman"/>
                      </a:endParaRPr>
                    </a:p>
                    <a:p>
                      <a:pPr algn="ctr">
                        <a:lnSpc>
                          <a:spcPct val="115000"/>
                        </a:lnSpc>
                        <a:spcAft>
                          <a:spcPts val="0"/>
                        </a:spcAft>
                      </a:pPr>
                      <a:r>
                        <a:rPr lang="ru-RU" sz="900" dirty="0">
                          <a:latin typeface="Times New Roman"/>
                          <a:ea typeface="Times New Roman"/>
                          <a:cs typeface="Times New Roman"/>
                        </a:rPr>
                        <a:t>Сычева Александра Владимировна, учитель русского языка и литературы</a:t>
                      </a:r>
                      <a:endParaRPr lang="ru-RU" sz="800" dirty="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900" dirty="0">
                          <a:latin typeface="Times New Roman"/>
                          <a:ea typeface="Times New Roman"/>
                          <a:cs typeface="Times New Roman"/>
                        </a:rPr>
                        <a:t>Сертификат за подготовку победителей читательского этапа конкурса</a:t>
                      </a:r>
                      <a:endParaRPr lang="ru-RU" sz="800" dirty="0">
                        <a:latin typeface="Calibri"/>
                        <a:ea typeface="Times New Roman"/>
                        <a:cs typeface="Times New Roman"/>
                      </a:endParaRPr>
                    </a:p>
                    <a:p>
                      <a:pPr>
                        <a:lnSpc>
                          <a:spcPct val="115000"/>
                        </a:lnSpc>
                        <a:spcAft>
                          <a:spcPts val="0"/>
                        </a:spcAft>
                      </a:pPr>
                      <a:r>
                        <a:rPr lang="ru-RU" sz="900" dirty="0">
                          <a:latin typeface="Times New Roman"/>
                          <a:ea typeface="Times New Roman"/>
                          <a:cs typeface="Times New Roman"/>
                        </a:rPr>
                        <a:t>Сертификат за подготовку победителей читательского этапа конкурса</a:t>
                      </a:r>
                      <a:endParaRPr lang="ru-RU" sz="800" dirty="0">
                        <a:latin typeface="Calibri"/>
                        <a:ea typeface="Times New Roman"/>
                        <a:cs typeface="Times New Roman"/>
                      </a:endParaRPr>
                    </a:p>
                  </a:txBody>
                  <a:tcPr marL="51536" marR="51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pPr>
              <a:defRPr/>
            </a:pPr>
            <a:fld id="{01A93B6E-DB14-41AE-A5DC-6F006543DE6F}" type="slidenum">
              <a:rPr lang="ru-RU" smtClean="0"/>
              <a:pPr>
                <a:defRPr/>
              </a:pPr>
              <a:t>84</a:t>
            </a:fld>
            <a:endParaRPr lang="ru-RU"/>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Таблица 10"/>
          <p:cNvGraphicFramePr>
            <a:graphicFrameLocks noGrp="1"/>
          </p:cNvGraphicFramePr>
          <p:nvPr>
            <p:ph type="tbl" idx="1"/>
          </p:nvPr>
        </p:nvGraphicFramePr>
        <p:xfrm>
          <a:off x="428596" y="357166"/>
          <a:ext cx="8358246" cy="5625846"/>
        </p:xfrm>
        <a:graphic>
          <a:graphicData uri="http://schemas.openxmlformats.org/drawingml/2006/table">
            <a:tbl>
              <a:tblPr/>
              <a:tblGrid>
                <a:gridCol w="515038"/>
                <a:gridCol w="2656509"/>
                <a:gridCol w="1130372"/>
                <a:gridCol w="2351282"/>
                <a:gridCol w="1705045"/>
              </a:tblGrid>
              <a:tr h="251714">
                <a:tc>
                  <a:txBody>
                    <a:bodyPr/>
                    <a:lstStyle/>
                    <a:p>
                      <a:pPr algn="ctr">
                        <a:lnSpc>
                          <a:spcPct val="115000"/>
                        </a:lnSpc>
                        <a:spcAft>
                          <a:spcPts val="0"/>
                        </a:spcAft>
                      </a:pPr>
                      <a:r>
                        <a:rPr lang="ru-RU" sz="1100" dirty="0">
                          <a:latin typeface="Times New Roman"/>
                          <a:ea typeface="Times New Roman"/>
                          <a:cs typeface="Times New Roman"/>
                        </a:rPr>
                        <a:t>8.</a:t>
                      </a:r>
                      <a:endParaRPr lang="ru-RU" sz="1100" dirty="0">
                        <a:latin typeface="Calibri"/>
                        <a:ea typeface="Times New Roman"/>
                        <a:cs typeface="Times New Roman"/>
                      </a:endParaRPr>
                    </a:p>
                  </a:txBody>
                  <a:tcPr marL="47437" marR="47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Всероссийская (международная) научно-практическая конференция «Начальное образование: направления развития» </a:t>
                      </a:r>
                      <a:endParaRPr lang="ru-RU" sz="1100" dirty="0">
                        <a:latin typeface="Calibri"/>
                        <a:ea typeface="Times New Roman"/>
                        <a:cs typeface="Times New Roman"/>
                      </a:endParaRPr>
                    </a:p>
                  </a:txBody>
                  <a:tcPr marL="47437" marR="47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latin typeface="Times New Roman"/>
                          <a:ea typeface="Times New Roman"/>
                          <a:cs typeface="Times New Roman"/>
                        </a:rPr>
                        <a:t>Всероссийский </a:t>
                      </a:r>
                      <a:endParaRPr lang="ru-RU" sz="1100" dirty="0">
                        <a:latin typeface="Calibri"/>
                        <a:ea typeface="Times New Roman"/>
                        <a:cs typeface="Times New Roman"/>
                      </a:endParaRPr>
                    </a:p>
                  </a:txBody>
                  <a:tcPr marL="47437" marR="47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latin typeface="Times New Roman"/>
                          <a:ea typeface="Times New Roman"/>
                          <a:cs typeface="Times New Roman"/>
                        </a:rPr>
                        <a:t>Шумилова Ольга Александровна, учитель начальных классов</a:t>
                      </a:r>
                      <a:endParaRPr lang="ru-RU" sz="1100">
                        <a:latin typeface="Calibri"/>
                        <a:ea typeface="Times New Roman"/>
                        <a:cs typeface="Times New Roman"/>
                      </a:endParaRPr>
                    </a:p>
                  </a:txBody>
                  <a:tcPr marL="47437" marR="47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Сертификат участника</a:t>
                      </a:r>
                      <a:endParaRPr lang="ru-RU" sz="1100" dirty="0">
                        <a:latin typeface="Calibri"/>
                        <a:ea typeface="Times New Roman"/>
                        <a:cs typeface="Times New Roman"/>
                      </a:endParaRPr>
                    </a:p>
                  </a:txBody>
                  <a:tcPr marL="47437" marR="474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14">
                <a:tc>
                  <a:txBody>
                    <a:bodyPr/>
                    <a:lstStyle/>
                    <a:p>
                      <a:pPr algn="ctr">
                        <a:lnSpc>
                          <a:spcPct val="115000"/>
                        </a:lnSpc>
                        <a:spcAft>
                          <a:spcPts val="0"/>
                        </a:spcAft>
                      </a:pPr>
                      <a:r>
                        <a:rPr lang="ru-RU" sz="1200" dirty="0" smtClean="0">
                          <a:latin typeface="Times New Roman"/>
                          <a:ea typeface="Times New Roman"/>
                          <a:cs typeface="Times New Roman"/>
                        </a:rPr>
                        <a:t>9.</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46 Всероссийский кинофестиваль «История и культура»</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Всероссийский</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Клюкина Надежда Анатольевна, учитель русского языка и литературы</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Благодарственный диплом оргкомитета</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14">
                <a:tc>
                  <a:txBody>
                    <a:bodyPr/>
                    <a:lstStyle/>
                    <a:p>
                      <a:pPr algn="ctr">
                        <a:lnSpc>
                          <a:spcPct val="115000"/>
                        </a:lnSpc>
                        <a:spcAft>
                          <a:spcPts val="0"/>
                        </a:spcAft>
                      </a:pPr>
                      <a:r>
                        <a:rPr lang="ru-RU" sz="1200" dirty="0" smtClean="0">
                          <a:latin typeface="Times New Roman"/>
                          <a:ea typeface="Times New Roman"/>
                          <a:cs typeface="Times New Roman"/>
                        </a:rPr>
                        <a:t>10.</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Межрегиональная научно-практическая конференция учителей математики, физики, иностранного языка, информатики «Работа с мотивированными обучающимися: содержание, формы, методы»                                                                                               </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Межрегиональная</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Григорьева Людмила Николаевна, учитель физики</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latin typeface="Times New Roman"/>
                          <a:ea typeface="Times New Roman"/>
                          <a:cs typeface="Times New Roman"/>
                        </a:rPr>
                        <a:t>Сертификат участника</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14">
                <a:tc>
                  <a:txBody>
                    <a:bodyPr/>
                    <a:lstStyle/>
                    <a:p>
                      <a:pPr algn="ctr">
                        <a:lnSpc>
                          <a:spcPct val="115000"/>
                        </a:lnSpc>
                        <a:spcAft>
                          <a:spcPts val="0"/>
                        </a:spcAft>
                      </a:pPr>
                      <a:r>
                        <a:rPr lang="ru-RU" sz="1200" dirty="0" smtClean="0">
                          <a:latin typeface="Times New Roman"/>
                          <a:ea typeface="Times New Roman"/>
                          <a:cs typeface="Times New Roman"/>
                        </a:rPr>
                        <a:t>12.</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latin typeface="Times New Roman"/>
                          <a:ea typeface="Times New Roman"/>
                          <a:cs typeface="Times New Roman"/>
                        </a:rPr>
                        <a:t>XV </a:t>
                      </a:r>
                      <a:r>
                        <a:rPr lang="ru-RU" sz="1200" dirty="0">
                          <a:latin typeface="Times New Roman"/>
                          <a:ea typeface="Times New Roman"/>
                          <a:cs typeface="Times New Roman"/>
                        </a:rPr>
                        <a:t>межвузовская студенческая научная конференция «Студент-исследователь-учитель»;  Студенческое научное общество «Институт детства»</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Городской </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Шумилова Ольга Александровна, учитель начальных классов</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Диплом </a:t>
                      </a:r>
                      <a:r>
                        <a:rPr lang="en-US" sz="1200" dirty="0">
                          <a:latin typeface="Times New Roman"/>
                          <a:ea typeface="Times New Roman"/>
                          <a:cs typeface="Times New Roman"/>
                        </a:rPr>
                        <a:t>I</a:t>
                      </a:r>
                      <a:r>
                        <a:rPr lang="ru-RU" sz="1200" dirty="0">
                          <a:latin typeface="Times New Roman"/>
                          <a:ea typeface="Times New Roman"/>
                          <a:cs typeface="Times New Roman"/>
                        </a:rPr>
                        <a:t> степени за доклад на заседании секции «Младший школьник: проблемы развития, обучения, воспитания»</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14">
                <a:tc>
                  <a:txBody>
                    <a:bodyPr/>
                    <a:lstStyle/>
                    <a:p>
                      <a:pPr algn="ctr">
                        <a:lnSpc>
                          <a:spcPct val="115000"/>
                        </a:lnSpc>
                        <a:spcAft>
                          <a:spcPts val="0"/>
                        </a:spcAft>
                      </a:pPr>
                      <a:r>
                        <a:rPr lang="ru-RU" sz="1200" dirty="0">
                          <a:latin typeface="Times New Roman"/>
                          <a:ea typeface="Times New Roman"/>
                          <a:cs typeface="Times New Roman"/>
                        </a:rPr>
                        <a:t>13.</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«Российский Государственный педагогический университет им. А.И.Герцена; Студенческое научное общество «Институт детства»</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Городской</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Шумилова Ольга Александровна, учитель начальных классов</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Диплом </a:t>
                      </a:r>
                      <a:r>
                        <a:rPr lang="en-US" sz="1200">
                          <a:latin typeface="Times New Roman"/>
                          <a:ea typeface="Times New Roman"/>
                          <a:cs typeface="Times New Roman"/>
                        </a:rPr>
                        <a:t>I</a:t>
                      </a:r>
                      <a:r>
                        <a:rPr lang="ru-RU" sz="1200">
                          <a:latin typeface="Times New Roman"/>
                          <a:ea typeface="Times New Roman"/>
                          <a:cs typeface="Times New Roman"/>
                        </a:rPr>
                        <a:t> степени за интересный и содержательный доклад на секции «Педагогическая мастерская»</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714">
                <a:tc>
                  <a:txBody>
                    <a:bodyPr/>
                    <a:lstStyle/>
                    <a:p>
                      <a:pPr algn="ctr">
                        <a:lnSpc>
                          <a:spcPct val="115000"/>
                        </a:lnSpc>
                        <a:spcAft>
                          <a:spcPts val="0"/>
                        </a:spcAft>
                      </a:pPr>
                      <a:r>
                        <a:rPr lang="ru-RU" sz="1200">
                          <a:latin typeface="Times New Roman"/>
                          <a:ea typeface="Times New Roman"/>
                          <a:cs typeface="Times New Roman"/>
                        </a:rPr>
                        <a:t>14.</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Городской конкурс «Знатоки истории. Война 1812 года».</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Городской</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a:latin typeface="Times New Roman"/>
                          <a:ea typeface="Times New Roman"/>
                          <a:cs typeface="Times New Roman"/>
                        </a:rPr>
                        <a:t>Петкевич Елена Михайловна, </a:t>
                      </a:r>
                      <a:endParaRPr lang="ru-RU" sz="1100">
                        <a:latin typeface="Calibri"/>
                        <a:ea typeface="Times New Roman"/>
                        <a:cs typeface="Times New Roman"/>
                      </a:endParaRPr>
                    </a:p>
                    <a:p>
                      <a:pPr algn="ctr">
                        <a:lnSpc>
                          <a:spcPct val="115000"/>
                        </a:lnSpc>
                        <a:spcAft>
                          <a:spcPts val="0"/>
                        </a:spcAft>
                      </a:pPr>
                      <a:r>
                        <a:rPr lang="ru-RU" sz="1200">
                          <a:latin typeface="Times New Roman"/>
                          <a:ea typeface="Times New Roman"/>
                          <a:cs typeface="Times New Roman"/>
                        </a:rPr>
                        <a:t>учитель истории и обществознания</a:t>
                      </a:r>
                      <a:endParaRPr lang="ru-RU"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a:latin typeface="Times New Roman"/>
                          <a:ea typeface="Times New Roman"/>
                          <a:cs typeface="Times New Roman"/>
                        </a:rPr>
                        <a:t>Благодарность  ЦГДБ </a:t>
                      </a:r>
                      <a:r>
                        <a:rPr lang="ru-RU" sz="1200" dirty="0" err="1">
                          <a:latin typeface="Times New Roman"/>
                          <a:ea typeface="Times New Roman"/>
                          <a:cs typeface="Times New Roman"/>
                        </a:rPr>
                        <a:t>им.А.С.Пушкина</a:t>
                      </a:r>
                      <a:endParaRPr lang="ru-RU"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Номер слайда 2"/>
          <p:cNvSpPr>
            <a:spLocks noGrp="1"/>
          </p:cNvSpPr>
          <p:nvPr>
            <p:ph type="sldNum" sz="quarter" idx="12"/>
          </p:nvPr>
        </p:nvSpPr>
        <p:spPr/>
        <p:txBody>
          <a:bodyPr/>
          <a:lstStyle/>
          <a:p>
            <a:pPr>
              <a:defRPr/>
            </a:pPr>
            <a:fld id="{01A93B6E-DB14-41AE-A5DC-6F006543DE6F}" type="slidenum">
              <a:rPr lang="ru-RU" smtClean="0"/>
              <a:pPr>
                <a:defRPr/>
              </a:pPr>
              <a:t>85</a:t>
            </a:fld>
            <a:endParaRPr lang="ru-RU"/>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ph type="tbl" idx="1"/>
          </p:nvPr>
        </p:nvGraphicFramePr>
        <p:xfrm>
          <a:off x="428596" y="500042"/>
          <a:ext cx="8143932" cy="4819650"/>
        </p:xfrm>
        <a:graphic>
          <a:graphicData uri="http://schemas.openxmlformats.org/drawingml/2006/table">
            <a:tbl>
              <a:tblPr/>
              <a:tblGrid>
                <a:gridCol w="493027"/>
                <a:gridCol w="2542984"/>
                <a:gridCol w="1082065"/>
                <a:gridCol w="2250800"/>
                <a:gridCol w="1775056"/>
              </a:tblGrid>
              <a:tr h="4267200">
                <a:tc>
                  <a:txBody>
                    <a:bodyPr/>
                    <a:lstStyle/>
                    <a:p>
                      <a:pPr algn="ctr">
                        <a:lnSpc>
                          <a:spcPct val="115000"/>
                        </a:lnSpc>
                        <a:spcAft>
                          <a:spcPts val="0"/>
                        </a:spcAft>
                      </a:pPr>
                      <a:r>
                        <a:rPr lang="ru-RU" sz="1100" dirty="0">
                          <a:latin typeface="Times New Roman" pitchFamily="18" charset="0"/>
                          <a:ea typeface="Times New Roman"/>
                          <a:cs typeface="Times New Roman" pitchFamily="18" charset="0"/>
                        </a:rPr>
                        <a:t>15.</a:t>
                      </a:r>
                    </a:p>
                  </a:txBody>
                  <a:tcPr marL="55659" marR="5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pitchFamily="18" charset="0"/>
                          <a:ea typeface="Times New Roman"/>
                          <a:cs typeface="Times New Roman" pitchFamily="18" charset="0"/>
                        </a:rPr>
                        <a:t>Сотрудничество с ДШЦ «Эрудит»</a:t>
                      </a:r>
                    </a:p>
                  </a:txBody>
                  <a:tcPr marL="55659" marR="5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pitchFamily="18" charset="0"/>
                          <a:ea typeface="Times New Roman"/>
                          <a:cs typeface="Times New Roman" pitchFamily="18" charset="0"/>
                        </a:rPr>
                        <a:t>Городской</a:t>
                      </a:r>
                    </a:p>
                  </a:txBody>
                  <a:tcPr marL="55659" marR="5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b="1" dirty="0">
                          <a:latin typeface="Times New Roman" pitchFamily="18" charset="0"/>
                          <a:ea typeface="Times New Roman"/>
                          <a:cs typeface="Times New Roman" pitchFamily="18" charset="0"/>
                        </a:rPr>
                        <a:t>11 педагогических и руководящих работников:</a:t>
                      </a:r>
                      <a:endParaRPr lang="ru-RU" sz="1100" dirty="0">
                        <a:latin typeface="Times New Roman" pitchFamily="18" charset="0"/>
                        <a:ea typeface="Times New Roman"/>
                        <a:cs typeface="Times New Roman" pitchFamily="18" charset="0"/>
                      </a:endParaRPr>
                    </a:p>
                    <a:p>
                      <a:pPr>
                        <a:lnSpc>
                          <a:spcPct val="115000"/>
                        </a:lnSpc>
                        <a:spcAft>
                          <a:spcPts val="0"/>
                        </a:spcAft>
                      </a:pPr>
                      <a:r>
                        <a:rPr lang="ru-RU" sz="1100" dirty="0" err="1">
                          <a:latin typeface="Times New Roman" pitchFamily="18" charset="0"/>
                          <a:ea typeface="Times New Roman"/>
                          <a:cs typeface="Times New Roman" pitchFamily="18" charset="0"/>
                        </a:rPr>
                        <a:t>Чепелкина</a:t>
                      </a:r>
                      <a:r>
                        <a:rPr lang="ru-RU" sz="1100" dirty="0">
                          <a:latin typeface="Times New Roman" pitchFamily="18" charset="0"/>
                          <a:ea typeface="Times New Roman"/>
                          <a:cs typeface="Times New Roman" pitchFamily="18" charset="0"/>
                        </a:rPr>
                        <a:t> Людмила Петровна, директор ГБОУ СОШ № 591 </a:t>
                      </a:r>
                    </a:p>
                    <a:p>
                      <a:pPr>
                        <a:lnSpc>
                          <a:spcPct val="115000"/>
                        </a:lnSpc>
                        <a:spcAft>
                          <a:spcPts val="0"/>
                        </a:spcAft>
                      </a:pPr>
                      <a:r>
                        <a:rPr lang="ru-RU" sz="1100" dirty="0">
                          <a:latin typeface="Times New Roman" pitchFamily="18" charset="0"/>
                          <a:ea typeface="Times New Roman"/>
                          <a:cs typeface="Times New Roman" pitchFamily="18" charset="0"/>
                        </a:rPr>
                        <a:t>Невского района Санкт-Петербурга</a:t>
                      </a:r>
                    </a:p>
                    <a:p>
                      <a:pPr>
                        <a:lnSpc>
                          <a:spcPct val="115000"/>
                        </a:lnSpc>
                        <a:spcAft>
                          <a:spcPts val="0"/>
                        </a:spcAft>
                      </a:pPr>
                      <a:r>
                        <a:rPr lang="ru-RU" sz="1100" dirty="0" err="1">
                          <a:latin typeface="Times New Roman" pitchFamily="18" charset="0"/>
                          <a:ea typeface="Times New Roman"/>
                          <a:cs typeface="Times New Roman" pitchFamily="18" charset="0"/>
                        </a:rPr>
                        <a:t>Шумратова</a:t>
                      </a:r>
                      <a:r>
                        <a:rPr lang="ru-RU" sz="1100" dirty="0">
                          <a:latin typeface="Times New Roman" pitchFamily="18" charset="0"/>
                          <a:ea typeface="Times New Roman"/>
                          <a:cs typeface="Times New Roman" pitchFamily="18" charset="0"/>
                        </a:rPr>
                        <a:t> </a:t>
                      </a:r>
                      <a:r>
                        <a:rPr lang="ru-RU" sz="1100" dirty="0" err="1">
                          <a:latin typeface="Times New Roman" pitchFamily="18" charset="0"/>
                          <a:ea typeface="Times New Roman"/>
                          <a:cs typeface="Times New Roman" pitchFamily="18" charset="0"/>
                        </a:rPr>
                        <a:t>Нонна</a:t>
                      </a:r>
                      <a:r>
                        <a:rPr lang="ru-RU" sz="1100" dirty="0">
                          <a:latin typeface="Times New Roman" pitchFamily="18" charset="0"/>
                          <a:ea typeface="Times New Roman"/>
                          <a:cs typeface="Times New Roman" pitchFamily="18" charset="0"/>
                        </a:rPr>
                        <a:t> Георгиевна, заместитель директора по УВР</a:t>
                      </a:r>
                    </a:p>
                    <a:p>
                      <a:pPr>
                        <a:lnSpc>
                          <a:spcPct val="115000"/>
                        </a:lnSpc>
                        <a:spcAft>
                          <a:spcPts val="0"/>
                        </a:spcAft>
                      </a:pPr>
                      <a:r>
                        <a:rPr lang="ru-RU" sz="1100" dirty="0">
                          <a:latin typeface="Times New Roman" pitchFamily="18" charset="0"/>
                          <a:ea typeface="Times New Roman"/>
                          <a:cs typeface="Times New Roman" pitchFamily="18" charset="0"/>
                        </a:rPr>
                        <a:t>Васильева Анна Павловна, </a:t>
                      </a:r>
                    </a:p>
                    <a:p>
                      <a:pPr>
                        <a:lnSpc>
                          <a:spcPct val="115000"/>
                        </a:lnSpc>
                        <a:spcAft>
                          <a:spcPts val="0"/>
                        </a:spcAft>
                      </a:pPr>
                      <a:r>
                        <a:rPr lang="ru-RU" sz="1100" dirty="0">
                          <a:latin typeface="Times New Roman" pitchFamily="18" charset="0"/>
                          <a:ea typeface="Times New Roman"/>
                          <a:cs typeface="Times New Roman" pitchFamily="18" charset="0"/>
                        </a:rPr>
                        <a:t>учитель начальных классов</a:t>
                      </a:r>
                    </a:p>
                    <a:p>
                      <a:pPr>
                        <a:lnSpc>
                          <a:spcPct val="115000"/>
                        </a:lnSpc>
                        <a:spcAft>
                          <a:spcPts val="0"/>
                        </a:spcAft>
                      </a:pPr>
                      <a:r>
                        <a:rPr lang="ru-RU" sz="1100" dirty="0" err="1">
                          <a:latin typeface="Times New Roman" pitchFamily="18" charset="0"/>
                          <a:ea typeface="Times New Roman"/>
                          <a:cs typeface="Times New Roman" pitchFamily="18" charset="0"/>
                        </a:rPr>
                        <a:t>Комолова</a:t>
                      </a:r>
                      <a:r>
                        <a:rPr lang="ru-RU" sz="1100" dirty="0">
                          <a:latin typeface="Times New Roman" pitchFamily="18" charset="0"/>
                          <a:ea typeface="Times New Roman"/>
                          <a:cs typeface="Times New Roman" pitchFamily="18" charset="0"/>
                        </a:rPr>
                        <a:t> Юлия Владимировна, учитель начальных классов</a:t>
                      </a:r>
                    </a:p>
                    <a:p>
                      <a:pPr>
                        <a:lnSpc>
                          <a:spcPct val="115000"/>
                        </a:lnSpc>
                        <a:spcAft>
                          <a:spcPts val="0"/>
                        </a:spcAft>
                      </a:pPr>
                      <a:r>
                        <a:rPr lang="ru-RU" sz="1100" dirty="0">
                          <a:latin typeface="Times New Roman" pitchFamily="18" charset="0"/>
                          <a:ea typeface="Times New Roman"/>
                          <a:cs typeface="Times New Roman" pitchFamily="18" charset="0"/>
                        </a:rPr>
                        <a:t>Рыбина Анастасия Николаевна, учитель начальных классов</a:t>
                      </a:r>
                    </a:p>
                    <a:p>
                      <a:pPr>
                        <a:lnSpc>
                          <a:spcPct val="115000"/>
                        </a:lnSpc>
                        <a:spcAft>
                          <a:spcPts val="0"/>
                        </a:spcAft>
                      </a:pPr>
                      <a:r>
                        <a:rPr lang="ru-RU" sz="1100" dirty="0">
                          <a:latin typeface="Times New Roman" pitchFamily="18" charset="0"/>
                          <a:ea typeface="Times New Roman"/>
                          <a:cs typeface="Times New Roman" pitchFamily="18" charset="0"/>
                        </a:rPr>
                        <a:t>Соколова Светлана Юрьевна, </a:t>
                      </a:r>
                    </a:p>
                    <a:p>
                      <a:pPr>
                        <a:lnSpc>
                          <a:spcPct val="115000"/>
                        </a:lnSpc>
                        <a:spcAft>
                          <a:spcPts val="0"/>
                        </a:spcAft>
                      </a:pPr>
                      <a:r>
                        <a:rPr lang="ru-RU" sz="1100" dirty="0">
                          <a:latin typeface="Times New Roman" pitchFamily="18" charset="0"/>
                          <a:ea typeface="Times New Roman"/>
                          <a:cs typeface="Times New Roman" pitchFamily="18" charset="0"/>
                        </a:rPr>
                        <a:t>учитель начальных классов</a:t>
                      </a:r>
                    </a:p>
                    <a:p>
                      <a:pPr>
                        <a:lnSpc>
                          <a:spcPct val="115000"/>
                        </a:lnSpc>
                        <a:spcAft>
                          <a:spcPts val="0"/>
                        </a:spcAft>
                      </a:pPr>
                      <a:r>
                        <a:rPr lang="ru-RU" sz="1100" dirty="0">
                          <a:latin typeface="Times New Roman" pitchFamily="18" charset="0"/>
                          <a:ea typeface="Times New Roman"/>
                          <a:cs typeface="Times New Roman" pitchFamily="18" charset="0"/>
                        </a:rPr>
                        <a:t>Терентьевна Юлия Валентиновна, учитель начальных классов</a:t>
                      </a:r>
                    </a:p>
                    <a:p>
                      <a:pPr>
                        <a:lnSpc>
                          <a:spcPct val="115000"/>
                        </a:lnSpc>
                        <a:spcAft>
                          <a:spcPts val="0"/>
                        </a:spcAft>
                      </a:pPr>
                      <a:r>
                        <a:rPr lang="ru-RU" sz="1100" dirty="0">
                          <a:latin typeface="Times New Roman" pitchFamily="18" charset="0"/>
                          <a:ea typeface="Times New Roman"/>
                          <a:cs typeface="Times New Roman" pitchFamily="18" charset="0"/>
                        </a:rPr>
                        <a:t>Тихомирова Елена Ивановна, </a:t>
                      </a:r>
                    </a:p>
                    <a:p>
                      <a:pPr>
                        <a:lnSpc>
                          <a:spcPct val="115000"/>
                        </a:lnSpc>
                        <a:spcAft>
                          <a:spcPts val="0"/>
                        </a:spcAft>
                      </a:pPr>
                      <a:r>
                        <a:rPr lang="ru-RU" sz="1100" dirty="0">
                          <a:latin typeface="Times New Roman" pitchFamily="18" charset="0"/>
                          <a:ea typeface="Times New Roman"/>
                          <a:cs typeface="Times New Roman" pitchFamily="18" charset="0"/>
                        </a:rPr>
                        <a:t>учитель начальных классов</a:t>
                      </a:r>
                    </a:p>
                    <a:p>
                      <a:pPr>
                        <a:lnSpc>
                          <a:spcPct val="115000"/>
                        </a:lnSpc>
                        <a:spcAft>
                          <a:spcPts val="0"/>
                        </a:spcAft>
                      </a:pPr>
                      <a:r>
                        <a:rPr lang="ru-RU" sz="1100" dirty="0" err="1">
                          <a:latin typeface="Times New Roman" pitchFamily="18" charset="0"/>
                          <a:ea typeface="Times New Roman"/>
                          <a:cs typeface="Times New Roman" pitchFamily="18" charset="0"/>
                        </a:rPr>
                        <a:t>Умина</a:t>
                      </a:r>
                      <a:r>
                        <a:rPr lang="ru-RU" sz="1100" dirty="0">
                          <a:latin typeface="Times New Roman" pitchFamily="18" charset="0"/>
                          <a:ea typeface="Times New Roman"/>
                          <a:cs typeface="Times New Roman" pitchFamily="18" charset="0"/>
                        </a:rPr>
                        <a:t> Маргарита Александровна, учитель начальных классов</a:t>
                      </a:r>
                    </a:p>
                    <a:p>
                      <a:pPr>
                        <a:lnSpc>
                          <a:spcPct val="115000"/>
                        </a:lnSpc>
                        <a:spcAft>
                          <a:spcPts val="0"/>
                        </a:spcAft>
                      </a:pPr>
                      <a:r>
                        <a:rPr lang="ru-RU" sz="1100" dirty="0">
                          <a:latin typeface="Times New Roman" pitchFamily="18" charset="0"/>
                          <a:ea typeface="Times New Roman"/>
                          <a:cs typeface="Times New Roman" pitchFamily="18" charset="0"/>
                        </a:rPr>
                        <a:t>Чайковская Татьяна Геннадьевна, учитель начальных классов</a:t>
                      </a:r>
                    </a:p>
                    <a:p>
                      <a:pPr>
                        <a:lnSpc>
                          <a:spcPct val="115000"/>
                        </a:lnSpc>
                        <a:spcAft>
                          <a:spcPts val="0"/>
                        </a:spcAft>
                      </a:pPr>
                      <a:r>
                        <a:rPr lang="ru-RU" sz="1100" dirty="0">
                          <a:latin typeface="Times New Roman" pitchFamily="18" charset="0"/>
                          <a:ea typeface="Times New Roman"/>
                          <a:cs typeface="Times New Roman" pitchFamily="18" charset="0"/>
                        </a:rPr>
                        <a:t>Шумилова Ольга Александровна, учитель начальных классов</a:t>
                      </a:r>
                    </a:p>
                  </a:txBody>
                  <a:tcPr marL="55659" marR="5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pitchFamily="18" charset="0"/>
                          <a:ea typeface="Times New Roman"/>
                          <a:cs typeface="Times New Roman" pitchFamily="18" charset="0"/>
                        </a:rPr>
                        <a:t>Благодарственное письмо ГБОУ СОШ № 591 Невского района Санкт-Петербурга</a:t>
                      </a:r>
                    </a:p>
                    <a:p>
                      <a:pPr algn="ctr">
                        <a:lnSpc>
                          <a:spcPct val="115000"/>
                        </a:lnSpc>
                        <a:spcAft>
                          <a:spcPts val="0"/>
                        </a:spcAft>
                      </a:pPr>
                      <a:r>
                        <a:rPr lang="ru-RU" sz="1100" dirty="0">
                          <a:latin typeface="Times New Roman" pitchFamily="18" charset="0"/>
                          <a:ea typeface="Times New Roman"/>
                          <a:cs typeface="Times New Roman" pitchFamily="18" charset="0"/>
                        </a:rPr>
                        <a:t>Благодарственные письма из СПб ДШЦ «Эрудит» дополнительного образования</a:t>
                      </a:r>
                    </a:p>
                  </a:txBody>
                  <a:tcPr marL="55659" marR="556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Номер слайда 2"/>
          <p:cNvSpPr>
            <a:spLocks noGrp="1"/>
          </p:cNvSpPr>
          <p:nvPr>
            <p:ph type="sldNum" sz="quarter" idx="12"/>
          </p:nvPr>
        </p:nvSpPr>
        <p:spPr/>
        <p:txBody>
          <a:bodyPr/>
          <a:lstStyle/>
          <a:p>
            <a:pPr>
              <a:defRPr/>
            </a:pPr>
            <a:fld id="{01A93B6E-DB14-41AE-A5DC-6F006543DE6F}" type="slidenum">
              <a:rPr lang="ru-RU" smtClean="0"/>
              <a:pPr>
                <a:defRPr/>
              </a:pPr>
              <a:t>86</a:t>
            </a:fld>
            <a:endParaRPr lang="ru-RU"/>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85728"/>
          <a:ext cx="8786873" cy="6030353"/>
        </p:xfrm>
        <a:graphic>
          <a:graphicData uri="http://schemas.openxmlformats.org/drawingml/2006/table">
            <a:tbl>
              <a:tblPr/>
              <a:tblGrid>
                <a:gridCol w="541451"/>
                <a:gridCol w="2792741"/>
                <a:gridCol w="1188339"/>
                <a:gridCol w="2471859"/>
                <a:gridCol w="1792483"/>
              </a:tblGrid>
              <a:tr h="369455">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16.</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Развитие системы образования Санкт-Петербурга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Районный</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pitchFamily="18" charset="0"/>
                          <a:ea typeface="Times New Roman"/>
                          <a:cs typeface="Times New Roman" pitchFamily="18" charset="0"/>
                        </a:rPr>
                        <a:t>Педагогический коллектив ГБОУ СОШ № 591 Невского района Санкт-Петербурга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Благодарственное письмо Администрации Невского района Санкт-Петербурга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ct val="115000"/>
                        </a:lnSpc>
                        <a:spcAft>
                          <a:spcPts val="0"/>
                        </a:spcAft>
                      </a:pPr>
                      <a:r>
                        <a:rPr lang="ru-RU" sz="1000">
                          <a:latin typeface="Times New Roman" pitchFamily="18" charset="0"/>
                          <a:ea typeface="Times New Roman"/>
                          <a:cs typeface="Times New Roman" pitchFamily="18" charset="0"/>
                        </a:rPr>
                        <a:t>17.</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Развитие системы образования Невского района и подготовка выпускников 2013 года, отмеченных медалями «За особые успехи в учении»</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Районный</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Директор ГБОУ СОШ № 591 Невского района Санкт-Петербурга </a:t>
                      </a:r>
                    </a:p>
                    <a:p>
                      <a:pPr algn="ctr">
                        <a:lnSpc>
                          <a:spcPct val="115000"/>
                        </a:lnSpc>
                        <a:spcAft>
                          <a:spcPts val="0"/>
                        </a:spcAft>
                      </a:pPr>
                      <a:r>
                        <a:rPr lang="ru-RU" sz="1000">
                          <a:latin typeface="Times New Roman" pitchFamily="18" charset="0"/>
                          <a:ea typeface="Times New Roman"/>
                          <a:cs typeface="Times New Roman" pitchFamily="18" charset="0"/>
                        </a:rPr>
                        <a:t>Чепелкина Л.П.</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Грамота ИМЦ Невского района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ct val="115000"/>
                        </a:lnSpc>
                        <a:spcAft>
                          <a:spcPts val="0"/>
                        </a:spcAft>
                      </a:pPr>
                      <a:r>
                        <a:rPr lang="ru-RU" sz="1000">
                          <a:latin typeface="Times New Roman" pitchFamily="18" charset="0"/>
                          <a:ea typeface="Times New Roman"/>
                          <a:cs typeface="Times New Roman" pitchFamily="18" charset="0"/>
                        </a:rPr>
                        <a:t>18.</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Конкурс педагогических достижений</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Районный </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pitchFamily="18" charset="0"/>
                          <a:ea typeface="Times New Roman"/>
                          <a:cs typeface="Times New Roman" pitchFamily="18" charset="0"/>
                        </a:rPr>
                        <a:t>Остова Тамара Анатольевна, </a:t>
                      </a:r>
                    </a:p>
                    <a:p>
                      <a:pPr>
                        <a:lnSpc>
                          <a:spcPct val="115000"/>
                        </a:lnSpc>
                        <a:spcAft>
                          <a:spcPts val="0"/>
                        </a:spcAft>
                      </a:pPr>
                      <a:r>
                        <a:rPr lang="ru-RU" sz="1000">
                          <a:latin typeface="Times New Roman" pitchFamily="18" charset="0"/>
                          <a:ea typeface="Times New Roman"/>
                          <a:cs typeface="Times New Roman" pitchFamily="18" charset="0"/>
                        </a:rPr>
                        <a:t>учитель изобразительного искусства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Победитель в номинации «Учитель года»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ct val="115000"/>
                        </a:lnSpc>
                        <a:spcAft>
                          <a:spcPts val="0"/>
                        </a:spcAft>
                      </a:pPr>
                      <a:r>
                        <a:rPr lang="ru-RU" sz="1000">
                          <a:latin typeface="Times New Roman" pitchFamily="18" charset="0"/>
                          <a:ea typeface="Times New Roman"/>
                          <a:cs typeface="Times New Roman" pitchFamily="18" charset="0"/>
                        </a:rPr>
                        <a:t>19.</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Конкурс «Святыня Петербурга», посвященный 300-летию Александро-Невской Лавры</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Районный</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ГБОУ СОШ № 591 Невскому району Санкт-Петербурга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Благодарственное письмо ГБОУ СОШ № 591 Невскому району Санкт-Петербурга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303">
                <a:tc>
                  <a:txBody>
                    <a:bodyPr/>
                    <a:lstStyle/>
                    <a:p>
                      <a:pPr algn="ctr">
                        <a:lnSpc>
                          <a:spcPct val="115000"/>
                        </a:lnSpc>
                        <a:spcAft>
                          <a:spcPts val="0"/>
                        </a:spcAft>
                      </a:pPr>
                      <a:r>
                        <a:rPr lang="ru-RU" sz="1000">
                          <a:latin typeface="Times New Roman" pitchFamily="18" charset="0"/>
                          <a:ea typeface="Times New Roman"/>
                          <a:cs typeface="Times New Roman" pitchFamily="18" charset="0"/>
                        </a:rPr>
                        <a:t>20.</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Районная конференция «Открытый портфель профессиональных достижений учителя»</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Районная</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err="1">
                          <a:latin typeface="Times New Roman" pitchFamily="18" charset="0"/>
                          <a:ea typeface="Times New Roman"/>
                          <a:cs typeface="Times New Roman" pitchFamily="18" charset="0"/>
                        </a:rPr>
                        <a:t>Гнедич</a:t>
                      </a:r>
                      <a:r>
                        <a:rPr lang="ru-RU" sz="1000" dirty="0">
                          <a:latin typeface="Times New Roman" pitchFamily="18" charset="0"/>
                          <a:ea typeface="Times New Roman"/>
                          <a:cs typeface="Times New Roman" pitchFamily="18" charset="0"/>
                        </a:rPr>
                        <a:t> Ольга Николаевна, </a:t>
                      </a:r>
                    </a:p>
                    <a:p>
                      <a:pPr algn="ctr">
                        <a:lnSpc>
                          <a:spcPct val="115000"/>
                        </a:lnSpc>
                        <a:spcAft>
                          <a:spcPts val="0"/>
                        </a:spcAft>
                      </a:pPr>
                      <a:r>
                        <a:rPr lang="ru-RU" sz="1000" dirty="0">
                          <a:latin typeface="Times New Roman" pitchFamily="18" charset="0"/>
                          <a:ea typeface="Times New Roman"/>
                          <a:cs typeface="Times New Roman" pitchFamily="18" charset="0"/>
                        </a:rPr>
                        <a:t>учитель биологии</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Сертификат участника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ctr">
                        <a:lnSpc>
                          <a:spcPct val="115000"/>
                        </a:lnSpc>
                        <a:spcAft>
                          <a:spcPts val="0"/>
                        </a:spcAft>
                      </a:pPr>
                      <a:r>
                        <a:rPr lang="ru-RU" sz="1000">
                          <a:latin typeface="Times New Roman" pitchFamily="18" charset="0"/>
                          <a:ea typeface="Times New Roman"/>
                          <a:cs typeface="Times New Roman" pitchFamily="18" charset="0"/>
                        </a:rPr>
                        <a:t>21.</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Практический семинар для учителей биологии «Формы и методы работы с одаренными детьми»</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Районный</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err="1">
                          <a:latin typeface="Times New Roman" pitchFamily="18" charset="0"/>
                          <a:ea typeface="Times New Roman"/>
                          <a:cs typeface="Times New Roman" pitchFamily="18" charset="0"/>
                        </a:rPr>
                        <a:t>Гнедич</a:t>
                      </a:r>
                      <a:r>
                        <a:rPr lang="ru-RU" sz="1000" dirty="0">
                          <a:latin typeface="Times New Roman" pitchFamily="18" charset="0"/>
                          <a:ea typeface="Times New Roman"/>
                          <a:cs typeface="Times New Roman" pitchFamily="18" charset="0"/>
                        </a:rPr>
                        <a:t> Ольга Николаевна, </a:t>
                      </a:r>
                    </a:p>
                    <a:p>
                      <a:pPr algn="ctr">
                        <a:lnSpc>
                          <a:spcPct val="115000"/>
                        </a:lnSpc>
                        <a:spcAft>
                          <a:spcPts val="0"/>
                        </a:spcAft>
                      </a:pPr>
                      <a:r>
                        <a:rPr lang="ru-RU" sz="1000" dirty="0">
                          <a:latin typeface="Times New Roman" pitchFamily="18" charset="0"/>
                          <a:ea typeface="Times New Roman"/>
                          <a:cs typeface="Times New Roman" pitchFamily="18" charset="0"/>
                        </a:rPr>
                        <a:t>учитель биологии</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Сертификат участника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ct val="115000"/>
                        </a:lnSpc>
                        <a:spcAft>
                          <a:spcPts val="0"/>
                        </a:spcAft>
                      </a:pPr>
                      <a:r>
                        <a:rPr lang="ru-RU" sz="1000">
                          <a:latin typeface="Times New Roman" pitchFamily="18" charset="0"/>
                          <a:ea typeface="Times New Roman"/>
                          <a:cs typeface="Times New Roman" pitchFamily="18" charset="0"/>
                        </a:rPr>
                        <a:t>22.</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latin typeface="Times New Roman" pitchFamily="18" charset="0"/>
                          <a:ea typeface="Times New Roman"/>
                          <a:cs typeface="Times New Roman" pitchFamily="18" charset="0"/>
                        </a:rPr>
                        <a:t>Организация работы по пропаганде безопасности дорожного движения и профилактике детского дорожно-транспортного травматизма среди учащихся</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Районные и Городские</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Завадская Марина Владимировна, учитель английского языка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Благодарность отдела образования администрации Невского района Санкт-Петербурга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ct val="115000"/>
                        </a:lnSpc>
                        <a:spcAft>
                          <a:spcPts val="0"/>
                        </a:spcAft>
                      </a:pPr>
                      <a:r>
                        <a:rPr lang="ru-RU" sz="1000">
                          <a:latin typeface="Times New Roman" pitchFamily="18" charset="0"/>
                          <a:ea typeface="Times New Roman"/>
                          <a:cs typeface="Times New Roman" pitchFamily="18" charset="0"/>
                        </a:rPr>
                        <a:t>23.</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000" dirty="0">
                          <a:latin typeface="Times New Roman" pitchFamily="18" charset="0"/>
                          <a:ea typeface="Times New Roman"/>
                          <a:cs typeface="Times New Roman" pitchFamily="18" charset="0"/>
                        </a:rPr>
                        <a:t>V</a:t>
                      </a:r>
                      <a:r>
                        <a:rPr lang="ru-RU" sz="1000" dirty="0">
                          <a:latin typeface="Times New Roman" pitchFamily="18" charset="0"/>
                          <a:ea typeface="Times New Roman"/>
                          <a:cs typeface="Times New Roman" pitchFamily="18" charset="0"/>
                        </a:rPr>
                        <a:t> районный фестиваль детских общественных объединений и органов ученического самоуправления</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Районный</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Сычева Александра Владимировна, педагог-организатор</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Благодарность отдела образования администрации Невского района Санкт-Петербурга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606">
                <a:tc>
                  <a:txBody>
                    <a:bodyPr/>
                    <a:lstStyle/>
                    <a:p>
                      <a:pPr algn="ctr">
                        <a:lnSpc>
                          <a:spcPct val="115000"/>
                        </a:lnSpc>
                        <a:spcAft>
                          <a:spcPts val="0"/>
                        </a:spcAft>
                      </a:pPr>
                      <a:r>
                        <a:rPr lang="ru-RU" sz="1000">
                          <a:latin typeface="Times New Roman" pitchFamily="18" charset="0"/>
                          <a:ea typeface="Times New Roman"/>
                          <a:cs typeface="Times New Roman" pitchFamily="18" charset="0"/>
                        </a:rPr>
                        <a:t>24.</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10 фестиваль хоров «Невское аллегро»</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Муниципальный</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Гаврилова Виктория Викторовна, учитель музыки</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Грамота за участие</a:t>
                      </a:r>
                    </a:p>
                    <a:p>
                      <a:pPr algn="ctr">
                        <a:lnSpc>
                          <a:spcPct val="115000"/>
                        </a:lnSpc>
                        <a:spcAft>
                          <a:spcPts val="0"/>
                        </a:spcAft>
                      </a:pPr>
                      <a:r>
                        <a:rPr lang="ru-RU" sz="1000" dirty="0">
                          <a:latin typeface="Times New Roman" pitchFamily="18" charset="0"/>
                          <a:ea typeface="Times New Roman"/>
                          <a:cs typeface="Times New Roman" pitchFamily="18" charset="0"/>
                        </a:rPr>
                        <a:t>Благодарность главы муниципального образования № 54</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ctr">
                        <a:lnSpc>
                          <a:spcPct val="115000"/>
                        </a:lnSpc>
                        <a:spcAft>
                          <a:spcPts val="0"/>
                        </a:spcAft>
                      </a:pPr>
                      <a:r>
                        <a:rPr lang="ru-RU" sz="1000">
                          <a:latin typeface="Times New Roman" pitchFamily="18" charset="0"/>
                          <a:ea typeface="Times New Roman"/>
                          <a:cs typeface="Times New Roman" pitchFamily="18" charset="0"/>
                        </a:rPr>
                        <a:t>25.</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Участие в дебатах «Государство должно запретить использование атрибутов религиозного культа»</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Межшкольный</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latin typeface="Times New Roman" pitchFamily="18" charset="0"/>
                          <a:ea typeface="Times New Roman"/>
                          <a:cs typeface="Times New Roman" pitchFamily="18" charset="0"/>
                        </a:rPr>
                        <a:t>Сычева Александра Владимировна, учитель русского языка и литературы</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latin typeface="Times New Roman" pitchFamily="18" charset="0"/>
                          <a:ea typeface="Times New Roman"/>
                          <a:cs typeface="Times New Roman" pitchFamily="18" charset="0"/>
                        </a:rPr>
                        <a:t>Благодарность за участие</a:t>
                      </a:r>
                    </a:p>
                  </a:txBody>
                  <a:tcPr marL="40158" marR="401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ctr">
                        <a:lnSpc>
                          <a:spcPct val="115000"/>
                        </a:lnSpc>
                        <a:spcAft>
                          <a:spcPts val="0"/>
                        </a:spcAft>
                      </a:pPr>
                      <a:r>
                        <a:rPr lang="ru-RU" sz="1100" dirty="0">
                          <a:latin typeface="Times New Roman"/>
                          <a:ea typeface="Times New Roman"/>
                          <a:cs typeface="Times New Roman"/>
                        </a:rPr>
                        <a:t>26.</a:t>
                      </a:r>
                      <a:endParaRPr lang="ru-RU" sz="1100" dirty="0">
                        <a:latin typeface="Calibri"/>
                        <a:ea typeface="Times New Roman"/>
                        <a:cs typeface="Times New Roman"/>
                      </a:endParaRPr>
                    </a:p>
                  </a:txBody>
                  <a:tcPr marL="42704" marR="4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Организация работы по военно-патриотическому воспитанию обучающихся ОУ</a:t>
                      </a:r>
                      <a:endParaRPr lang="ru-RU" sz="1100" dirty="0">
                        <a:latin typeface="Calibri"/>
                        <a:ea typeface="Times New Roman"/>
                        <a:cs typeface="Times New Roman"/>
                      </a:endParaRPr>
                    </a:p>
                  </a:txBody>
                  <a:tcPr marL="42704" marR="4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Школьный</a:t>
                      </a:r>
                      <a:endParaRPr lang="ru-RU" sz="1100" dirty="0">
                        <a:latin typeface="Calibri"/>
                        <a:ea typeface="Times New Roman"/>
                        <a:cs typeface="Times New Roman"/>
                      </a:endParaRPr>
                    </a:p>
                  </a:txBody>
                  <a:tcPr marL="42704" marR="4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Ушанов Станислав Валентинович, учитель ОБЖ </a:t>
                      </a:r>
                      <a:endParaRPr lang="ru-RU" sz="1100" dirty="0">
                        <a:latin typeface="Calibri"/>
                        <a:ea typeface="Times New Roman"/>
                        <a:cs typeface="Times New Roman"/>
                      </a:endParaRPr>
                    </a:p>
                  </a:txBody>
                  <a:tcPr marL="42704" marR="4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latin typeface="Times New Roman"/>
                          <a:ea typeface="Times New Roman"/>
                          <a:cs typeface="Times New Roman"/>
                        </a:rPr>
                        <a:t>Благодарность, за организацию работы ГБОУ ДОД «Взлет»</a:t>
                      </a:r>
                      <a:endParaRPr lang="ru-RU" sz="1100" dirty="0">
                        <a:latin typeface="Calibri"/>
                        <a:ea typeface="Times New Roman"/>
                        <a:cs typeface="Times New Roman"/>
                      </a:endParaRPr>
                    </a:p>
                  </a:txBody>
                  <a:tcPr marL="42704" marR="42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87</a:t>
            </a:fld>
            <a:endParaRPr lang="ru-RU"/>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79512" y="188640"/>
          <a:ext cx="8784976" cy="6309360"/>
        </p:xfrm>
        <a:graphic>
          <a:graphicData uri="http://schemas.openxmlformats.org/drawingml/2006/table">
            <a:tbl>
              <a:tblPr/>
              <a:tblGrid>
                <a:gridCol w="541332"/>
                <a:gridCol w="2792138"/>
                <a:gridCol w="1188084"/>
                <a:gridCol w="2471326"/>
                <a:gridCol w="1792096"/>
              </a:tblGrid>
              <a:tr h="4911432">
                <a:tc>
                  <a:txBody>
                    <a:bodyPr/>
                    <a:lstStyle/>
                    <a:p>
                      <a:pPr algn="ctr">
                        <a:lnSpc>
                          <a:spcPct val="115000"/>
                        </a:lnSpc>
                        <a:spcAft>
                          <a:spcPts val="0"/>
                        </a:spcAft>
                      </a:pPr>
                      <a:r>
                        <a:rPr lang="ru-RU" sz="800" dirty="0" smtClean="0">
                          <a:latin typeface="Times New Roman" pitchFamily="18" charset="0"/>
                          <a:ea typeface="Times New Roman"/>
                          <a:cs typeface="Times New Roman" pitchFamily="18" charset="0"/>
                        </a:rPr>
                        <a:t>27</a:t>
                      </a:r>
                      <a:endParaRPr lang="ru-RU" sz="800" dirty="0">
                        <a:latin typeface="Times New Roman" pitchFamily="18" charset="0"/>
                        <a:ea typeface="Times New Roman"/>
                        <a:cs typeface="Times New Roman" pitchFamily="18" charset="0"/>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a:latin typeface="Times New Roman" pitchFamily="18" charset="0"/>
                          <a:ea typeface="Times New Roman"/>
                          <a:cs typeface="Times New Roman" pitchFamily="18" charset="0"/>
                        </a:rPr>
                        <a:t>Интернет-конкурс педагогического творчества (Ассоциация </a:t>
                      </a:r>
                      <a:r>
                        <a:rPr lang="ru-RU" sz="800" dirty="0" err="1" smtClean="0">
                          <a:latin typeface="Times New Roman" pitchFamily="18" charset="0"/>
                          <a:ea typeface="Times New Roman"/>
                          <a:cs typeface="Times New Roman" pitchFamily="18" charset="0"/>
                        </a:rPr>
                        <a:t>творческх</a:t>
                      </a:r>
                      <a:r>
                        <a:rPr lang="ru-RU" sz="800" dirty="0" smtClean="0">
                          <a:latin typeface="Times New Roman" pitchFamily="18" charset="0"/>
                          <a:ea typeface="Times New Roman"/>
                          <a:cs typeface="Times New Roman" pitchFamily="18" charset="0"/>
                        </a:rPr>
                        <a:t> </a:t>
                      </a:r>
                      <a:r>
                        <a:rPr lang="ru-RU" sz="800" dirty="0">
                          <a:latin typeface="Times New Roman" pitchFamily="18" charset="0"/>
                          <a:ea typeface="Times New Roman"/>
                          <a:cs typeface="Times New Roman" pitchFamily="18" charset="0"/>
                        </a:rPr>
                        <a:t>педагогов России)</a:t>
                      </a: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a:latin typeface="Times New Roman" pitchFamily="18" charset="0"/>
                          <a:ea typeface="Times New Roman"/>
                          <a:cs typeface="Times New Roman" pitchFamily="18" charset="0"/>
                        </a:rPr>
                        <a:t>Всероссийский</a:t>
                      </a: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800" dirty="0">
                          <a:latin typeface="Times New Roman" pitchFamily="18" charset="0"/>
                          <a:ea typeface="Times New Roman"/>
                          <a:cs typeface="Times New Roman" pitchFamily="18" charset="0"/>
                        </a:rPr>
                        <a:t>Васильева Анна Павловна, </a:t>
                      </a:r>
                    </a:p>
                    <a:p>
                      <a:pPr>
                        <a:lnSpc>
                          <a:spcPct val="115000"/>
                        </a:lnSpc>
                        <a:spcAft>
                          <a:spcPts val="0"/>
                        </a:spcAft>
                      </a:pPr>
                      <a:r>
                        <a:rPr lang="ru-RU" sz="800" dirty="0">
                          <a:latin typeface="Times New Roman" pitchFamily="18" charset="0"/>
                          <a:ea typeface="Times New Roman"/>
                          <a:cs typeface="Times New Roman" pitchFamily="18" charset="0"/>
                        </a:rPr>
                        <a:t>учитель начальных классов</a:t>
                      </a:r>
                    </a:p>
                    <a:p>
                      <a:pPr>
                        <a:lnSpc>
                          <a:spcPct val="115000"/>
                        </a:lnSpc>
                        <a:spcAft>
                          <a:spcPts val="0"/>
                        </a:spcAft>
                      </a:pPr>
                      <a:r>
                        <a:rPr lang="ru-RU" sz="800" dirty="0" err="1">
                          <a:latin typeface="Times New Roman" pitchFamily="18" charset="0"/>
                          <a:ea typeface="Times New Roman"/>
                          <a:cs typeface="Times New Roman" pitchFamily="18" charset="0"/>
                        </a:rPr>
                        <a:t>Гнедич</a:t>
                      </a:r>
                      <a:r>
                        <a:rPr lang="ru-RU" sz="800" dirty="0">
                          <a:latin typeface="Times New Roman" pitchFamily="18" charset="0"/>
                          <a:ea typeface="Times New Roman"/>
                          <a:cs typeface="Times New Roman" pitchFamily="18" charset="0"/>
                        </a:rPr>
                        <a:t> Ольга Николаевна, </a:t>
                      </a:r>
                    </a:p>
                    <a:p>
                      <a:pPr>
                        <a:lnSpc>
                          <a:spcPct val="115000"/>
                        </a:lnSpc>
                        <a:spcAft>
                          <a:spcPts val="0"/>
                        </a:spcAft>
                      </a:pPr>
                      <a:r>
                        <a:rPr lang="ru-RU" sz="800" dirty="0">
                          <a:latin typeface="Times New Roman" pitchFamily="18" charset="0"/>
                          <a:ea typeface="Times New Roman"/>
                          <a:cs typeface="Times New Roman" pitchFamily="18" charset="0"/>
                        </a:rPr>
                        <a:t>учитель биологии</a:t>
                      </a:r>
                    </a:p>
                    <a:p>
                      <a:pPr>
                        <a:lnSpc>
                          <a:spcPct val="115000"/>
                        </a:lnSpc>
                        <a:spcAft>
                          <a:spcPts val="0"/>
                        </a:spcAft>
                      </a:pPr>
                      <a:r>
                        <a:rPr lang="ru-RU" sz="800" dirty="0">
                          <a:latin typeface="Times New Roman" pitchFamily="18" charset="0"/>
                          <a:ea typeface="Times New Roman"/>
                          <a:cs typeface="Times New Roman" pitchFamily="18" charset="0"/>
                        </a:rPr>
                        <a:t>Григорьева Людмила Николаевна, учитель физики</a:t>
                      </a:r>
                    </a:p>
                    <a:p>
                      <a:pPr>
                        <a:lnSpc>
                          <a:spcPct val="115000"/>
                        </a:lnSpc>
                        <a:spcAft>
                          <a:spcPts val="0"/>
                        </a:spcAft>
                      </a:pPr>
                      <a:r>
                        <a:rPr lang="ru-RU" sz="800" dirty="0" err="1">
                          <a:latin typeface="Times New Roman" pitchFamily="18" charset="0"/>
                          <a:ea typeface="Times New Roman"/>
                          <a:cs typeface="Times New Roman" pitchFamily="18" charset="0"/>
                        </a:rPr>
                        <a:t>Елькина</a:t>
                      </a:r>
                      <a:r>
                        <a:rPr lang="ru-RU" sz="800" dirty="0">
                          <a:latin typeface="Times New Roman" pitchFamily="18" charset="0"/>
                          <a:ea typeface="Times New Roman"/>
                          <a:cs typeface="Times New Roman" pitchFamily="18" charset="0"/>
                        </a:rPr>
                        <a:t> Екатерина Сергеевна, </a:t>
                      </a:r>
                    </a:p>
                    <a:p>
                      <a:pPr>
                        <a:lnSpc>
                          <a:spcPct val="115000"/>
                        </a:lnSpc>
                        <a:spcAft>
                          <a:spcPts val="0"/>
                        </a:spcAft>
                      </a:pPr>
                      <a:r>
                        <a:rPr lang="ru-RU" sz="800" dirty="0">
                          <a:latin typeface="Times New Roman" pitchFamily="18" charset="0"/>
                          <a:ea typeface="Times New Roman"/>
                          <a:cs typeface="Times New Roman" pitchFamily="18" charset="0"/>
                        </a:rPr>
                        <a:t>учитель математики</a:t>
                      </a:r>
                    </a:p>
                    <a:p>
                      <a:pPr>
                        <a:lnSpc>
                          <a:spcPct val="115000"/>
                        </a:lnSpc>
                        <a:spcAft>
                          <a:spcPts val="0"/>
                        </a:spcAft>
                      </a:pPr>
                      <a:r>
                        <a:rPr lang="ru-RU" sz="800" dirty="0">
                          <a:latin typeface="Times New Roman" pitchFamily="18" charset="0"/>
                          <a:ea typeface="Times New Roman"/>
                          <a:cs typeface="Times New Roman" pitchFamily="18" charset="0"/>
                        </a:rPr>
                        <a:t>Завадская Марина Владимировна, учитель английского языка</a:t>
                      </a:r>
                    </a:p>
                    <a:p>
                      <a:pPr>
                        <a:lnSpc>
                          <a:spcPct val="115000"/>
                        </a:lnSpc>
                        <a:spcAft>
                          <a:spcPts val="0"/>
                        </a:spcAft>
                      </a:pPr>
                      <a:r>
                        <a:rPr lang="ru-RU" sz="800" dirty="0" err="1">
                          <a:latin typeface="Times New Roman" pitchFamily="18" charset="0"/>
                          <a:ea typeface="Times New Roman"/>
                          <a:cs typeface="Times New Roman" pitchFamily="18" charset="0"/>
                        </a:rPr>
                        <a:t>Клюкина</a:t>
                      </a:r>
                      <a:r>
                        <a:rPr lang="ru-RU" sz="800" dirty="0">
                          <a:latin typeface="Times New Roman" pitchFamily="18" charset="0"/>
                          <a:ea typeface="Times New Roman"/>
                          <a:cs typeface="Times New Roman" pitchFamily="18" charset="0"/>
                        </a:rPr>
                        <a:t> Надежда Анатольевна, учитель русского языка и литературы</a:t>
                      </a:r>
                    </a:p>
                    <a:p>
                      <a:pPr>
                        <a:lnSpc>
                          <a:spcPct val="115000"/>
                        </a:lnSpc>
                        <a:spcAft>
                          <a:spcPts val="0"/>
                        </a:spcAft>
                      </a:pPr>
                      <a:r>
                        <a:rPr lang="ru-RU" sz="800" dirty="0" err="1">
                          <a:latin typeface="Times New Roman" pitchFamily="18" charset="0"/>
                          <a:ea typeface="Times New Roman"/>
                          <a:cs typeface="Times New Roman" pitchFamily="18" charset="0"/>
                        </a:rPr>
                        <a:t>Комолова</a:t>
                      </a:r>
                      <a:r>
                        <a:rPr lang="ru-RU" sz="800" dirty="0">
                          <a:latin typeface="Times New Roman" pitchFamily="18" charset="0"/>
                          <a:ea typeface="Times New Roman"/>
                          <a:cs typeface="Times New Roman" pitchFamily="18" charset="0"/>
                        </a:rPr>
                        <a:t> Юлия Владимировна, учитель начальных классов</a:t>
                      </a:r>
                    </a:p>
                    <a:p>
                      <a:pPr>
                        <a:lnSpc>
                          <a:spcPct val="115000"/>
                        </a:lnSpc>
                        <a:spcAft>
                          <a:spcPts val="0"/>
                        </a:spcAft>
                      </a:pPr>
                      <a:r>
                        <a:rPr lang="ru-RU" sz="800" dirty="0">
                          <a:latin typeface="Times New Roman" pitchFamily="18" charset="0"/>
                          <a:ea typeface="Times New Roman"/>
                          <a:cs typeface="Times New Roman" pitchFamily="18" charset="0"/>
                        </a:rPr>
                        <a:t>Левитская Татьяна Владимировна, учитель математики</a:t>
                      </a:r>
                    </a:p>
                    <a:p>
                      <a:pPr>
                        <a:lnSpc>
                          <a:spcPct val="115000"/>
                        </a:lnSpc>
                        <a:spcAft>
                          <a:spcPts val="0"/>
                        </a:spcAft>
                      </a:pPr>
                      <a:r>
                        <a:rPr lang="ru-RU" sz="800" dirty="0">
                          <a:latin typeface="Times New Roman" pitchFamily="18" charset="0"/>
                          <a:ea typeface="Times New Roman"/>
                          <a:cs typeface="Times New Roman" pitchFamily="18" charset="0"/>
                        </a:rPr>
                        <a:t>Назарова Светлана Николаевна, учитель русского языка и литературы</a:t>
                      </a:r>
                    </a:p>
                    <a:p>
                      <a:pPr>
                        <a:lnSpc>
                          <a:spcPct val="115000"/>
                        </a:lnSpc>
                        <a:spcAft>
                          <a:spcPts val="0"/>
                        </a:spcAft>
                      </a:pPr>
                      <a:r>
                        <a:rPr lang="ru-RU" sz="800" dirty="0" err="1">
                          <a:latin typeface="Times New Roman" pitchFamily="18" charset="0"/>
                          <a:ea typeface="Times New Roman"/>
                          <a:cs typeface="Times New Roman" pitchFamily="18" charset="0"/>
                        </a:rPr>
                        <a:t>Новикович</a:t>
                      </a:r>
                      <a:r>
                        <a:rPr lang="ru-RU" sz="800" dirty="0">
                          <a:latin typeface="Times New Roman" pitchFamily="18" charset="0"/>
                          <a:ea typeface="Times New Roman"/>
                          <a:cs typeface="Times New Roman" pitchFamily="18" charset="0"/>
                        </a:rPr>
                        <a:t> Елена Валерьевна, </a:t>
                      </a:r>
                    </a:p>
                    <a:p>
                      <a:pPr>
                        <a:lnSpc>
                          <a:spcPct val="115000"/>
                        </a:lnSpc>
                        <a:spcAft>
                          <a:spcPts val="0"/>
                        </a:spcAft>
                      </a:pPr>
                      <a:r>
                        <a:rPr lang="ru-RU" sz="800" dirty="0">
                          <a:latin typeface="Times New Roman" pitchFamily="18" charset="0"/>
                          <a:ea typeface="Times New Roman"/>
                          <a:cs typeface="Times New Roman" pitchFamily="18" charset="0"/>
                        </a:rPr>
                        <a:t>учитель истории и обществознания</a:t>
                      </a:r>
                    </a:p>
                    <a:p>
                      <a:pPr>
                        <a:lnSpc>
                          <a:spcPct val="115000"/>
                        </a:lnSpc>
                        <a:spcAft>
                          <a:spcPts val="0"/>
                        </a:spcAft>
                      </a:pPr>
                      <a:r>
                        <a:rPr lang="ru-RU" sz="800" dirty="0">
                          <a:latin typeface="Times New Roman" pitchFamily="18" charset="0"/>
                          <a:ea typeface="Times New Roman"/>
                          <a:cs typeface="Times New Roman" pitchFamily="18" charset="0"/>
                        </a:rPr>
                        <a:t>Остова Тамара Анатольевна, </a:t>
                      </a:r>
                    </a:p>
                    <a:p>
                      <a:pPr>
                        <a:lnSpc>
                          <a:spcPct val="115000"/>
                        </a:lnSpc>
                        <a:spcAft>
                          <a:spcPts val="0"/>
                        </a:spcAft>
                      </a:pPr>
                      <a:r>
                        <a:rPr lang="ru-RU" sz="800" dirty="0">
                          <a:latin typeface="Times New Roman" pitchFamily="18" charset="0"/>
                          <a:ea typeface="Times New Roman"/>
                          <a:cs typeface="Times New Roman" pitchFamily="18" charset="0"/>
                        </a:rPr>
                        <a:t>учитель изобразительного искусства</a:t>
                      </a:r>
                    </a:p>
                    <a:p>
                      <a:pPr>
                        <a:lnSpc>
                          <a:spcPct val="115000"/>
                        </a:lnSpc>
                        <a:spcAft>
                          <a:spcPts val="0"/>
                        </a:spcAft>
                      </a:pPr>
                      <a:r>
                        <a:rPr lang="ru-RU" sz="800" dirty="0" err="1">
                          <a:latin typeface="Times New Roman" pitchFamily="18" charset="0"/>
                          <a:ea typeface="Times New Roman"/>
                          <a:cs typeface="Times New Roman" pitchFamily="18" charset="0"/>
                        </a:rPr>
                        <a:t>Петкевич</a:t>
                      </a:r>
                      <a:r>
                        <a:rPr lang="ru-RU" sz="800" dirty="0">
                          <a:latin typeface="Times New Roman" pitchFamily="18" charset="0"/>
                          <a:ea typeface="Times New Roman"/>
                          <a:cs typeface="Times New Roman" pitchFamily="18" charset="0"/>
                        </a:rPr>
                        <a:t> Елена Михайловна, </a:t>
                      </a:r>
                    </a:p>
                    <a:p>
                      <a:pPr>
                        <a:lnSpc>
                          <a:spcPct val="115000"/>
                        </a:lnSpc>
                        <a:spcAft>
                          <a:spcPts val="0"/>
                        </a:spcAft>
                      </a:pPr>
                      <a:r>
                        <a:rPr lang="ru-RU" sz="800" dirty="0">
                          <a:latin typeface="Times New Roman" pitchFamily="18" charset="0"/>
                          <a:ea typeface="Times New Roman"/>
                          <a:cs typeface="Times New Roman" pitchFamily="18" charset="0"/>
                        </a:rPr>
                        <a:t>учитель истории и обществознания</a:t>
                      </a:r>
                    </a:p>
                    <a:p>
                      <a:pPr>
                        <a:lnSpc>
                          <a:spcPct val="115000"/>
                        </a:lnSpc>
                        <a:spcAft>
                          <a:spcPts val="0"/>
                        </a:spcAft>
                      </a:pPr>
                      <a:r>
                        <a:rPr lang="ru-RU" sz="800" dirty="0" err="1">
                          <a:latin typeface="Times New Roman" pitchFamily="18" charset="0"/>
                          <a:ea typeface="Times New Roman"/>
                          <a:cs typeface="Times New Roman" pitchFamily="18" charset="0"/>
                        </a:rPr>
                        <a:t>Питькина</a:t>
                      </a:r>
                      <a:r>
                        <a:rPr lang="ru-RU" sz="800" dirty="0">
                          <a:latin typeface="Times New Roman" pitchFamily="18" charset="0"/>
                          <a:ea typeface="Times New Roman"/>
                          <a:cs typeface="Times New Roman" pitchFamily="18" charset="0"/>
                        </a:rPr>
                        <a:t> Анна Сергеевна, </a:t>
                      </a:r>
                    </a:p>
                    <a:p>
                      <a:pPr>
                        <a:lnSpc>
                          <a:spcPct val="115000"/>
                        </a:lnSpc>
                        <a:spcAft>
                          <a:spcPts val="0"/>
                        </a:spcAft>
                      </a:pPr>
                      <a:r>
                        <a:rPr lang="ru-RU" sz="800" dirty="0">
                          <a:latin typeface="Times New Roman" pitchFamily="18" charset="0"/>
                          <a:ea typeface="Times New Roman"/>
                          <a:cs typeface="Times New Roman" pitchFamily="18" charset="0"/>
                        </a:rPr>
                        <a:t>учитель английского языка</a:t>
                      </a:r>
                    </a:p>
                    <a:p>
                      <a:pPr>
                        <a:lnSpc>
                          <a:spcPct val="115000"/>
                        </a:lnSpc>
                        <a:spcAft>
                          <a:spcPts val="0"/>
                        </a:spcAft>
                      </a:pPr>
                      <a:r>
                        <a:rPr lang="ru-RU" sz="800" dirty="0">
                          <a:latin typeface="Times New Roman" pitchFamily="18" charset="0"/>
                          <a:ea typeface="Times New Roman"/>
                          <a:cs typeface="Times New Roman" pitchFamily="18" charset="0"/>
                        </a:rPr>
                        <a:t>Рыбина Анастасия Николаевна, учитель начальных классов</a:t>
                      </a:r>
                    </a:p>
                    <a:p>
                      <a:pPr>
                        <a:lnSpc>
                          <a:spcPct val="115000"/>
                        </a:lnSpc>
                        <a:spcAft>
                          <a:spcPts val="0"/>
                        </a:spcAft>
                      </a:pPr>
                      <a:r>
                        <a:rPr lang="ru-RU" sz="800" dirty="0">
                          <a:latin typeface="Times New Roman" pitchFamily="18" charset="0"/>
                          <a:ea typeface="Times New Roman"/>
                          <a:cs typeface="Times New Roman" pitchFamily="18" charset="0"/>
                        </a:rPr>
                        <a:t>Синицына Наталия Михайловна, учитель физической культуры</a:t>
                      </a:r>
                    </a:p>
                    <a:p>
                      <a:pPr>
                        <a:lnSpc>
                          <a:spcPct val="115000"/>
                        </a:lnSpc>
                        <a:spcAft>
                          <a:spcPts val="0"/>
                        </a:spcAft>
                      </a:pPr>
                      <a:r>
                        <a:rPr lang="ru-RU" sz="800" dirty="0">
                          <a:latin typeface="Times New Roman" pitchFamily="18" charset="0"/>
                          <a:ea typeface="Times New Roman"/>
                          <a:cs typeface="Times New Roman" pitchFamily="18" charset="0"/>
                        </a:rPr>
                        <a:t>Соколова Светлана Юрьевна, учитель начальных классов</a:t>
                      </a:r>
                    </a:p>
                    <a:p>
                      <a:pPr>
                        <a:lnSpc>
                          <a:spcPct val="115000"/>
                        </a:lnSpc>
                        <a:spcAft>
                          <a:spcPts val="0"/>
                        </a:spcAft>
                      </a:pPr>
                      <a:r>
                        <a:rPr lang="ru-RU" sz="800" dirty="0" err="1">
                          <a:latin typeface="Times New Roman" pitchFamily="18" charset="0"/>
                          <a:ea typeface="Times New Roman"/>
                          <a:cs typeface="Times New Roman" pitchFamily="18" charset="0"/>
                        </a:rPr>
                        <a:t>Судоргина</a:t>
                      </a:r>
                      <a:r>
                        <a:rPr lang="ru-RU" sz="800" dirty="0">
                          <a:latin typeface="Times New Roman" pitchFamily="18" charset="0"/>
                          <a:ea typeface="Times New Roman"/>
                          <a:cs typeface="Times New Roman" pitchFamily="18" charset="0"/>
                        </a:rPr>
                        <a:t> Мирослава Владимировна, учитель английского языка</a:t>
                      </a:r>
                    </a:p>
                    <a:p>
                      <a:pPr>
                        <a:lnSpc>
                          <a:spcPct val="115000"/>
                        </a:lnSpc>
                        <a:spcAft>
                          <a:spcPts val="0"/>
                        </a:spcAft>
                      </a:pPr>
                      <a:r>
                        <a:rPr lang="ru-RU" sz="800" dirty="0">
                          <a:latin typeface="Times New Roman" pitchFamily="18" charset="0"/>
                          <a:ea typeface="Times New Roman"/>
                          <a:cs typeface="Times New Roman" pitchFamily="18" charset="0"/>
                        </a:rPr>
                        <a:t>Терентьевна Юлия Валентиновна, учитель начальных классов</a:t>
                      </a:r>
                    </a:p>
                    <a:p>
                      <a:pPr>
                        <a:lnSpc>
                          <a:spcPct val="115000"/>
                        </a:lnSpc>
                        <a:spcAft>
                          <a:spcPts val="0"/>
                        </a:spcAft>
                      </a:pPr>
                      <a:r>
                        <a:rPr lang="ru-RU" sz="800" dirty="0">
                          <a:latin typeface="Times New Roman" pitchFamily="18" charset="0"/>
                          <a:ea typeface="Times New Roman"/>
                          <a:cs typeface="Times New Roman" pitchFamily="18" charset="0"/>
                        </a:rPr>
                        <a:t>Тихомирова Елена Ивановна, </a:t>
                      </a:r>
                    </a:p>
                    <a:p>
                      <a:pPr>
                        <a:lnSpc>
                          <a:spcPct val="115000"/>
                        </a:lnSpc>
                        <a:spcAft>
                          <a:spcPts val="0"/>
                        </a:spcAft>
                      </a:pPr>
                      <a:r>
                        <a:rPr lang="ru-RU" sz="800" dirty="0">
                          <a:latin typeface="Times New Roman" pitchFamily="18" charset="0"/>
                          <a:ea typeface="Times New Roman"/>
                          <a:cs typeface="Times New Roman" pitchFamily="18" charset="0"/>
                        </a:rPr>
                        <a:t>учитель начальных классов</a:t>
                      </a:r>
                    </a:p>
                    <a:p>
                      <a:pPr>
                        <a:lnSpc>
                          <a:spcPct val="115000"/>
                        </a:lnSpc>
                        <a:spcAft>
                          <a:spcPts val="0"/>
                        </a:spcAft>
                      </a:pPr>
                      <a:r>
                        <a:rPr lang="ru-RU" sz="800" dirty="0" err="1">
                          <a:latin typeface="Times New Roman" pitchFamily="18" charset="0"/>
                          <a:ea typeface="Times New Roman"/>
                          <a:cs typeface="Times New Roman" pitchFamily="18" charset="0"/>
                        </a:rPr>
                        <a:t>Умина</a:t>
                      </a:r>
                      <a:r>
                        <a:rPr lang="ru-RU" sz="800" dirty="0">
                          <a:latin typeface="Times New Roman" pitchFamily="18" charset="0"/>
                          <a:ea typeface="Times New Roman"/>
                          <a:cs typeface="Times New Roman" pitchFamily="18" charset="0"/>
                        </a:rPr>
                        <a:t> Маргарита Александровна, учитель начальных классов</a:t>
                      </a:r>
                    </a:p>
                    <a:p>
                      <a:pPr>
                        <a:lnSpc>
                          <a:spcPct val="115000"/>
                        </a:lnSpc>
                        <a:spcAft>
                          <a:spcPts val="0"/>
                        </a:spcAft>
                      </a:pPr>
                      <a:r>
                        <a:rPr lang="ru-RU" sz="800" dirty="0">
                          <a:latin typeface="Times New Roman" pitchFamily="18" charset="0"/>
                          <a:ea typeface="Times New Roman"/>
                          <a:cs typeface="Times New Roman" pitchFamily="18" charset="0"/>
                        </a:rPr>
                        <a:t>Чайковская Татьяна Геннадьевна, учитель начальных классов</a:t>
                      </a:r>
                    </a:p>
                    <a:p>
                      <a:pPr>
                        <a:lnSpc>
                          <a:spcPct val="115000"/>
                        </a:lnSpc>
                        <a:spcAft>
                          <a:spcPts val="0"/>
                        </a:spcAft>
                      </a:pPr>
                      <a:r>
                        <a:rPr lang="ru-RU" sz="800" dirty="0">
                          <a:latin typeface="Times New Roman" pitchFamily="18" charset="0"/>
                          <a:ea typeface="Times New Roman"/>
                          <a:cs typeface="Times New Roman" pitchFamily="18" charset="0"/>
                        </a:rPr>
                        <a:t>Чернышева Елена Александровна, учитель математики</a:t>
                      </a:r>
                    </a:p>
                    <a:p>
                      <a:pPr>
                        <a:lnSpc>
                          <a:spcPct val="115000"/>
                        </a:lnSpc>
                        <a:spcAft>
                          <a:spcPts val="0"/>
                        </a:spcAft>
                      </a:pPr>
                      <a:r>
                        <a:rPr lang="ru-RU" sz="800" dirty="0">
                          <a:latin typeface="Times New Roman" pitchFamily="18" charset="0"/>
                          <a:ea typeface="Times New Roman"/>
                          <a:cs typeface="Times New Roman" pitchFamily="18" charset="0"/>
                        </a:rPr>
                        <a:t>Шуваева Татьяна Васильевна, </a:t>
                      </a:r>
                    </a:p>
                    <a:p>
                      <a:pPr>
                        <a:lnSpc>
                          <a:spcPct val="115000"/>
                        </a:lnSpc>
                        <a:spcAft>
                          <a:spcPts val="0"/>
                        </a:spcAft>
                      </a:pPr>
                      <a:r>
                        <a:rPr lang="ru-RU" sz="800" dirty="0">
                          <a:latin typeface="Times New Roman" pitchFamily="18" charset="0"/>
                          <a:ea typeface="Times New Roman"/>
                          <a:cs typeface="Times New Roman" pitchFamily="18" charset="0"/>
                        </a:rPr>
                        <a:t>учитель физической культуры</a:t>
                      </a:r>
                    </a:p>
                    <a:p>
                      <a:pPr>
                        <a:lnSpc>
                          <a:spcPct val="115000"/>
                        </a:lnSpc>
                        <a:spcAft>
                          <a:spcPts val="0"/>
                        </a:spcAft>
                      </a:pPr>
                      <a:r>
                        <a:rPr lang="ru-RU" sz="800" dirty="0">
                          <a:latin typeface="Times New Roman" pitchFamily="18" charset="0"/>
                          <a:ea typeface="Times New Roman"/>
                          <a:cs typeface="Times New Roman" pitchFamily="18" charset="0"/>
                        </a:rPr>
                        <a:t>Шумилова Ольга Александровна, учитель начальных классов</a:t>
                      </a: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800" dirty="0">
                        <a:latin typeface="Times New Roman" pitchFamily="18" charset="0"/>
                        <a:ea typeface="Times New Roman"/>
                        <a:cs typeface="Times New Roman" pitchFamily="18" charset="0"/>
                      </a:endParaRPr>
                    </a:p>
                    <a:p>
                      <a:pPr algn="ctr">
                        <a:lnSpc>
                          <a:spcPct val="115000"/>
                        </a:lnSpc>
                        <a:spcAft>
                          <a:spcPts val="0"/>
                        </a:spcAft>
                      </a:pPr>
                      <a:r>
                        <a:rPr lang="ru-RU" sz="800" b="1" dirty="0">
                          <a:latin typeface="Times New Roman" pitchFamily="18" charset="0"/>
                          <a:ea typeface="Times New Roman"/>
                          <a:cs typeface="Times New Roman" pitchFamily="18" charset="0"/>
                        </a:rPr>
                        <a:t>24 учителя</a:t>
                      </a:r>
                      <a:endParaRPr lang="ru-RU" sz="800" dirty="0">
                        <a:latin typeface="Times New Roman" pitchFamily="18" charset="0"/>
                        <a:ea typeface="Times New Roman"/>
                        <a:cs typeface="Times New Roman" pitchFamily="18" charset="0"/>
                      </a:endParaRPr>
                    </a:p>
                    <a:p>
                      <a:pPr algn="ctr">
                        <a:lnSpc>
                          <a:spcPct val="115000"/>
                        </a:lnSpc>
                        <a:spcAft>
                          <a:spcPts val="0"/>
                        </a:spcAft>
                      </a:pPr>
                      <a:r>
                        <a:rPr lang="ru-RU" sz="800" dirty="0">
                          <a:latin typeface="Times New Roman" pitchFamily="18" charset="0"/>
                          <a:ea typeface="Times New Roman"/>
                          <a:cs typeface="Times New Roman" pitchFamily="18" charset="0"/>
                        </a:rPr>
                        <a:t>Дипломы за представление своего педагогического опыта и сертификаты о публикации материалов</a:t>
                      </a: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88</a:t>
            </a:fld>
            <a:endParaRPr lang="ru-RU"/>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79512" y="188640"/>
          <a:ext cx="8784976" cy="4911432"/>
        </p:xfrm>
        <a:graphic>
          <a:graphicData uri="http://schemas.openxmlformats.org/drawingml/2006/table">
            <a:tbl>
              <a:tblPr/>
              <a:tblGrid>
                <a:gridCol w="541332"/>
                <a:gridCol w="2792138"/>
                <a:gridCol w="1188084"/>
                <a:gridCol w="2471326"/>
                <a:gridCol w="1792096"/>
              </a:tblGrid>
              <a:tr h="4911432">
                <a:tc>
                  <a:txBody>
                    <a:bodyPr/>
                    <a:lstStyle/>
                    <a:p>
                      <a:pPr algn="ctr">
                        <a:lnSpc>
                          <a:spcPct val="115000"/>
                        </a:lnSpc>
                        <a:spcAft>
                          <a:spcPts val="0"/>
                        </a:spcAft>
                      </a:pPr>
                      <a:r>
                        <a:rPr lang="ru-RU" sz="800" dirty="0" smtClean="0">
                          <a:latin typeface="Times New Roman" pitchFamily="18" charset="0"/>
                          <a:ea typeface="Times New Roman"/>
                          <a:cs typeface="Times New Roman" pitchFamily="18" charset="0"/>
                        </a:rPr>
                        <a:t>28</a:t>
                      </a:r>
                      <a:endParaRPr lang="ru-RU" sz="800" dirty="0">
                        <a:latin typeface="Times New Roman" pitchFamily="18" charset="0"/>
                        <a:ea typeface="Times New Roman"/>
                        <a:cs typeface="Times New Roman" pitchFamily="18" charset="0"/>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pitchFamily="18" charset="0"/>
                          <a:ea typeface="Times New Roman"/>
                          <a:cs typeface="Times New Roman" pitchFamily="18" charset="0"/>
                        </a:rPr>
                        <a:t>Подготовка</a:t>
                      </a:r>
                      <a:r>
                        <a:rPr lang="ru-RU" sz="800" baseline="0" dirty="0" smtClean="0">
                          <a:latin typeface="Times New Roman" pitchFamily="18" charset="0"/>
                          <a:ea typeface="Times New Roman"/>
                          <a:cs typeface="Times New Roman" pitchFamily="18" charset="0"/>
                        </a:rPr>
                        <a:t> обучающихся, набравших по результатом итоговой государственной аттестации максимальное количество баллов, за достижения высоких результатов деятельности в 2012-2013 учебном году</a:t>
                      </a:r>
                      <a:endParaRPr lang="ru-RU" sz="800" dirty="0">
                        <a:latin typeface="Times New Roman" pitchFamily="18" charset="0"/>
                        <a:ea typeface="Times New Roman"/>
                        <a:cs typeface="Times New Roman" pitchFamily="18" charset="0"/>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800" dirty="0" smtClean="0">
                          <a:latin typeface="Times New Roman" pitchFamily="18" charset="0"/>
                          <a:ea typeface="Times New Roman"/>
                          <a:cs typeface="Times New Roman" pitchFamily="18" charset="0"/>
                        </a:rPr>
                        <a:t>Районный</a:t>
                      </a:r>
                    </a:p>
                    <a:p>
                      <a:pPr algn="ctr">
                        <a:lnSpc>
                          <a:spcPct val="115000"/>
                        </a:lnSpc>
                        <a:spcAft>
                          <a:spcPts val="0"/>
                        </a:spcAft>
                      </a:pPr>
                      <a:endParaRPr lang="ru-RU" sz="800" dirty="0">
                        <a:latin typeface="Times New Roman" pitchFamily="18" charset="0"/>
                        <a:ea typeface="Times New Roman"/>
                        <a:cs typeface="Times New Roman" pitchFamily="18" charset="0"/>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err="1" smtClean="0">
                          <a:latin typeface="Times New Roman" pitchFamily="18" charset="0"/>
                          <a:ea typeface="Times New Roman"/>
                          <a:cs typeface="Times New Roman" pitchFamily="18" charset="0"/>
                        </a:rPr>
                        <a:t>Кайгародовой</a:t>
                      </a:r>
                      <a:r>
                        <a:rPr lang="ru-RU" sz="800" dirty="0" smtClean="0">
                          <a:latin typeface="Times New Roman" pitchFamily="18" charset="0"/>
                          <a:ea typeface="Times New Roman"/>
                          <a:cs typeface="Times New Roman" pitchFamily="18" charset="0"/>
                        </a:rPr>
                        <a:t> Елене</a:t>
                      </a:r>
                      <a:r>
                        <a:rPr lang="ru-RU" sz="800" baseline="0" dirty="0" smtClean="0">
                          <a:latin typeface="Times New Roman" pitchFamily="18" charset="0"/>
                          <a:ea typeface="Times New Roman"/>
                          <a:cs typeface="Times New Roman" pitchFamily="18" charset="0"/>
                        </a:rPr>
                        <a:t> Евгеньевна, учитель русского языка и литературы</a:t>
                      </a:r>
                      <a:endParaRPr lang="ru-RU" sz="800" dirty="0">
                        <a:latin typeface="Times New Roman" pitchFamily="18" charset="0"/>
                        <a:ea typeface="Times New Roman"/>
                        <a:cs typeface="Times New Roman" pitchFamily="18" charset="0"/>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800" dirty="0" smtClean="0">
                          <a:latin typeface="Times New Roman" pitchFamily="18" charset="0"/>
                          <a:ea typeface="Times New Roman"/>
                          <a:cs typeface="Times New Roman" pitchFamily="18" charset="0"/>
                        </a:rPr>
                        <a:t>Благодарственное</a:t>
                      </a:r>
                      <a:r>
                        <a:rPr lang="ru-RU" sz="800" baseline="0" dirty="0" smtClean="0">
                          <a:latin typeface="Times New Roman" pitchFamily="18" charset="0"/>
                          <a:ea typeface="Times New Roman"/>
                          <a:cs typeface="Times New Roman" pitchFamily="18" charset="0"/>
                        </a:rPr>
                        <a:t> письмо </a:t>
                      </a:r>
                    </a:p>
                    <a:p>
                      <a:pPr algn="ctr">
                        <a:lnSpc>
                          <a:spcPct val="115000"/>
                        </a:lnSpc>
                        <a:spcAft>
                          <a:spcPts val="0"/>
                        </a:spcAft>
                      </a:pPr>
                      <a:r>
                        <a:rPr lang="ru-RU" sz="800" baseline="0" dirty="0" smtClean="0">
                          <a:latin typeface="Times New Roman" pitchFamily="18" charset="0"/>
                          <a:ea typeface="Times New Roman"/>
                          <a:cs typeface="Times New Roman" pitchFamily="18" charset="0"/>
                        </a:rPr>
                        <a:t>Главы администрации  Невского района К.Н.Серова</a:t>
                      </a:r>
                    </a:p>
                    <a:p>
                      <a:pPr algn="ctr">
                        <a:lnSpc>
                          <a:spcPct val="115000"/>
                        </a:lnSpc>
                        <a:spcAft>
                          <a:spcPts val="0"/>
                        </a:spcAft>
                      </a:pPr>
                      <a:endParaRPr lang="ru-RU" sz="800" baseline="0" dirty="0" smtClean="0">
                        <a:latin typeface="Times New Roman" pitchFamily="18" charset="0"/>
                        <a:ea typeface="Times New Roman"/>
                        <a:cs typeface="Times New Roman" pitchFamily="18" charset="0"/>
                      </a:endParaRPr>
                    </a:p>
                    <a:p>
                      <a:pPr algn="ctr">
                        <a:lnSpc>
                          <a:spcPct val="115000"/>
                        </a:lnSpc>
                        <a:spcAft>
                          <a:spcPts val="0"/>
                        </a:spcAft>
                      </a:pPr>
                      <a:endParaRPr lang="ru-RU" sz="800" baseline="0" dirty="0" smtClean="0">
                        <a:latin typeface="Times New Roman" pitchFamily="18" charset="0"/>
                        <a:ea typeface="Times New Roman"/>
                        <a:cs typeface="Times New Roman" pitchFamily="18" charset="0"/>
                      </a:endParaRPr>
                    </a:p>
                    <a:p>
                      <a:pPr algn="ctr">
                        <a:lnSpc>
                          <a:spcPct val="115000"/>
                        </a:lnSpc>
                        <a:spcAft>
                          <a:spcPts val="0"/>
                        </a:spcAft>
                      </a:pPr>
                      <a:r>
                        <a:rPr lang="ru-RU" sz="800" baseline="0" dirty="0" smtClean="0">
                          <a:latin typeface="Times New Roman" pitchFamily="18" charset="0"/>
                          <a:ea typeface="Times New Roman"/>
                          <a:cs typeface="Times New Roman" pitchFamily="18" charset="0"/>
                        </a:rPr>
                        <a:t>Грамота ИМЦ Невского района</a:t>
                      </a:r>
                      <a:endParaRPr lang="ru-RU" sz="800" dirty="0">
                        <a:latin typeface="Times New Roman" pitchFamily="18" charset="0"/>
                        <a:ea typeface="Times New Roman"/>
                        <a:cs typeface="Times New Roman" pitchFamily="18" charset="0"/>
                      </a:endParaRPr>
                    </a:p>
                  </a:txBody>
                  <a:tcPr marL="27609" marR="276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Номер слайда 3"/>
          <p:cNvSpPr>
            <a:spLocks noGrp="1"/>
          </p:cNvSpPr>
          <p:nvPr>
            <p:ph type="sldNum" sz="quarter" idx="12"/>
          </p:nvPr>
        </p:nvSpPr>
        <p:spPr/>
        <p:txBody>
          <a:bodyPr/>
          <a:lstStyle/>
          <a:p>
            <a:pPr>
              <a:defRPr/>
            </a:pPr>
            <a:fld id="{3D1431AC-03AB-448F-836F-E7C33655EE09}" type="slidenum">
              <a:rPr lang="ru-RU" smtClean="0"/>
              <a:pPr>
                <a:defRPr/>
              </a:pPr>
              <a:t>89</a:t>
            </a:fld>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28596" y="2214554"/>
            <a:ext cx="8064500" cy="3816350"/>
          </a:xfrm>
        </p:spPr>
        <p:txBody>
          <a:bodyPr>
            <a:normAutofit/>
          </a:bodyPr>
          <a:lstStyle/>
          <a:p>
            <a:pPr algn="just" eaLnBrk="1" hangingPunct="1">
              <a:lnSpc>
                <a:spcPct val="90000"/>
              </a:lnSpc>
              <a:buNone/>
            </a:pPr>
            <a:r>
              <a:rPr lang="ru-RU" sz="1800" dirty="0" smtClean="0">
                <a:latin typeface="Times New Roman" pitchFamily="18" charset="0"/>
                <a:cs typeface="Times New Roman" pitchFamily="18" charset="0"/>
              </a:rPr>
              <a:t>       Государственное общеобразовательное учреждение средняя общеобразовательная школа № 591 Невского района Санкт-Петербурга.</a:t>
            </a:r>
          </a:p>
          <a:p>
            <a:pPr algn="just" eaLnBrk="1" hangingPunct="1">
              <a:lnSpc>
                <a:spcPct val="90000"/>
              </a:lnSpc>
              <a:buFont typeface="Wingdings" pitchFamily="2" charset="2"/>
              <a:buNone/>
            </a:pPr>
            <a:r>
              <a:rPr lang="ru-RU" sz="1800" dirty="0" smtClean="0">
                <a:latin typeface="Times New Roman" pitchFamily="18" charset="0"/>
                <a:cs typeface="Times New Roman" pitchFamily="18" charset="0"/>
              </a:rPr>
              <a:t>		Адрес: 193232, Санкт-Петербург, проспект Большевиков, дом 28</a:t>
            </a:r>
          </a:p>
          <a:p>
            <a:pPr algn="just" eaLnBrk="1" hangingPunct="1">
              <a:lnSpc>
                <a:spcPct val="90000"/>
              </a:lnSpc>
              <a:buFont typeface="Wingdings" pitchFamily="2" charset="2"/>
              <a:buNone/>
            </a:pPr>
            <a:r>
              <a:rPr lang="ru-RU" sz="1800" dirty="0" smtClean="0">
                <a:latin typeface="Times New Roman" pitchFamily="18" charset="0"/>
                <a:cs typeface="Times New Roman" pitchFamily="18" charset="0"/>
              </a:rPr>
              <a:t>		Электронный адрес почты: </a:t>
            </a:r>
            <a:r>
              <a:rPr lang="en-US" sz="1800" dirty="0" err="1" smtClean="0">
                <a:latin typeface="Times New Roman" pitchFamily="18" charset="0"/>
                <a:cs typeface="Times New Roman" pitchFamily="18" charset="0"/>
              </a:rPr>
              <a:t>shkola</a:t>
            </a:r>
            <a:r>
              <a:rPr lang="ru-RU" sz="1800" dirty="0" smtClean="0">
                <a:latin typeface="Times New Roman" pitchFamily="18" charset="0"/>
                <a:cs typeface="Times New Roman" pitchFamily="18" charset="0"/>
              </a:rPr>
              <a:t>591@</a:t>
            </a:r>
            <a:r>
              <a:rPr lang="en-US" sz="1800" dirty="0" err="1" smtClean="0">
                <a:latin typeface="Times New Roman" pitchFamily="18" charset="0"/>
                <a:cs typeface="Times New Roman" pitchFamily="18" charset="0"/>
              </a:rPr>
              <a:t>yandex</a:t>
            </a:r>
            <a:r>
              <a:rPr lang="ru-RU"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ru</a:t>
            </a:r>
            <a:endParaRPr lang="ru-RU" sz="1800" dirty="0" smtClean="0">
              <a:latin typeface="Times New Roman" pitchFamily="18" charset="0"/>
              <a:cs typeface="Times New Roman" pitchFamily="18" charset="0"/>
            </a:endParaRPr>
          </a:p>
          <a:p>
            <a:pPr algn="just" eaLnBrk="1" hangingPunct="1">
              <a:lnSpc>
                <a:spcPct val="90000"/>
              </a:lnSpc>
              <a:buFont typeface="Wingdings" pitchFamily="2" charset="2"/>
              <a:buNone/>
            </a:pPr>
            <a:r>
              <a:rPr lang="ru-RU" sz="1800" dirty="0" smtClean="0">
                <a:latin typeface="Times New Roman" pitchFamily="18" charset="0"/>
                <a:cs typeface="Times New Roman" pitchFamily="18" charset="0"/>
              </a:rPr>
              <a:t>	Адрес сайта школы в интернете: </a:t>
            </a:r>
            <a:r>
              <a:rPr lang="en-US" sz="1800" dirty="0" smtClean="0">
                <a:latin typeface="Times New Roman" pitchFamily="18" charset="0"/>
                <a:cs typeface="Times New Roman" pitchFamily="18" charset="0"/>
              </a:rPr>
              <a:t>http</a:t>
            </a:r>
            <a:r>
              <a:rPr lang="ru-RU"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www</a:t>
            </a:r>
            <a:r>
              <a:rPr lang="ru-RU"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shkola</a:t>
            </a:r>
            <a:r>
              <a:rPr lang="ru-RU" sz="1800" dirty="0" smtClean="0">
                <a:latin typeface="Times New Roman" pitchFamily="18" charset="0"/>
                <a:cs typeface="Times New Roman" pitchFamily="18" charset="0"/>
              </a:rPr>
              <a:t>591.</a:t>
            </a:r>
            <a:r>
              <a:rPr lang="en-US" sz="1800" dirty="0" err="1" smtClean="0">
                <a:latin typeface="Times New Roman" pitchFamily="18" charset="0"/>
                <a:cs typeface="Times New Roman" pitchFamily="18" charset="0"/>
              </a:rPr>
              <a:t>ucoz</a:t>
            </a:r>
            <a:r>
              <a:rPr lang="ru-RU"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ru</a:t>
            </a:r>
            <a:endParaRPr lang="ru-RU" sz="1800" dirty="0" smtClean="0">
              <a:latin typeface="Times New Roman" pitchFamily="18" charset="0"/>
              <a:cs typeface="Times New Roman" pitchFamily="18" charset="0"/>
            </a:endParaRPr>
          </a:p>
          <a:p>
            <a:pPr algn="just" eaLnBrk="1" hangingPunct="1">
              <a:lnSpc>
                <a:spcPct val="90000"/>
              </a:lnSpc>
              <a:buNone/>
            </a:pPr>
            <a:r>
              <a:rPr lang="ru-RU" sz="1800" dirty="0" smtClean="0">
                <a:latin typeface="Times New Roman" pitchFamily="18" charset="0"/>
                <a:cs typeface="Times New Roman" pitchFamily="18" charset="0"/>
              </a:rPr>
              <a:t>		Лицензия: 78 № 001669 от 31.01.2012 года. Срок действия лицензии бессрочно. </a:t>
            </a:r>
          </a:p>
          <a:p>
            <a:pPr algn="just">
              <a:buNone/>
            </a:pPr>
            <a:r>
              <a:rPr lang="ru-RU" sz="1800" dirty="0" smtClean="0">
                <a:latin typeface="Times New Roman" pitchFamily="18" charset="0"/>
                <a:cs typeface="Times New Roman" pitchFamily="18" charset="0"/>
              </a:rPr>
              <a:t>     Лицензия дает право на ведение образовательной деятельности в 1 – 11 классах. Свидетельство о государственной аккредитации: серия 78А01 регистрационный №  0000185, дает право на выдачу выпускникам аттестатов об основном общем образовании, среднем (полном) общем образовании.</a:t>
            </a:r>
          </a:p>
          <a:p>
            <a:pPr algn="just" eaLnBrk="1" hangingPunct="1">
              <a:lnSpc>
                <a:spcPct val="90000"/>
              </a:lnSpc>
              <a:buNone/>
            </a:pPr>
            <a:endParaRPr lang="ru-RU" sz="1800" dirty="0" smtClean="0">
              <a:latin typeface="Times New Roman" pitchFamily="18" charset="0"/>
              <a:cs typeface="Times New Roman" pitchFamily="18" charset="0"/>
            </a:endParaRPr>
          </a:p>
          <a:p>
            <a:pPr algn="just" eaLnBrk="1" hangingPunct="1">
              <a:lnSpc>
                <a:spcPct val="90000"/>
              </a:lnSpc>
              <a:buFont typeface="Wingdings" pitchFamily="2" charset="2"/>
              <a:buNone/>
            </a:pPr>
            <a:endParaRPr lang="ru-RU" sz="2100" dirty="0" smtClean="0"/>
          </a:p>
        </p:txBody>
      </p:sp>
      <p:sp>
        <p:nvSpPr>
          <p:cNvPr id="7170" name="Rectangle 2"/>
          <p:cNvSpPr>
            <a:spLocks noGrp="1" noChangeArrowheads="1"/>
          </p:cNvSpPr>
          <p:nvPr>
            <p:ph type="title"/>
          </p:nvPr>
        </p:nvSpPr>
        <p:spPr>
          <a:xfrm>
            <a:off x="0" y="0"/>
            <a:ext cx="6516688" cy="1484313"/>
          </a:xfrm>
          <a:effectLst>
            <a:glow rad="101600">
              <a:schemeClr val="accent4">
                <a:satMod val="175000"/>
                <a:alpha val="40000"/>
              </a:schemeClr>
            </a:glow>
          </a:effectLst>
        </p:spPr>
        <p:txBody>
          <a:bodyPr>
            <a:normAutofit/>
          </a:bodyPr>
          <a:lstStyle/>
          <a:p>
            <a:pPr algn="ctr" eaLnBrk="1" hangingPunct="1"/>
            <a:r>
              <a:rPr lang="ru-RU" sz="2400" b="1" i="1" dirty="0" smtClean="0">
                <a:solidFill>
                  <a:schemeClr val="tx1"/>
                </a:solidFill>
                <a:latin typeface="Times New Roman" pitchFamily="18" charset="0"/>
                <a:cs typeface="Times New Roman" pitchFamily="18" charset="0"/>
              </a:rPr>
              <a:t>1. Общая характеристика учреждения</a:t>
            </a:r>
          </a:p>
        </p:txBody>
      </p:sp>
      <p:pic>
        <p:nvPicPr>
          <p:cNvPr id="7172" name="Picture 5" descr="x_a386fc0f"/>
          <p:cNvPicPr>
            <a:picLocks noChangeAspect="1" noChangeArrowheads="1"/>
          </p:cNvPicPr>
          <p:nvPr/>
        </p:nvPicPr>
        <p:blipFill>
          <a:blip r:embed="rId2" cstate="email"/>
          <a:srcRect/>
          <a:stretch>
            <a:fillRect/>
          </a:stretch>
        </p:blipFill>
        <p:spPr bwMode="auto">
          <a:xfrm>
            <a:off x="6535750" y="333375"/>
            <a:ext cx="2290750" cy="1523989"/>
          </a:xfrm>
          <a:prstGeom prst="rect">
            <a:avLst/>
          </a:prstGeom>
          <a:ln>
            <a:noFill/>
          </a:ln>
          <a:effectLst>
            <a:outerShdw blurRad="292100" dist="139700" dir="2700000" algn="tl" rotWithShape="0">
              <a:srgbClr val="333333">
                <a:alpha val="65000"/>
              </a:srgbClr>
            </a:outerShdw>
          </a:effectLst>
        </p:spPr>
      </p:pic>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9</a:t>
            </a:fld>
            <a:endParaRPr lang="ru-RU"/>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566738" y="1752600"/>
            <a:ext cx="8001000" cy="1892424"/>
          </a:xfrm>
        </p:spPr>
        <p:txBody>
          <a:bodyPr>
            <a:normAutofit fontScale="77500" lnSpcReduction="20000"/>
          </a:bodyPr>
          <a:lstStyle/>
          <a:p>
            <a:pPr algn="just">
              <a:buFont typeface="Wingdings" pitchFamily="2" charset="2"/>
              <a:buChar char="v"/>
            </a:pPr>
            <a:r>
              <a:rPr lang="ru-RU" sz="2600" dirty="0" smtClean="0">
                <a:latin typeface="Times New Roman" pitchFamily="18" charset="0"/>
                <a:cs typeface="Times New Roman" pitchFamily="18" charset="0"/>
              </a:rPr>
              <a:t>С 2008 года одним из приоритетных направлений воспитательной деятельности стала организация дифференцированной работы с обучающимися, в том числе развитие ученического самоуправления и создание детских общественных объединений.</a:t>
            </a:r>
          </a:p>
          <a:p>
            <a:pPr algn="just">
              <a:buFont typeface="Wingdings" pitchFamily="2" charset="2"/>
              <a:buChar char="v"/>
            </a:pPr>
            <a:r>
              <a:rPr lang="ru-RU" sz="2600" dirty="0" smtClean="0">
                <a:latin typeface="Times New Roman" pitchFamily="18" charset="0"/>
                <a:cs typeface="Times New Roman" pitchFamily="18" charset="0"/>
              </a:rPr>
              <a:t>На сегодняшний день структура организации ученического самоуправления ГБОУ СОШ № 591 выглядит следующим образом:</a:t>
            </a:r>
          </a:p>
          <a:p>
            <a:endParaRPr lang="ru-RU" dirty="0"/>
          </a:p>
        </p:txBody>
      </p:sp>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Организация государственно-общественного управления и самоуправления</a:t>
            </a:r>
            <a:endParaRPr lang="ru-RU" sz="2400" i="1" dirty="0">
              <a:latin typeface="Times New Roman" pitchFamily="18" charset="0"/>
              <a:cs typeface="Times New Roman" pitchFamily="18" charset="0"/>
            </a:endParaRPr>
          </a:p>
        </p:txBody>
      </p:sp>
      <p:graphicFrame>
        <p:nvGraphicFramePr>
          <p:cNvPr id="86018" name="Organization Chart 2"/>
          <p:cNvGraphicFramePr>
            <a:graphicFrameLocks/>
          </p:cNvGraphicFramePr>
          <p:nvPr/>
        </p:nvGraphicFramePr>
        <p:xfrm>
          <a:off x="1357290" y="3643314"/>
          <a:ext cx="6552728" cy="3645024"/>
        </p:xfrm>
        <a:graphic>
          <a:graphicData uri="http://schemas.openxmlformats.org/drawingml/2006/compatibility">
            <com:legacyDrawing xmlns:com="http://schemas.openxmlformats.org/drawingml/2006/compatibility" spid="_x0000_s86018"/>
          </a:graphicData>
        </a:graphic>
      </p:graphicFrame>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90</a:t>
            </a:fld>
            <a:endParaRPr lang="ru-RU"/>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sz="1800" dirty="0" smtClean="0">
                <a:latin typeface="Times New Roman" pitchFamily="18" charset="0"/>
                <a:cs typeface="Times New Roman" pitchFamily="18" charset="0"/>
              </a:rPr>
              <a:t>активизация воспитательной работы;</a:t>
            </a:r>
          </a:p>
          <a:p>
            <a:pPr lvl="0"/>
            <a:r>
              <a:rPr lang="ru-RU" sz="1800" dirty="0" smtClean="0">
                <a:latin typeface="Times New Roman" pitchFamily="18" charset="0"/>
                <a:cs typeface="Times New Roman" pitchFamily="18" charset="0"/>
              </a:rPr>
              <a:t>развитие государственно-общественных форм управления, </a:t>
            </a:r>
          </a:p>
          <a:p>
            <a:pPr lvl="0"/>
            <a:r>
              <a:rPr lang="ru-RU" sz="1800" dirty="0" smtClean="0">
                <a:latin typeface="Times New Roman" pitchFamily="18" charset="0"/>
                <a:cs typeface="Times New Roman" pitchFamily="18" charset="0"/>
              </a:rPr>
              <a:t>поддержка инициатив обучающихся при формировании современных традиций;</a:t>
            </a:r>
          </a:p>
          <a:p>
            <a:pPr lvl="0"/>
            <a:r>
              <a:rPr lang="ru-RU" sz="1800" dirty="0" smtClean="0">
                <a:latin typeface="Times New Roman" pitchFamily="18" charset="0"/>
                <a:cs typeface="Times New Roman" pitchFamily="18" charset="0"/>
              </a:rPr>
              <a:t>формирование актива обучающихся;</a:t>
            </a:r>
          </a:p>
          <a:p>
            <a:pPr lvl="0"/>
            <a:r>
              <a:rPr lang="ru-RU" sz="1800" dirty="0" smtClean="0">
                <a:latin typeface="Times New Roman" pitchFamily="18" charset="0"/>
                <a:cs typeface="Times New Roman" pitchFamily="18" charset="0"/>
              </a:rPr>
              <a:t>приобщение обучающихся к получению организационных и управленческих навыков </a:t>
            </a:r>
          </a:p>
          <a:p>
            <a:endParaRPr lang="ru-RU" dirty="0"/>
          </a:p>
        </p:txBody>
      </p:sp>
      <p:sp>
        <p:nvSpPr>
          <p:cNvPr id="2" name="Заголовок 1"/>
          <p:cNvSpPr>
            <a:spLocks noGrp="1"/>
          </p:cNvSpPr>
          <p:nvPr>
            <p:ph type="title"/>
          </p:nvPr>
        </p:nvSpPr>
        <p:spPr/>
        <p:txBody>
          <a:bodyPr>
            <a:normAutofit/>
          </a:bodyPr>
          <a:lstStyle/>
          <a:p>
            <a:pPr algn="ctr"/>
            <a:r>
              <a:rPr lang="ru-RU" sz="2400" b="1" i="1" dirty="0" smtClean="0">
                <a:latin typeface="Times New Roman" pitchFamily="18" charset="0"/>
                <a:cs typeface="Times New Roman" pitchFamily="18" charset="0"/>
              </a:rPr>
              <a:t>Цели создания организации Совета старшеклассников</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91</a:t>
            </a:fld>
            <a:endParaRPr lang="ru-RU"/>
          </a:p>
        </p:txBody>
      </p:sp>
      <p:pic>
        <p:nvPicPr>
          <p:cNvPr id="5" name="Picture 4"/>
          <p:cNvPicPr>
            <a:picLocks noChangeAspect="1" noChangeArrowheads="1"/>
          </p:cNvPicPr>
          <p:nvPr/>
        </p:nvPicPr>
        <p:blipFill>
          <a:blip r:embed="rId2" cstate="email"/>
          <a:srcRect/>
          <a:stretch>
            <a:fillRect/>
          </a:stretch>
        </p:blipFill>
        <p:spPr bwMode="auto">
          <a:xfrm>
            <a:off x="1357290" y="3714752"/>
            <a:ext cx="6429420" cy="28200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buFont typeface="Wingdings" pitchFamily="2" charset="2"/>
              <a:buChar char="v"/>
            </a:pPr>
            <a:r>
              <a:rPr lang="ru-RU" sz="1800" dirty="0" smtClean="0">
                <a:latin typeface="Times New Roman" pitchFamily="18" charset="0"/>
                <a:cs typeface="Times New Roman" pitchFamily="18" charset="0"/>
              </a:rPr>
              <a:t>мероприятия, посвященные международным и государственным праздникам;</a:t>
            </a:r>
          </a:p>
          <a:p>
            <a:pPr lvl="0">
              <a:buFont typeface="Wingdings" pitchFamily="2" charset="2"/>
              <a:buChar char="v"/>
            </a:pPr>
            <a:r>
              <a:rPr lang="ru-RU" sz="1800" dirty="0" smtClean="0">
                <a:latin typeface="Times New Roman" pitchFamily="18" charset="0"/>
                <a:cs typeface="Times New Roman" pitchFamily="18" charset="0"/>
              </a:rPr>
              <a:t>спектакли, концерты, литературно-музыкальные композиции, линейки;</a:t>
            </a:r>
          </a:p>
          <a:p>
            <a:pPr lvl="0">
              <a:buFont typeface="Wingdings" pitchFamily="2" charset="2"/>
              <a:buChar char="v"/>
            </a:pPr>
            <a:r>
              <a:rPr lang="ru-RU" sz="1800" dirty="0" smtClean="0">
                <a:latin typeface="Times New Roman" pitchFamily="18" charset="0"/>
                <a:cs typeface="Times New Roman" pitchFamily="18" charset="0"/>
              </a:rPr>
              <a:t>конкурсы, выставки, игры, викторины;</a:t>
            </a:r>
          </a:p>
          <a:p>
            <a:pPr lvl="0">
              <a:buFont typeface="Wingdings" pitchFamily="2" charset="2"/>
              <a:buChar char="v"/>
            </a:pPr>
            <a:r>
              <a:rPr lang="ru-RU" sz="1800" dirty="0" smtClean="0">
                <a:latin typeface="Times New Roman" pitchFamily="18" charset="0"/>
                <a:cs typeface="Times New Roman" pitchFamily="18" charset="0"/>
              </a:rPr>
              <a:t>познавательные презентации;</a:t>
            </a:r>
          </a:p>
          <a:p>
            <a:pPr lvl="0">
              <a:buFont typeface="Wingdings" pitchFamily="2" charset="2"/>
              <a:buChar char="v"/>
            </a:pPr>
            <a:r>
              <a:rPr lang="ru-RU" sz="1800" dirty="0" smtClean="0">
                <a:latin typeface="Times New Roman" pitchFamily="18" charset="0"/>
                <a:cs typeface="Times New Roman" pitchFamily="18" charset="0"/>
              </a:rPr>
              <a:t>социально-активная работа;</a:t>
            </a:r>
          </a:p>
          <a:p>
            <a:pPr lvl="0">
              <a:buFont typeface="Wingdings" pitchFamily="2" charset="2"/>
              <a:buChar char="v"/>
            </a:pPr>
            <a:r>
              <a:rPr lang="ru-RU" sz="1800" dirty="0" smtClean="0">
                <a:latin typeface="Times New Roman" pitchFamily="18" charset="0"/>
                <a:cs typeface="Times New Roman" pitchFamily="18" charset="0"/>
              </a:rPr>
              <a:t>информационное освещение событий.</a:t>
            </a:r>
          </a:p>
          <a:p>
            <a:endParaRPr lang="ru-RU" sz="2800" dirty="0"/>
          </a:p>
        </p:txBody>
      </p:sp>
      <p:sp>
        <p:nvSpPr>
          <p:cNvPr id="2" name="Заголовок 1"/>
          <p:cNvSpPr>
            <a:spLocks noGrp="1"/>
          </p:cNvSpPr>
          <p:nvPr>
            <p:ph type="title"/>
          </p:nvPr>
        </p:nvSpPr>
        <p:spPr/>
        <p:txBody>
          <a:bodyPr/>
          <a:lstStyle/>
          <a:p>
            <a:pPr algn="ctr"/>
            <a:r>
              <a:rPr lang="ru-RU" sz="2400" b="1" i="1" dirty="0" smtClean="0">
                <a:latin typeface="Times New Roman" pitchFamily="18" charset="0"/>
                <a:cs typeface="Times New Roman" pitchFamily="18" charset="0"/>
              </a:rPr>
              <a:t>Основные направления работы</a:t>
            </a:r>
            <a:r>
              <a:rPr lang="ru-RU" sz="2400" i="1" dirty="0" smtClean="0">
                <a:latin typeface="Times New Roman" pitchFamily="18" charset="0"/>
                <a:cs typeface="Times New Roman" pitchFamily="18" charset="0"/>
              </a:rPr>
              <a:t> Совета старшеклассников и ДОО «</a:t>
            </a:r>
            <a:r>
              <a:rPr lang="ru-RU" sz="2400" i="1" dirty="0" err="1" smtClean="0">
                <a:latin typeface="Times New Roman" pitchFamily="18" charset="0"/>
                <a:cs typeface="Times New Roman" pitchFamily="18" charset="0"/>
              </a:rPr>
              <a:t>Сентябрята</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92</a:t>
            </a:fld>
            <a:endParaRPr lang="ru-RU"/>
          </a:p>
        </p:txBody>
      </p:sp>
      <p:pic>
        <p:nvPicPr>
          <p:cNvPr id="5" name="Picture 2"/>
          <p:cNvPicPr>
            <a:picLocks noChangeAspect="1" noChangeArrowheads="1"/>
          </p:cNvPicPr>
          <p:nvPr/>
        </p:nvPicPr>
        <p:blipFill>
          <a:blip r:embed="rId2" cstate="email"/>
          <a:stretch>
            <a:fillRect/>
          </a:stretch>
        </p:blipFill>
        <p:spPr bwMode="auto">
          <a:xfrm>
            <a:off x="285720" y="3571876"/>
            <a:ext cx="3429000" cy="2276475"/>
          </a:xfrm>
          <a:prstGeom prst="rect">
            <a:avLst/>
          </a:prstGeom>
          <a:noFill/>
          <a:ln>
            <a:noFill/>
          </a:ln>
        </p:spPr>
      </p:pic>
      <p:pic>
        <p:nvPicPr>
          <p:cNvPr id="6" name="Picture 3"/>
          <p:cNvPicPr>
            <a:picLocks noChangeAspect="1" noChangeArrowheads="1"/>
          </p:cNvPicPr>
          <p:nvPr/>
        </p:nvPicPr>
        <p:blipFill>
          <a:blip r:embed="rId3" cstate="email"/>
          <a:srcRect/>
          <a:stretch>
            <a:fillRect/>
          </a:stretch>
        </p:blipFill>
        <p:spPr bwMode="auto">
          <a:xfrm>
            <a:off x="5214942" y="2357430"/>
            <a:ext cx="3232750" cy="2143140"/>
          </a:xfrm>
          <a:prstGeom prst="rect">
            <a:avLst/>
          </a:prstGeom>
          <a:ln>
            <a:noFill/>
          </a:ln>
          <a:effectLst>
            <a:softEdge rad="112500"/>
          </a:effectLst>
        </p:spPr>
      </p:pic>
      <p:pic>
        <p:nvPicPr>
          <p:cNvPr id="7" name="Picture 5"/>
          <p:cNvPicPr>
            <a:picLocks noChangeAspect="1" noChangeArrowheads="1"/>
          </p:cNvPicPr>
          <p:nvPr/>
        </p:nvPicPr>
        <p:blipFill>
          <a:blip r:embed="rId4" cstate="email"/>
          <a:srcRect/>
          <a:stretch>
            <a:fillRect/>
          </a:stretch>
        </p:blipFill>
        <p:spPr bwMode="auto">
          <a:xfrm>
            <a:off x="3857620" y="4357694"/>
            <a:ext cx="3191612" cy="21158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525963"/>
          </a:xfrm>
        </p:spPr>
        <p:txBody>
          <a:bodyPr>
            <a:normAutofit/>
          </a:bodyPr>
          <a:lstStyle/>
          <a:p>
            <a:pPr>
              <a:buFont typeface="Wingdings" pitchFamily="2" charset="2"/>
              <a:buChar char="v"/>
            </a:pPr>
            <a:r>
              <a:rPr lang="ru-RU" sz="1800" dirty="0" smtClean="0">
                <a:latin typeface="Times New Roman" pitchFamily="18" charset="0"/>
                <a:cs typeface="Times New Roman" pitchFamily="18" charset="0"/>
              </a:rPr>
              <a:t>  Рост активности учащихся в деятельности самоуправления можно проследить на следующих диаграммах, которые показывают динамику вовлеченности в деятельность Совета старшеклассников за четыре учебных года и ДОО «</a:t>
            </a:r>
            <a:r>
              <a:rPr lang="ru-RU" sz="1800" dirty="0" err="1" smtClean="0">
                <a:latin typeface="Times New Roman" pitchFamily="18" charset="0"/>
                <a:cs typeface="Times New Roman" pitchFamily="18" charset="0"/>
              </a:rPr>
              <a:t>Сентябрята</a:t>
            </a:r>
            <a:r>
              <a:rPr lang="ru-RU" sz="1800" dirty="0" smtClean="0">
                <a:latin typeface="Times New Roman" pitchFamily="18" charset="0"/>
                <a:cs typeface="Times New Roman" pitchFamily="18" charset="0"/>
              </a:rPr>
              <a:t>» за 3 учебных года. </a:t>
            </a: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pPr>
              <a:buFont typeface="Wingdings" pitchFamily="2" charset="2"/>
              <a:buChar char="v"/>
            </a:pPr>
            <a:endParaRPr lang="ru-RU" sz="1800" dirty="0" smtClean="0">
              <a:latin typeface="Times New Roman" pitchFamily="18" charset="0"/>
              <a:cs typeface="Times New Roman" pitchFamily="18" charset="0"/>
            </a:endParaRPr>
          </a:p>
          <a:p>
            <a:endParaRPr lang="ru-RU" dirty="0"/>
          </a:p>
        </p:txBody>
      </p:sp>
      <p:graphicFrame>
        <p:nvGraphicFramePr>
          <p:cNvPr id="4" name="Объект 2"/>
          <p:cNvGraphicFramePr/>
          <p:nvPr/>
        </p:nvGraphicFramePr>
        <p:xfrm>
          <a:off x="1000100" y="1857364"/>
          <a:ext cx="442915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Объект 3"/>
          <p:cNvGraphicFramePr/>
          <p:nvPr/>
        </p:nvGraphicFramePr>
        <p:xfrm>
          <a:off x="4643438" y="4000504"/>
          <a:ext cx="4143404" cy="1864046"/>
        </p:xfrm>
        <a:graphic>
          <a:graphicData uri="http://schemas.openxmlformats.org/drawingml/2006/chart">
            <c:chart xmlns:c="http://schemas.openxmlformats.org/drawingml/2006/chart" xmlns:r="http://schemas.openxmlformats.org/officeDocument/2006/relationships" r:id="rId3"/>
          </a:graphicData>
        </a:graphic>
      </p:graphicFrame>
      <p:sp>
        <p:nvSpPr>
          <p:cNvPr id="6" name="Номер слайда 5"/>
          <p:cNvSpPr>
            <a:spLocks noGrp="1"/>
          </p:cNvSpPr>
          <p:nvPr>
            <p:ph type="sldNum" sz="quarter" idx="12"/>
          </p:nvPr>
        </p:nvSpPr>
        <p:spPr/>
        <p:txBody>
          <a:bodyPr/>
          <a:lstStyle/>
          <a:p>
            <a:pPr>
              <a:defRPr/>
            </a:pPr>
            <a:fld id="{55FFFF87-47F9-4AE3-8C97-3A4F2DC666DE}" type="slidenum">
              <a:rPr lang="ru-RU" smtClean="0"/>
              <a:pPr>
                <a:defRPr/>
              </a:pPr>
              <a:t>93</a:t>
            </a:fld>
            <a:endParaRPr lang="ru-RU"/>
          </a:p>
        </p:txBody>
      </p:sp>
      <p:pic>
        <p:nvPicPr>
          <p:cNvPr id="9" name="Picture 3"/>
          <p:cNvPicPr>
            <a:picLocks noChangeAspect="1" noChangeArrowheads="1"/>
          </p:cNvPicPr>
          <p:nvPr/>
        </p:nvPicPr>
        <p:blipFill>
          <a:blip r:embed="rId4" cstate="email"/>
          <a:srcRect/>
          <a:stretch>
            <a:fillRect/>
          </a:stretch>
        </p:blipFill>
        <p:spPr bwMode="auto">
          <a:xfrm>
            <a:off x="357158" y="4071942"/>
            <a:ext cx="3786214" cy="251005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500034" y="571480"/>
            <a:ext cx="800105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2013-2014 учебном году в подготовке и проведении мероприятий ДОО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Сентябрята</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Совета старшеклассников активное участие принимали обучающиеся начальной школы, что является положительным результатом подготовительного этапа по развитию ученического самоуправления на начальном уровне обучения.</a:t>
            </a:r>
          </a:p>
        </p:txBody>
      </p:sp>
      <p:sp>
        <p:nvSpPr>
          <p:cNvPr id="3" name="Номер слайда 2"/>
          <p:cNvSpPr>
            <a:spLocks noGrp="1"/>
          </p:cNvSpPr>
          <p:nvPr>
            <p:ph type="sldNum" sz="quarter" idx="12"/>
          </p:nvPr>
        </p:nvSpPr>
        <p:spPr/>
        <p:txBody>
          <a:bodyPr/>
          <a:lstStyle/>
          <a:p>
            <a:pPr>
              <a:defRPr/>
            </a:pPr>
            <a:fld id="{3D1431AC-03AB-448F-836F-E7C33655EE09}" type="slidenum">
              <a:rPr lang="ru-RU" smtClean="0"/>
              <a:pPr>
                <a:defRPr/>
              </a:pPr>
              <a:t>94</a:t>
            </a:fld>
            <a:endParaRPr lang="ru-RU"/>
          </a:p>
        </p:txBody>
      </p:sp>
      <p:pic>
        <p:nvPicPr>
          <p:cNvPr id="4" name="Picture 4"/>
          <p:cNvPicPr>
            <a:picLocks noChangeAspect="1" noChangeArrowheads="1"/>
          </p:cNvPicPr>
          <p:nvPr/>
        </p:nvPicPr>
        <p:blipFill>
          <a:blip r:embed="rId2" cstate="email"/>
          <a:srcRect/>
          <a:stretch>
            <a:fillRect/>
          </a:stretch>
        </p:blipFill>
        <p:spPr bwMode="auto">
          <a:xfrm>
            <a:off x="3857620" y="2500306"/>
            <a:ext cx="3810000" cy="2525826"/>
          </a:xfrm>
          <a:prstGeom prst="rect">
            <a:avLst/>
          </a:prstGeom>
          <a:ln>
            <a:noFill/>
          </a:ln>
          <a:effectLst>
            <a:softEdge rad="112500"/>
          </a:effectLst>
        </p:spPr>
      </p:pic>
      <p:pic>
        <p:nvPicPr>
          <p:cNvPr id="5" name="Picture 5"/>
          <p:cNvPicPr>
            <a:picLocks noChangeAspect="1" noChangeArrowheads="1"/>
          </p:cNvPicPr>
          <p:nvPr/>
        </p:nvPicPr>
        <p:blipFill>
          <a:blip r:embed="rId3" cstate="email"/>
          <a:srcRect/>
          <a:stretch>
            <a:fillRect/>
          </a:stretch>
        </p:blipFill>
        <p:spPr bwMode="auto">
          <a:xfrm>
            <a:off x="357158" y="1714488"/>
            <a:ext cx="3581400" cy="2374276"/>
          </a:xfrm>
          <a:prstGeom prst="rect">
            <a:avLst/>
          </a:prstGeom>
          <a:ln>
            <a:noFill/>
          </a:ln>
          <a:effectLst>
            <a:softEdge rad="112500"/>
          </a:effectLst>
        </p:spPr>
      </p:pic>
      <p:pic>
        <p:nvPicPr>
          <p:cNvPr id="6" name="Picture 6"/>
          <p:cNvPicPr>
            <a:picLocks noChangeAspect="1" noChangeArrowheads="1"/>
          </p:cNvPicPr>
          <p:nvPr/>
        </p:nvPicPr>
        <p:blipFill>
          <a:blip r:embed="rId4" cstate="email"/>
          <a:srcRect/>
          <a:stretch>
            <a:fillRect/>
          </a:stretch>
        </p:blipFill>
        <p:spPr bwMode="auto">
          <a:xfrm>
            <a:off x="5286380" y="4429132"/>
            <a:ext cx="3409944" cy="2260610"/>
          </a:xfrm>
          <a:prstGeom prst="rect">
            <a:avLst/>
          </a:prstGeom>
          <a:ln>
            <a:noFill/>
          </a:ln>
          <a:effectLst>
            <a:softEdge rad="112500"/>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500034" y="428604"/>
            <a:ext cx="8229600" cy="4525963"/>
          </a:xfrm>
        </p:spPr>
        <p:txBody>
          <a:bodyPr>
            <a:normAutofit/>
          </a:bodyPr>
          <a:lstStyle/>
          <a:p>
            <a:pPr algn="just">
              <a:buFont typeface="Wingdings" pitchFamily="2" charset="2"/>
              <a:buChar char="v"/>
            </a:pPr>
            <a:r>
              <a:rPr lang="ru-RU" sz="1900" dirty="0" smtClean="0">
                <a:latin typeface="Times New Roman" pitchFamily="18" charset="0"/>
                <a:cs typeface="Times New Roman" pitchFamily="18" charset="0"/>
              </a:rPr>
              <a:t>В этом учебном году активно продолжилась работа по укреплению социального партнерства между участниками самоуправления ГБОУ СОШ № 591 и РДЮГПОД «Союзом юных петербуржцев», ДЮОО «</a:t>
            </a:r>
            <a:r>
              <a:rPr lang="ru-RU" sz="1900" dirty="0" err="1" smtClean="0">
                <a:latin typeface="Times New Roman" pitchFamily="18" charset="0"/>
                <a:cs typeface="Times New Roman" pitchFamily="18" charset="0"/>
              </a:rPr>
              <a:t>ПРОдвижение</a:t>
            </a:r>
            <a:r>
              <a:rPr lang="ru-RU" sz="1900" dirty="0" smtClean="0">
                <a:latin typeface="Times New Roman" pitchFamily="18" charset="0"/>
                <a:cs typeface="Times New Roman" pitchFamily="18" charset="0"/>
              </a:rPr>
              <a:t>», факультетом журналистики </a:t>
            </a:r>
            <a:r>
              <a:rPr lang="ru-RU" sz="1900" dirty="0" err="1" smtClean="0">
                <a:latin typeface="Times New Roman" pitchFamily="18" charset="0"/>
                <a:cs typeface="Times New Roman" pitchFamily="18" charset="0"/>
              </a:rPr>
              <a:t>СПбГУСЭ</a:t>
            </a:r>
            <a:r>
              <a:rPr lang="ru-RU" sz="1900" dirty="0" smtClean="0">
                <a:latin typeface="Times New Roman" pitchFamily="18" charset="0"/>
                <a:cs typeface="Times New Roman" pitchFamily="18" charset="0"/>
              </a:rPr>
              <a:t>, участниками ученического самоуправления ГБОУ СОШ № 327 и ГБОУ СОШ № 572 и участниками </a:t>
            </a:r>
            <a:r>
              <a:rPr lang="ru-RU" sz="1900" dirty="0" err="1" smtClean="0">
                <a:latin typeface="Times New Roman" pitchFamily="18" charset="0"/>
                <a:cs typeface="Times New Roman" pitchFamily="18" charset="0"/>
              </a:rPr>
              <a:t>пресс-клуба</a:t>
            </a:r>
            <a:r>
              <a:rPr lang="ru-RU" sz="1900" dirty="0" smtClean="0">
                <a:latin typeface="Times New Roman" pitchFamily="18" charset="0"/>
                <a:cs typeface="Times New Roman" pitchFamily="18" charset="0"/>
              </a:rPr>
              <a:t> ОДОД при ГБОУ СОШ № 362. </a:t>
            </a:r>
          </a:p>
          <a:p>
            <a:endParaRPr lang="ru-RU" dirty="0"/>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95</a:t>
            </a:fld>
            <a:endParaRPr lang="ru-RU"/>
          </a:p>
        </p:txBody>
      </p:sp>
      <p:pic>
        <p:nvPicPr>
          <p:cNvPr id="6" name="Picture 2"/>
          <p:cNvPicPr>
            <a:picLocks noChangeAspect="1" noChangeArrowheads="1"/>
          </p:cNvPicPr>
          <p:nvPr/>
        </p:nvPicPr>
        <p:blipFill>
          <a:blip r:embed="rId2" cstate="email"/>
          <a:srcRect/>
          <a:stretch>
            <a:fillRect/>
          </a:stretch>
        </p:blipFill>
        <p:spPr bwMode="auto">
          <a:xfrm>
            <a:off x="1214414" y="2357430"/>
            <a:ext cx="2932364" cy="1944000"/>
          </a:xfrm>
          <a:prstGeom prst="rect">
            <a:avLst/>
          </a:prstGeom>
          <a:ln>
            <a:noFill/>
          </a:ln>
          <a:effectLst>
            <a:softEdge rad="112500"/>
          </a:effectLst>
        </p:spPr>
      </p:pic>
      <p:pic>
        <p:nvPicPr>
          <p:cNvPr id="7" name="Picture 3"/>
          <p:cNvPicPr>
            <a:picLocks noChangeAspect="1" noChangeArrowheads="1"/>
          </p:cNvPicPr>
          <p:nvPr/>
        </p:nvPicPr>
        <p:blipFill>
          <a:blip r:embed="rId3" cstate="email"/>
          <a:srcRect/>
          <a:stretch>
            <a:fillRect/>
          </a:stretch>
        </p:blipFill>
        <p:spPr bwMode="auto">
          <a:xfrm>
            <a:off x="4643438" y="2357430"/>
            <a:ext cx="2932364" cy="1944000"/>
          </a:xfrm>
          <a:prstGeom prst="rect">
            <a:avLst/>
          </a:prstGeom>
          <a:ln>
            <a:noFill/>
          </a:ln>
          <a:effectLst>
            <a:softEdge rad="112500"/>
          </a:effectLst>
        </p:spPr>
      </p:pic>
      <p:pic>
        <p:nvPicPr>
          <p:cNvPr id="8" name="Picture 6"/>
          <p:cNvPicPr>
            <a:picLocks noChangeAspect="1" noChangeArrowheads="1"/>
          </p:cNvPicPr>
          <p:nvPr/>
        </p:nvPicPr>
        <p:blipFill>
          <a:blip r:embed="rId4" cstate="email"/>
          <a:srcRect/>
          <a:stretch>
            <a:fillRect/>
          </a:stretch>
        </p:blipFill>
        <p:spPr bwMode="auto">
          <a:xfrm>
            <a:off x="4643438" y="4500570"/>
            <a:ext cx="2926883" cy="1944000"/>
          </a:xfrm>
          <a:prstGeom prst="rect">
            <a:avLst/>
          </a:prstGeom>
          <a:ln>
            <a:noFill/>
          </a:ln>
          <a:effectLst>
            <a:softEdge rad="112500"/>
          </a:effectLst>
        </p:spPr>
      </p:pic>
      <p:pic>
        <p:nvPicPr>
          <p:cNvPr id="9" name="Picture 4"/>
          <p:cNvPicPr>
            <a:picLocks noChangeAspect="1" noChangeArrowheads="1"/>
          </p:cNvPicPr>
          <p:nvPr/>
        </p:nvPicPr>
        <p:blipFill>
          <a:blip r:embed="rId5" cstate="email"/>
          <a:srcRect/>
          <a:stretch>
            <a:fillRect/>
          </a:stretch>
        </p:blipFill>
        <p:spPr bwMode="auto">
          <a:xfrm>
            <a:off x="1214414" y="4500570"/>
            <a:ext cx="2932363" cy="1944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571472" y="285728"/>
            <a:ext cx="8229600" cy="4525963"/>
          </a:xfrm>
        </p:spPr>
        <p:txBody>
          <a:bodyPr>
            <a:normAutofit/>
          </a:bodyPr>
          <a:lstStyle/>
          <a:p>
            <a:pPr algn="just">
              <a:buFont typeface="Wingdings" pitchFamily="2" charset="2"/>
              <a:buChar char="v"/>
            </a:pPr>
            <a:r>
              <a:rPr lang="ru-RU" sz="1900" dirty="0" smtClean="0">
                <a:latin typeface="Times New Roman" pitchFamily="18" charset="0"/>
                <a:cs typeface="Times New Roman" pitchFamily="18" charset="0"/>
              </a:rPr>
              <a:t>В 2013-2014 году участники Совета старшеклассников и ДОО «</a:t>
            </a:r>
            <a:r>
              <a:rPr lang="ru-RU" sz="1900" dirty="0" err="1" smtClean="0">
                <a:latin typeface="Times New Roman" pitchFamily="18" charset="0"/>
                <a:cs typeface="Times New Roman" pitchFamily="18" charset="0"/>
              </a:rPr>
              <a:t>Сентябрята</a:t>
            </a:r>
            <a:r>
              <a:rPr lang="ru-RU" sz="1900" dirty="0" smtClean="0">
                <a:latin typeface="Times New Roman" pitchFamily="18" charset="0"/>
                <a:cs typeface="Times New Roman" pitchFamily="18" charset="0"/>
              </a:rPr>
              <a:t>» показывали высокие результаты на районном уровне: звание «Молодой лидер Невского района» (Марина Чеботарева, 11 «А» класс); звание лауреата I степени, а также диплом II степени в номинации «Лучший социальный проект», диплом I степени и кубок в номинации «Лучшее </a:t>
            </a:r>
            <a:r>
              <a:rPr lang="ru-RU" sz="1900" dirty="0" err="1" smtClean="0">
                <a:latin typeface="Times New Roman" pitchFamily="18" charset="0"/>
                <a:cs typeface="Times New Roman" pitchFamily="18" charset="0"/>
              </a:rPr>
              <a:t>портфолио</a:t>
            </a:r>
            <a:r>
              <a:rPr lang="ru-RU" sz="1900" dirty="0" smtClean="0">
                <a:latin typeface="Times New Roman" pitchFamily="18" charset="0"/>
                <a:cs typeface="Times New Roman" pitchFamily="18" charset="0"/>
              </a:rPr>
              <a:t> лидера» (Леонтьева Елизавета, 9 «Б» класс) V районного фестиваля детских общественных объединений и органов ученического самоуправления.	 </a:t>
            </a:r>
          </a:p>
          <a:p>
            <a:endParaRPr lang="ru-RU" dirty="0"/>
          </a:p>
        </p:txBody>
      </p:sp>
      <p:sp>
        <p:nvSpPr>
          <p:cNvPr id="5" name="Номер слайда 4"/>
          <p:cNvSpPr>
            <a:spLocks noGrp="1"/>
          </p:cNvSpPr>
          <p:nvPr>
            <p:ph type="sldNum" sz="quarter" idx="12"/>
          </p:nvPr>
        </p:nvSpPr>
        <p:spPr/>
        <p:txBody>
          <a:bodyPr/>
          <a:lstStyle/>
          <a:p>
            <a:pPr>
              <a:defRPr/>
            </a:pPr>
            <a:fld id="{55FFFF87-47F9-4AE3-8C97-3A4F2DC666DE}" type="slidenum">
              <a:rPr lang="ru-RU" smtClean="0"/>
              <a:pPr>
                <a:defRPr/>
              </a:pPr>
              <a:t>96</a:t>
            </a:fld>
            <a:endParaRPr lang="ru-RU"/>
          </a:p>
        </p:txBody>
      </p:sp>
      <p:pic>
        <p:nvPicPr>
          <p:cNvPr id="6" name="Picture 2"/>
          <p:cNvPicPr>
            <a:picLocks noChangeAspect="1" noChangeArrowheads="1"/>
          </p:cNvPicPr>
          <p:nvPr/>
        </p:nvPicPr>
        <p:blipFill>
          <a:blip r:embed="rId2" cstate="email"/>
          <a:srcRect/>
          <a:stretch>
            <a:fillRect/>
          </a:stretch>
        </p:blipFill>
        <p:spPr bwMode="auto">
          <a:xfrm>
            <a:off x="714348" y="2857496"/>
            <a:ext cx="2374276" cy="3581400"/>
          </a:xfrm>
          <a:prstGeom prst="rect">
            <a:avLst/>
          </a:prstGeom>
          <a:ln>
            <a:noFill/>
          </a:ln>
          <a:effectLst>
            <a:softEdge rad="112500"/>
          </a:effectLst>
        </p:spPr>
      </p:pic>
      <p:pic>
        <p:nvPicPr>
          <p:cNvPr id="7" name="Picture 4"/>
          <p:cNvPicPr>
            <a:picLocks noChangeAspect="1" noChangeArrowheads="1"/>
          </p:cNvPicPr>
          <p:nvPr/>
        </p:nvPicPr>
        <p:blipFill>
          <a:blip r:embed="rId3" cstate="email"/>
          <a:srcRect/>
          <a:stretch>
            <a:fillRect/>
          </a:stretch>
        </p:blipFill>
        <p:spPr bwMode="auto">
          <a:xfrm>
            <a:off x="3428992" y="2928934"/>
            <a:ext cx="5155433" cy="34177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66738" y="1752600"/>
            <a:ext cx="8001000" cy="4916760"/>
          </a:xfrm>
        </p:spPr>
        <p:txBody>
          <a:bodyPr>
            <a:normAutofit/>
          </a:bodyPr>
          <a:lstStyle/>
          <a:p>
            <a:pPr>
              <a:buFont typeface="Wingdings" pitchFamily="2" charset="2"/>
              <a:buChar char="v"/>
            </a:pPr>
            <a:r>
              <a:rPr lang="ru-RU" sz="1600" b="1" dirty="0" smtClean="0">
                <a:latin typeface="Times New Roman" pitchFamily="18" charset="0"/>
                <a:cs typeface="Times New Roman" pitchFamily="18" charset="0"/>
              </a:rPr>
              <a:t>Цель воспитательной работы</a:t>
            </a:r>
            <a:r>
              <a:rPr lang="ru-RU" sz="1600" dirty="0" smtClean="0">
                <a:latin typeface="Times New Roman" pitchFamily="18" charset="0"/>
                <a:cs typeface="Times New Roman" pitchFamily="18" charset="0"/>
              </a:rPr>
              <a:t> в ГБОУ СОШ № 591 – воспитание личности и создание условий для активной жизнедеятельности обучающихся, для гражданского самоопределения и самореализации, максимального удовлетворения потребностей в интеллектуальном, культурном, физическом и нравственном развитии.</a:t>
            </a:r>
          </a:p>
          <a:p>
            <a:pPr>
              <a:buFont typeface="Wingdings" pitchFamily="2" charset="2"/>
              <a:buChar char="v"/>
            </a:pPr>
            <a:r>
              <a:rPr lang="ru-RU" sz="1600" dirty="0" smtClean="0">
                <a:latin typeface="Times New Roman" pitchFamily="18" charset="0"/>
                <a:cs typeface="Times New Roman" pitchFamily="18" charset="0"/>
              </a:rPr>
              <a:t> </a:t>
            </a:r>
          </a:p>
          <a:p>
            <a:pPr>
              <a:buFont typeface="Wingdings" pitchFamily="2" charset="2"/>
              <a:buChar char="v"/>
            </a:pPr>
            <a:r>
              <a:rPr lang="ru-RU" sz="1600" dirty="0" smtClean="0">
                <a:latin typeface="Times New Roman" pitchFamily="18" charset="0"/>
                <a:cs typeface="Times New Roman" pitchFamily="18" charset="0"/>
              </a:rPr>
              <a:t>В 2013-2014 учебном году была продолжена работа по следующим направлениям:</a:t>
            </a:r>
          </a:p>
          <a:p>
            <a:pPr lvl="0">
              <a:buFont typeface="Wingdings" pitchFamily="2" charset="2"/>
              <a:buChar char="v"/>
            </a:pPr>
            <a:r>
              <a:rPr lang="ru-RU" sz="1600" dirty="0" smtClean="0">
                <a:latin typeface="Times New Roman" pitchFamily="18" charset="0"/>
                <a:cs typeface="Times New Roman" pitchFamily="18" charset="0"/>
              </a:rPr>
              <a:t>программа гражданско-патриотического воспитания «С чего начинается Родина»;</a:t>
            </a:r>
          </a:p>
          <a:p>
            <a:pPr lvl="0">
              <a:buFont typeface="Wingdings" pitchFamily="2" charset="2"/>
              <a:buChar char="v"/>
            </a:pPr>
            <a:r>
              <a:rPr lang="ru-RU" sz="1600" dirty="0" smtClean="0">
                <a:latin typeface="Times New Roman" pitchFamily="18" charset="0"/>
                <a:cs typeface="Times New Roman" pitchFamily="18" charset="0"/>
              </a:rPr>
              <a:t>программа привития толерантности «Мы разные, но мы вместе»;</a:t>
            </a:r>
          </a:p>
          <a:p>
            <a:pPr lvl="0">
              <a:buFont typeface="Wingdings" pitchFamily="2" charset="2"/>
              <a:buChar char="v"/>
            </a:pPr>
            <a:r>
              <a:rPr lang="ru-RU" sz="1600" dirty="0" smtClean="0">
                <a:latin typeface="Times New Roman" pitchFamily="18" charset="0"/>
                <a:cs typeface="Times New Roman" pitchFamily="18" charset="0"/>
              </a:rPr>
              <a:t>программа формирования здорового образа жизни обучающихся «Здоровье – залог успеха»;</a:t>
            </a:r>
          </a:p>
          <a:p>
            <a:pPr lvl="0">
              <a:buFont typeface="Wingdings" pitchFamily="2" charset="2"/>
              <a:buChar char="v"/>
            </a:pPr>
            <a:r>
              <a:rPr lang="ru-RU" sz="1600" dirty="0" smtClean="0">
                <a:latin typeface="Times New Roman" pitchFamily="18" charset="0"/>
                <a:cs typeface="Times New Roman" pitchFamily="18" charset="0"/>
              </a:rPr>
              <a:t>программа формирования законопослушного поведения «Закон и порядок»;</a:t>
            </a:r>
          </a:p>
          <a:p>
            <a:pPr lvl="0">
              <a:buFont typeface="Wingdings" pitchFamily="2" charset="2"/>
              <a:buChar char="v"/>
            </a:pPr>
            <a:r>
              <a:rPr lang="ru-RU" sz="1600" dirty="0" smtClean="0">
                <a:latin typeface="Times New Roman" pitchFamily="18" charset="0"/>
                <a:cs typeface="Times New Roman" pitchFamily="18" charset="0"/>
              </a:rPr>
              <a:t>программа духовно-нравственного воспитания обучающихся «Души высокие порывы»;</a:t>
            </a:r>
          </a:p>
          <a:p>
            <a:pPr lvl="0">
              <a:buFont typeface="Wingdings" pitchFamily="2" charset="2"/>
              <a:buChar char="v"/>
            </a:pPr>
            <a:r>
              <a:rPr lang="ru-RU" sz="1600" dirty="0" smtClean="0">
                <a:latin typeface="Times New Roman" pitchFamily="18" charset="0"/>
                <a:cs typeface="Times New Roman" pitchFamily="18" charset="0"/>
              </a:rPr>
              <a:t>профессиональная ориентация и адаптация к рынку труда обучающихся и выпускников образовательных учреждений.</a:t>
            </a:r>
          </a:p>
        </p:txBody>
      </p:sp>
      <p:sp>
        <p:nvSpPr>
          <p:cNvPr id="2" name="Заголовок 1"/>
          <p:cNvSpPr>
            <a:spLocks noGrp="1"/>
          </p:cNvSpPr>
          <p:nvPr>
            <p:ph type="title"/>
          </p:nvPr>
        </p:nvSpPr>
        <p:spPr/>
        <p:txBody>
          <a:bodyPr>
            <a:normAutofit/>
          </a:bodyPr>
          <a:lstStyle/>
          <a:p>
            <a:pPr algn="ctr"/>
            <a:r>
              <a:rPr lang="ru-RU" sz="2400" i="1" dirty="0" smtClean="0">
                <a:latin typeface="Times New Roman" pitchFamily="18" charset="0"/>
                <a:cs typeface="Times New Roman" pitchFamily="18" charset="0"/>
              </a:rPr>
              <a:t>Направления воспитательной деятельности</a:t>
            </a:r>
            <a:endParaRPr lang="ru-RU" sz="2400" i="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55FFFF87-47F9-4AE3-8C97-3A4F2DC666DE}" type="slidenum">
              <a:rPr lang="ru-RU" smtClean="0"/>
              <a:pPr>
                <a:defRPr/>
              </a:pPr>
              <a:t>97</a:t>
            </a:fld>
            <a:endParaRPr lang="ru-RU"/>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63888" y="908720"/>
            <a:ext cx="1872208" cy="864096"/>
          </a:xfrm>
        </p:spPr>
        <p:txBody>
          <a:bodyPr>
            <a:noAutofit/>
          </a:bodyPr>
          <a:lstStyle/>
          <a:p>
            <a:pPr algn="ctr"/>
            <a:r>
              <a:rPr lang="ru-RU" sz="2000" b="1" dirty="0"/>
              <a:t>ТРЕНИНГИ </a:t>
            </a:r>
            <a:r>
              <a:rPr lang="ru-RU" sz="2000" b="1" dirty="0" smtClean="0"/>
              <a:t/>
            </a:r>
            <a:br>
              <a:rPr lang="ru-RU" sz="2000" b="1" dirty="0" smtClean="0"/>
            </a:br>
            <a:r>
              <a:rPr lang="ru-RU" sz="2000" b="1" dirty="0" smtClean="0"/>
              <a:t>«</a:t>
            </a:r>
            <a:r>
              <a:rPr lang="ru-RU" sz="2000" b="1" dirty="0"/>
              <a:t>ВМЕСТЕ ВЕСЕЛЕЙ!»</a:t>
            </a:r>
            <a:endParaRPr lang="ru-RU" sz="2000" dirty="0"/>
          </a:p>
        </p:txBody>
      </p:sp>
      <p:pic>
        <p:nvPicPr>
          <p:cNvPr id="6150" name="Picture 6" descr="http://shkola591.ucoz.ru/NOVOSTI_2011/NOVEMBER_2/16/0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580113" y="0"/>
            <a:ext cx="3563888" cy="2378578"/>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http://shkola591.ucoz.ru/NOVOSTI_2011/NOVEMBER_2/16/05.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79512" y="0"/>
            <a:ext cx="3528392" cy="235488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shkola591.ucoz.ru/1_NOVOSTI2012/sentember/21/06.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492290" y="4437112"/>
            <a:ext cx="3651710" cy="242088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http://shkola591.ucoz.ru/1_NOVOSTI2012/sentember/21/03.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4437112"/>
            <a:ext cx="3651710" cy="242088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Заголовок 1"/>
          <p:cNvSpPr txBox="1">
            <a:spLocks/>
          </p:cNvSpPr>
          <p:nvPr/>
        </p:nvSpPr>
        <p:spPr>
          <a:xfrm>
            <a:off x="1979712" y="3068960"/>
            <a:ext cx="5108104" cy="1397713"/>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«ВЕСЕЛЫЙ СВЕТОФОРИК»</a:t>
            </a:r>
            <a:endParaRPr kumimoji="0" lang="ru-RU"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 xmlns:p14="http://schemas.microsoft.com/office/powerpoint/2010/main" val="58988073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ppt_w</p:attrName>
                                        </p:attrNameLst>
                                      </p:cBhvr>
                                      <p:tavLst>
                                        <p:tav tm="0">
                                          <p:val>
                                            <p:fltVal val="0"/>
                                          </p:val>
                                        </p:tav>
                                        <p:tav tm="100000">
                                          <p:val>
                                            <p:strVal val="#ppt_w"/>
                                          </p:val>
                                        </p:tav>
                                      </p:tavLst>
                                    </p:anim>
                                    <p:anim calcmode="lin" valueType="num">
                                      <p:cBhvr>
                                        <p:cTn id="8" dur="500" fill="hold"/>
                                        <p:tgtEl>
                                          <p:spTgt spid="6152"/>
                                        </p:tgtEl>
                                        <p:attrNameLst>
                                          <p:attrName>ppt_h</p:attrName>
                                        </p:attrNameLst>
                                      </p:cBhvr>
                                      <p:tavLst>
                                        <p:tav tm="0">
                                          <p:val>
                                            <p:fltVal val="0"/>
                                          </p:val>
                                        </p:tav>
                                        <p:tav tm="100000">
                                          <p:val>
                                            <p:strVal val="#ppt_h"/>
                                          </p:val>
                                        </p:tav>
                                      </p:tavLst>
                                    </p:anim>
                                    <p:animEffect transition="in" filter="fade">
                                      <p:cBhvr>
                                        <p:cTn id="9" dur="500"/>
                                        <p:tgtEl>
                                          <p:spTgt spid="6152"/>
                                        </p:tgtEl>
                                      </p:cBhvr>
                                    </p:animEffect>
                                  </p:childTnLst>
                                </p:cTn>
                              </p:par>
                              <p:par>
                                <p:cTn id="10" presetID="53" presetClass="entr" presetSubtype="16"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500" fill="hold"/>
                                        <p:tgtEl>
                                          <p:spTgt spid="6150"/>
                                        </p:tgtEl>
                                        <p:attrNameLst>
                                          <p:attrName>ppt_w</p:attrName>
                                        </p:attrNameLst>
                                      </p:cBhvr>
                                      <p:tavLst>
                                        <p:tav tm="0">
                                          <p:val>
                                            <p:fltVal val="0"/>
                                          </p:val>
                                        </p:tav>
                                        <p:tav tm="100000">
                                          <p:val>
                                            <p:strVal val="#ppt_w"/>
                                          </p:val>
                                        </p:tav>
                                      </p:tavLst>
                                    </p:anim>
                                    <p:anim calcmode="lin" valueType="num">
                                      <p:cBhvr>
                                        <p:cTn id="13" dur="500" fill="hold"/>
                                        <p:tgtEl>
                                          <p:spTgt spid="6150"/>
                                        </p:tgtEl>
                                        <p:attrNameLst>
                                          <p:attrName>ppt_h</p:attrName>
                                        </p:attrNameLst>
                                      </p:cBhvr>
                                      <p:tavLst>
                                        <p:tav tm="0">
                                          <p:val>
                                            <p:fltVal val="0"/>
                                          </p:val>
                                        </p:tav>
                                        <p:tav tm="100000">
                                          <p:val>
                                            <p:strVal val="#ppt_h"/>
                                          </p:val>
                                        </p:tav>
                                      </p:tavLst>
                                    </p:anim>
                                    <p:animEffect transition="in" filter="fade">
                                      <p:cBhvr>
                                        <p:cTn id="14" dur="500"/>
                                        <p:tgtEl>
                                          <p:spTgt spid="615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2420888"/>
            <a:ext cx="3379912" cy="605625"/>
          </a:xfrm>
        </p:spPr>
        <p:txBody>
          <a:bodyPr>
            <a:normAutofit/>
          </a:bodyPr>
          <a:lstStyle/>
          <a:p>
            <a:r>
              <a:rPr lang="ru-RU" sz="1800" b="1" dirty="0"/>
              <a:t>ДЕНЬ ПЕРВОКЛАССНИКА</a:t>
            </a:r>
            <a:endParaRPr lang="ru-RU" sz="1800" dirty="0"/>
          </a:p>
        </p:txBody>
      </p:sp>
      <p:pic>
        <p:nvPicPr>
          <p:cNvPr id="5122" name="Picture 2" descr="http://shkola591.ucoz.ru/1_NOVOSTI2012/octember/24/15.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3760329" cy="2492896"/>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shkola591.ucoz.ru/1_NOVOSTI2012/octember/24/09.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60032" y="0"/>
            <a:ext cx="4283968" cy="284004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Заголовок 4"/>
          <p:cNvSpPr txBox="1">
            <a:spLocks/>
          </p:cNvSpPr>
          <p:nvPr/>
        </p:nvSpPr>
        <p:spPr>
          <a:xfrm>
            <a:off x="3491880" y="3501008"/>
            <a:ext cx="4820072" cy="1109681"/>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ВСЕМИРНЫЙ ДЕНЬ РЕБЕНКА</a:t>
            </a:r>
            <a:endParaRPr kumimoji="0" lang="ru-RU"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9" name="Picture 4" descr="http://shkola591.ucoz.ru/1_NOVOSTI2012/NOVEMBER/21/05.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4013506"/>
            <a:ext cx="4290685" cy="284449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2" descr="http://shkola591.ucoz.ru/1_NOVOSTI2012/NOVEMBER/21/09.jp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6010653" y="4799662"/>
            <a:ext cx="3133347" cy="20583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59244562"/>
      </p:ext>
    </p:extLst>
  </p:cSld>
  <p:clrMapOvr>
    <a:masterClrMapping/>
  </p:clrMapOvr>
  <mc:AlternateContent xmlns:mc="http://schemas.openxmlformats.org/markup-compatibility/2006">
    <mc:Choice xmlns=""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ppt_w</p:attrName>
                                        </p:attrNameLst>
                                      </p:cBhvr>
                                      <p:tavLst>
                                        <p:tav tm="0">
                                          <p:val>
                                            <p:fltVal val="0"/>
                                          </p:val>
                                        </p:tav>
                                        <p:tav tm="100000">
                                          <p:val>
                                            <p:strVal val="#ppt_w"/>
                                          </p:val>
                                        </p:tav>
                                      </p:tavLst>
                                    </p:anim>
                                    <p:anim calcmode="lin" valueType="num">
                                      <p:cBhvr>
                                        <p:cTn id="8" dur="500" fill="hold"/>
                                        <p:tgtEl>
                                          <p:spTgt spid="5126"/>
                                        </p:tgtEl>
                                        <p:attrNameLst>
                                          <p:attrName>ppt_h</p:attrName>
                                        </p:attrNameLst>
                                      </p:cBhvr>
                                      <p:tavLst>
                                        <p:tav tm="0">
                                          <p:val>
                                            <p:fltVal val="0"/>
                                          </p:val>
                                        </p:tav>
                                        <p:tav tm="100000">
                                          <p:val>
                                            <p:strVal val="#ppt_h"/>
                                          </p:val>
                                        </p:tav>
                                      </p:tavLst>
                                    </p:anim>
                                    <p:animEffect transition="in" filter="fade">
                                      <p:cBhvr>
                                        <p:cTn id="9" dur="500"/>
                                        <p:tgtEl>
                                          <p:spTgt spid="5126"/>
                                        </p:tgtEl>
                                      </p:cBhvr>
                                    </p:animEffect>
                                  </p:childTnLst>
                                </p:cTn>
                              </p:par>
                              <p:par>
                                <p:cTn id="10" presetID="53" presetClass="entr" presetSubtype="16"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3311</TotalTime>
  <Words>10789</Words>
  <Application>Microsoft Office PowerPoint</Application>
  <PresentationFormat>Экран (4:3)</PresentationFormat>
  <Paragraphs>2273</Paragraphs>
  <Slides>119</Slides>
  <Notes>3</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119</vt:i4>
      </vt:variant>
    </vt:vector>
  </HeadingPairs>
  <TitlesOfParts>
    <vt:vector size="122" baseType="lpstr">
      <vt:lpstr>Открытая</vt:lpstr>
      <vt:lpstr>1_Открытая</vt:lpstr>
      <vt:lpstr>Диаграмма</vt:lpstr>
      <vt:lpstr>ПУБЛИЧНЫЙ ДОКЛАД ГБОУ СОШ № 591 </vt:lpstr>
      <vt:lpstr>Слайд 2</vt:lpstr>
      <vt:lpstr>Оглавление:</vt:lpstr>
      <vt:lpstr>Слайд 4</vt:lpstr>
      <vt:lpstr>Введение</vt:lpstr>
      <vt:lpstr>Слайд 6</vt:lpstr>
      <vt:lpstr>Система управления качеством образования</vt:lpstr>
      <vt:lpstr>Слайд 8</vt:lpstr>
      <vt:lpstr>1. Общая характеристика учреждения</vt:lpstr>
      <vt:lpstr> </vt:lpstr>
      <vt:lpstr>Приёмные дни администрации ОУ</vt:lpstr>
      <vt:lpstr>Слайд 12</vt:lpstr>
      <vt:lpstr>Формы обеспечения государственно-общественного характера управления</vt:lpstr>
      <vt:lpstr>Слайд 14</vt:lpstr>
      <vt:lpstr>Основные принципы  проектирования и реализации Программы:</vt:lpstr>
      <vt:lpstr>2. Ресурсное обеспечение образовательного процесса </vt:lpstr>
      <vt:lpstr>Слайд 17</vt:lpstr>
      <vt:lpstr>Слайд 18</vt:lpstr>
      <vt:lpstr>Цели начального общего образования, заложенные во ФГОС НОО: </vt:lpstr>
      <vt:lpstr>Материально-техническое обеспечение перехода ОУ на ФГОС </vt:lpstr>
      <vt:lpstr>Задачи внеурочной деятельности в начальной школе</vt:lpstr>
      <vt:lpstr>Основные направления внеурочной деятельности в начальной школе</vt:lpstr>
      <vt:lpstr>Учебный план начальной школы</vt:lpstr>
      <vt:lpstr>Учебный план основной школы</vt:lpstr>
      <vt:lpstr>Слайд 25</vt:lpstr>
      <vt:lpstr>Элективные курсы для обучающихся 9-ых  классов</vt:lpstr>
      <vt:lpstr>Учебный план средней школы</vt:lpstr>
      <vt:lpstr>Элективные курсы для обучающихся 10 –11 -ых классов</vt:lpstr>
      <vt:lpstr>Слайд 29</vt:lpstr>
      <vt:lpstr>Элективные курсы для обучающихся 11-х классов</vt:lpstr>
      <vt:lpstr>Ожидаемые конечные результаты:</vt:lpstr>
      <vt:lpstr>3. Условия осуществления образовательного процесса</vt:lpstr>
      <vt:lpstr>Слайд 33</vt:lpstr>
      <vt:lpstr>Слайд 34</vt:lpstr>
      <vt:lpstr>Слайд 35</vt:lpstr>
      <vt:lpstr>Слайд 36</vt:lpstr>
      <vt:lpstr>Слайд 37</vt:lpstr>
      <vt:lpstr>Социальный портрет ГБОУ СОШ № 591 на 01.06.2013 года </vt:lpstr>
      <vt:lpstr>Слайд 39</vt:lpstr>
      <vt:lpstr>Слайд 40</vt:lpstr>
      <vt:lpstr>Слайд 41</vt:lpstr>
      <vt:lpstr>Слайд 42</vt:lpstr>
      <vt:lpstr>Направления деятельности ОУ по сохранению и укреплению здоровья обучающихся:</vt:lpstr>
      <vt:lpstr>Слайд 44</vt:lpstr>
      <vt:lpstr>Обеспечение безопасности обучающихся:</vt:lpstr>
      <vt:lpstr>Организация  платных образовательных услуг:</vt:lpstr>
      <vt:lpstr>Перечень дополнительных платных услуг в 2012-2013 учебном году</vt:lpstr>
      <vt:lpstr>Кадровый состав ОУ на 01.09.2012 года</vt:lpstr>
      <vt:lpstr>Группы педагогических работников по стажу:</vt:lpstr>
      <vt:lpstr>Слайд 50</vt:lpstr>
      <vt:lpstr>Повышение квалификации педагогического коллектива в 2012/2013 учебном году</vt:lpstr>
      <vt:lpstr> </vt:lpstr>
      <vt:lpstr>Слайд 53</vt:lpstr>
      <vt:lpstr>Слайд 54</vt:lpstr>
      <vt:lpstr>4. Результаты деятельности учреждения, качество образования</vt:lpstr>
      <vt:lpstr>Характеристика внутришкольной системы оценки качества.</vt:lpstr>
      <vt:lpstr>Слайд 57</vt:lpstr>
      <vt:lpstr>Итоги успеваемости за 2012-2013 учебный год.</vt:lpstr>
      <vt:lpstr>Слайд 59</vt:lpstr>
      <vt:lpstr>Сравнительный анализ качества знаний  за 2011-2012, 2012-2013 учебные года</vt:lpstr>
      <vt:lpstr>Качество знаний по предметам</vt:lpstr>
      <vt:lpstr>Слайд 62</vt:lpstr>
      <vt:lpstr>Результаты государственной (итоговой) аттестации обучающихся 9-ых классов в традиционной форме. Качество знаний (%)</vt:lpstr>
      <vt:lpstr>Результаты государственной(итоговой)  аттестации обучающихся  11 «А» класса в формате ЕГЭ.</vt:lpstr>
      <vt:lpstr>Слайд 65</vt:lpstr>
      <vt:lpstr>Слайд 66</vt:lpstr>
      <vt:lpstr>Результаты внешней экспертизы  (аккредитационной комиссии)</vt:lpstr>
      <vt:lpstr>Вывод: Готовность образовательного учреждения к аккредитационной экспертизе на очень высоком уровне. </vt:lpstr>
      <vt:lpstr>Результаты участия обучающихся во Всероссийской олимпиаде школьников по предметам следующие:</vt:lpstr>
      <vt:lpstr>Слайд 70</vt:lpstr>
      <vt:lpstr>Слайд 71</vt:lpstr>
      <vt:lpstr>Слайд 72</vt:lpstr>
      <vt:lpstr>Слайд 73</vt:lpstr>
      <vt:lpstr>Достижения обучающихся в различных конкурсах, соревнованиях.</vt:lpstr>
      <vt:lpstr>Слайд 75</vt:lpstr>
      <vt:lpstr>Слайд 76</vt:lpstr>
      <vt:lpstr>Слайд 77</vt:lpstr>
      <vt:lpstr>Слайд 78</vt:lpstr>
      <vt:lpstr>Слайд 79</vt:lpstr>
      <vt:lpstr>Слайд 80</vt:lpstr>
      <vt:lpstr>Слайд 81</vt:lpstr>
      <vt:lpstr>Слайд 82</vt:lpstr>
      <vt:lpstr>Слайд 83</vt:lpstr>
      <vt:lpstr>Достижения работников образовательного учреждения </vt:lpstr>
      <vt:lpstr>Слайд 85</vt:lpstr>
      <vt:lpstr>Слайд 86</vt:lpstr>
      <vt:lpstr>Слайд 87</vt:lpstr>
      <vt:lpstr>Слайд 88</vt:lpstr>
      <vt:lpstr>Слайд 89</vt:lpstr>
      <vt:lpstr>Организация государственно-общественного управления и самоуправления</vt:lpstr>
      <vt:lpstr>Цели создания организации Совета старшеклассников:</vt:lpstr>
      <vt:lpstr>Основные направления работы Совета старшеклассников и ДОО «Сентябрята»</vt:lpstr>
      <vt:lpstr>Слайд 93</vt:lpstr>
      <vt:lpstr>Слайд 94</vt:lpstr>
      <vt:lpstr>Слайд 95</vt:lpstr>
      <vt:lpstr>Слайд 96</vt:lpstr>
      <vt:lpstr>Направления воспитательной деятельности</vt:lpstr>
      <vt:lpstr>ТРЕНИНГИ  «ВМЕСТЕ ВЕСЕЛЕЙ!»</vt:lpstr>
      <vt:lpstr>ДЕНЬ ПЕРВОКЛАССНИКА</vt:lpstr>
      <vt:lpstr>ИГРА ПО СТАНЦИЯМ «КЛАССНЫЙ ЖУРНАЛ»</vt:lpstr>
      <vt:lpstr>ТЕАТРАЛИЗОВАННОЕ ПРЕДСТАВЛЕНИЕ И ПОДВЕДЕНИЕ ИТОГОВ НОВОГОДНЕЙ НЕДЕЛИ</vt:lpstr>
      <vt:lpstr>ДЕНЬ РОССИЙСКОЙ ПЕЧАТИ</vt:lpstr>
      <vt:lpstr>спортивный праздник</vt:lpstr>
      <vt:lpstr>День смеха</vt:lpstr>
      <vt:lpstr>Концерт «эхо войны»</vt:lpstr>
      <vt:lpstr>5. Социальная активность и внешние связи учреждения</vt:lpstr>
      <vt:lpstr>Взаимодействие с учреждениями профессионального образования</vt:lpstr>
      <vt:lpstr>6. Финансово-экономическая деятельность</vt:lpstr>
      <vt:lpstr>Слайд 109</vt:lpstr>
      <vt:lpstr>Административно- хозяйственная деятельность</vt:lpstr>
      <vt:lpstr>Слайд 111</vt:lpstr>
      <vt:lpstr>Слайд 112</vt:lpstr>
      <vt:lpstr>Информатизация ОУ</vt:lpstr>
      <vt:lpstr>7. Решения, принятые по итогам общественного обсуждения.</vt:lpstr>
      <vt:lpstr>Заключение. </vt:lpstr>
      <vt:lpstr>Основные направления ближайшего развития образовательного учреждения</vt:lpstr>
      <vt:lpstr>Перспективы и планы развития.</vt:lpstr>
      <vt:lpstr>Слайд 118</vt:lpstr>
      <vt:lpstr>Администрация и педагогический коллектив ГБОУ СОШ №591 желает обучающимся успехов в учебной и внеурочной деятельности в 2013-2014 учебному году.</vt:lpstr>
    </vt:vector>
  </TitlesOfParts>
  <Company>MoBIL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223</cp:lastModifiedBy>
  <cp:revision>364</cp:revision>
  <dcterms:created xsi:type="dcterms:W3CDTF">2011-07-30T16:16:42Z</dcterms:created>
  <dcterms:modified xsi:type="dcterms:W3CDTF">2013-10-16T04:46:12Z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TC100690441049</vt:lpwstr>
  </property>
</Properties>
</file>